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82" r:id="rId2"/>
    <p:sldId id="288" r:id="rId3"/>
    <p:sldId id="318" r:id="rId4"/>
    <p:sldId id="297" r:id="rId5"/>
    <p:sldId id="300" r:id="rId6"/>
    <p:sldId id="301" r:id="rId7"/>
    <p:sldId id="304" r:id="rId8"/>
    <p:sldId id="303" r:id="rId9"/>
    <p:sldId id="302" r:id="rId10"/>
    <p:sldId id="306" r:id="rId11"/>
    <p:sldId id="312" r:id="rId12"/>
    <p:sldId id="313" r:id="rId13"/>
    <p:sldId id="307" r:id="rId14"/>
    <p:sldId id="319" r:id="rId15"/>
    <p:sldId id="310" r:id="rId16"/>
    <p:sldId id="311" r:id="rId17"/>
    <p:sldId id="308" r:id="rId18"/>
    <p:sldId id="309" r:id="rId19"/>
    <p:sldId id="314" r:id="rId20"/>
  </p:sldIdLst>
  <p:sldSz cx="1219835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  <p15:guide id="3" orient="horz" pos="3294">
          <p15:clr>
            <a:srgbClr val="A4A3A4"/>
          </p15:clr>
        </p15:guide>
        <p15:guide id="4" orient="horz" pos="300">
          <p15:clr>
            <a:srgbClr val="A4A3A4"/>
          </p15:clr>
        </p15:guide>
        <p15:guide id="5" orient="horz" pos="799">
          <p15:clr>
            <a:srgbClr val="A4A3A4"/>
          </p15:clr>
        </p15:guide>
        <p15:guide id="6" pos="1211">
          <p15:clr>
            <a:srgbClr val="A4A3A4"/>
          </p15:clr>
        </p15:guide>
        <p15:guide id="7" pos="7017">
          <p15:clr>
            <a:srgbClr val="A4A3A4"/>
          </p15:clr>
        </p15:guide>
        <p15:guide id="8" pos="4023">
          <p15:clr>
            <a:srgbClr val="A4A3A4"/>
          </p15:clr>
        </p15:guide>
        <p15:guide id="9" pos="6155">
          <p15:clr>
            <a:srgbClr val="A4A3A4"/>
          </p15:clr>
        </p15:guide>
        <p15:guide id="10" pos="62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9E4"/>
    <a:srgbClr val="EF0808"/>
    <a:srgbClr val="1BBC9B"/>
    <a:srgbClr val="B62306"/>
    <a:srgbClr val="08599C"/>
    <a:srgbClr val="526573"/>
    <a:srgbClr val="595959"/>
    <a:srgbClr val="F0F0D7"/>
    <a:srgbClr val="FF9618"/>
    <a:srgbClr val="106D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606" autoAdjust="0"/>
  </p:normalViewPr>
  <p:slideViewPr>
    <p:cSldViewPr>
      <p:cViewPr>
        <p:scale>
          <a:sx n="100" d="100"/>
          <a:sy n="100" d="100"/>
        </p:scale>
        <p:origin x="2574" y="1302"/>
      </p:cViewPr>
      <p:guideLst>
        <p:guide orient="horz" pos="2160"/>
        <p:guide pos="3842"/>
        <p:guide orient="horz" pos="3294"/>
        <p:guide orient="horz" pos="300"/>
        <p:guide orient="horz" pos="799"/>
        <p:guide pos="1211"/>
        <p:guide pos="7017"/>
        <p:guide pos="4023"/>
        <p:guide pos="6155"/>
        <p:guide pos="62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58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"/>
          <c:y val="3.728289449320446E-2"/>
          <c:w val="0.95380537783383545"/>
          <c:h val="0.96271710550679557"/>
        </c:manualLayout>
      </c:layout>
      <c:pieChart>
        <c:varyColors val="1"/>
        <c:ser>
          <c:idx val="0"/>
          <c:order val="0"/>
          <c:tx>
            <c:strRef>
              <c:f>饼图!$B$3:$B$4</c:f>
              <c:strCache>
                <c:ptCount val="1"/>
                <c:pt idx="0">
                  <c:v>在职员工比例 2012年</c:v>
                </c:pt>
              </c:strCache>
            </c:strRef>
          </c:tx>
          <c:spPr>
            <a:solidFill>
              <a:srgbClr val="08599C"/>
            </a:solidFill>
            <a:ln w="47625">
              <a:solidFill>
                <a:srgbClr val="F0F0D7"/>
              </a:solidFill>
            </a:ln>
          </c:spPr>
          <c:dPt>
            <c:idx val="0"/>
            <c:bubble3D val="0"/>
            <c:spPr>
              <a:solidFill>
                <a:srgbClr val="FF9618"/>
              </a:solidFill>
              <a:ln w="47625">
                <a:solidFill>
                  <a:srgbClr val="F0F0D7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3B78-436B-B44A-3A4016BF7E6E}"/>
              </c:ext>
            </c:extLst>
          </c:dPt>
          <c:dPt>
            <c:idx val="1"/>
            <c:bubble3D val="0"/>
            <c:spPr>
              <a:solidFill>
                <a:srgbClr val="526573"/>
              </a:solidFill>
              <a:ln w="47625">
                <a:solidFill>
                  <a:srgbClr val="F0F0D7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3B78-436B-B44A-3A4016BF7E6E}"/>
              </c:ext>
            </c:extLst>
          </c:dPt>
          <c:dPt>
            <c:idx val="2"/>
            <c:bubble3D val="0"/>
            <c:spPr>
              <a:solidFill>
                <a:srgbClr val="526573">
                  <a:alpha val="78000"/>
                </a:srgbClr>
              </a:solidFill>
              <a:ln w="47625">
                <a:solidFill>
                  <a:srgbClr val="F0F0D7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3B78-436B-B44A-3A4016BF7E6E}"/>
              </c:ext>
            </c:extLst>
          </c:dPt>
          <c:cat>
            <c:strRef>
              <c:f>饼图!$A$5:$A$7</c:f>
              <c:strCache>
                <c:ptCount val="3"/>
                <c:pt idx="0">
                  <c:v>男</c:v>
                </c:pt>
                <c:pt idx="1">
                  <c:v>女</c:v>
                </c:pt>
                <c:pt idx="2">
                  <c:v>其他</c:v>
                </c:pt>
              </c:strCache>
            </c:strRef>
          </c:cat>
          <c:val>
            <c:numRef>
              <c:f>饼图!$B$5:$B$7</c:f>
              <c:numCache>
                <c:formatCode>0%</c:formatCode>
                <c:ptCount val="3"/>
                <c:pt idx="0">
                  <c:v>0.63583815028901736</c:v>
                </c:pt>
                <c:pt idx="1">
                  <c:v>0.46242774566473988</c:v>
                </c:pt>
                <c:pt idx="2" formatCode="General">
                  <c:v>0.42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B78-436B-B44A-3A4016BF7E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ea typeface="微软雅黑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F3725-0D92-49D9-88BD-0A725DCC5ECA}" type="datetimeFigureOut">
              <a:rPr lang="zh-CN" altLang="en-US" smtClean="0">
                <a:ea typeface="微软雅黑" pitchFamily="34" charset="-122"/>
              </a:rPr>
              <a:t>2021/5/31</a:t>
            </a:fld>
            <a:endParaRPr lang="zh-CN" altLang="en-US">
              <a:ea typeface="微软雅黑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2BA8C6-1B8B-494C-881B-33C94A7D2075}" type="slidenum">
              <a:rPr lang="zh-CN" altLang="en-US" smtClean="0">
                <a:ea typeface="微软雅黑" pitchFamily="34" charset="-122"/>
              </a:rPr>
              <a:t>‹#›</a:t>
            </a:fld>
            <a:endParaRPr lang="zh-CN" altLang="en-US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49636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3D534892-2594-4348-9B59-391C3F1BE7C4}" type="datetimeFigureOut">
              <a:rPr lang="zh-CN" altLang="en-US" smtClean="0"/>
              <a:pPr/>
              <a:t>2021/5/31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BBD031C7-A97A-4B3D-B11F-B8701A7D07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224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1BBC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1"/>
          <p:cNvSpPr/>
          <p:nvPr userDrawn="1"/>
        </p:nvSpPr>
        <p:spPr>
          <a:xfrm>
            <a:off x="1787898" y="0"/>
            <a:ext cx="1337741" cy="2255550"/>
          </a:xfrm>
          <a:prstGeom prst="trapezoid">
            <a:avLst>
              <a:gd name="adj" fmla="val 11709"/>
            </a:avLst>
          </a:prstGeom>
          <a:solidFill>
            <a:srgbClr val="F0F0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 userDrawn="1"/>
        </p:nvSpPr>
        <p:spPr>
          <a:xfrm>
            <a:off x="1346647" y="2293650"/>
            <a:ext cx="2232248" cy="2232248"/>
          </a:xfrm>
          <a:prstGeom prst="ellipse">
            <a:avLst/>
          </a:prstGeom>
          <a:solidFill>
            <a:srgbClr val="F0F0D7"/>
          </a:solidFill>
          <a:ln>
            <a:solidFill>
              <a:srgbClr val="F0F0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 userDrawn="1"/>
        </p:nvSpPr>
        <p:spPr>
          <a:xfrm>
            <a:off x="1677790" y="2185638"/>
            <a:ext cx="144016" cy="2448272"/>
          </a:xfrm>
          <a:prstGeom prst="roundRect">
            <a:avLst>
              <a:gd name="adj" fmla="val 50000"/>
            </a:avLst>
          </a:prstGeom>
          <a:solidFill>
            <a:srgbClr val="F0F0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 userDrawn="1"/>
        </p:nvSpPr>
        <p:spPr>
          <a:xfrm>
            <a:off x="3087539" y="2185638"/>
            <a:ext cx="144016" cy="2448272"/>
          </a:xfrm>
          <a:prstGeom prst="roundRect">
            <a:avLst>
              <a:gd name="adj" fmla="val 50000"/>
            </a:avLst>
          </a:prstGeom>
          <a:solidFill>
            <a:srgbClr val="F0F0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梯形 5"/>
          <p:cNvSpPr/>
          <p:nvPr userDrawn="1"/>
        </p:nvSpPr>
        <p:spPr>
          <a:xfrm rot="10800000">
            <a:off x="1780240" y="4575662"/>
            <a:ext cx="1337741" cy="2282338"/>
          </a:xfrm>
          <a:prstGeom prst="trapezoid">
            <a:avLst>
              <a:gd name="adj" fmla="val 11709"/>
            </a:avLst>
          </a:prstGeom>
          <a:solidFill>
            <a:srgbClr val="F0F0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3506887" y="3238143"/>
            <a:ext cx="144016" cy="343262"/>
          </a:xfrm>
          <a:prstGeom prst="roundRect">
            <a:avLst>
              <a:gd name="adj" fmla="val 50000"/>
            </a:avLst>
          </a:prstGeom>
          <a:solidFill>
            <a:srgbClr val="F0F0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4497288" y="2748054"/>
            <a:ext cx="77048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solidFill>
                  <a:srgbClr val="F0F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POLY </a:t>
            </a:r>
            <a:r>
              <a:rPr lang="zh-CN" altLang="en-US" sz="8000" dirty="0">
                <a:solidFill>
                  <a:srgbClr val="F0F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工艺简介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6296014"/>
            <a:ext cx="12198350" cy="561986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" y="6296014"/>
            <a:ext cx="626566" cy="561986"/>
            <a:chOff x="1" y="6296014"/>
            <a:chExt cx="626566" cy="561986"/>
          </a:xfrm>
        </p:grpSpPr>
        <p:sp>
          <p:nvSpPr>
            <p:cNvPr id="4" name="矩形 3"/>
            <p:cNvSpPr/>
            <p:nvPr/>
          </p:nvSpPr>
          <p:spPr>
            <a:xfrm>
              <a:off x="1" y="6296014"/>
              <a:ext cx="626566" cy="561986"/>
            </a:xfrm>
            <a:prstGeom prst="rect">
              <a:avLst/>
            </a:prstGeom>
            <a:solidFill>
              <a:srgbClr val="1BBC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5" name="等腰三角形 4"/>
            <p:cNvSpPr/>
            <p:nvPr/>
          </p:nvSpPr>
          <p:spPr>
            <a:xfrm rot="16200000">
              <a:off x="131708" y="6447915"/>
              <a:ext cx="299492" cy="258184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 userDrawn="1"/>
        </p:nvGrpSpPr>
        <p:grpSpPr>
          <a:xfrm rot="10800000">
            <a:off x="11590444" y="6296014"/>
            <a:ext cx="626566" cy="561986"/>
            <a:chOff x="1" y="6296014"/>
            <a:chExt cx="626566" cy="561986"/>
          </a:xfrm>
        </p:grpSpPr>
        <p:sp>
          <p:nvSpPr>
            <p:cNvPr id="7" name="矩形 6"/>
            <p:cNvSpPr/>
            <p:nvPr/>
          </p:nvSpPr>
          <p:spPr>
            <a:xfrm>
              <a:off x="1" y="6296014"/>
              <a:ext cx="626566" cy="561986"/>
            </a:xfrm>
            <a:prstGeom prst="rect">
              <a:avLst/>
            </a:prstGeom>
            <a:solidFill>
              <a:srgbClr val="1BBC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8" name="等腰三角形 7"/>
            <p:cNvSpPr/>
            <p:nvPr/>
          </p:nvSpPr>
          <p:spPr>
            <a:xfrm rot="16200000">
              <a:off x="131708" y="6447915"/>
              <a:ext cx="299492" cy="258184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矩形 8"/>
          <p:cNvSpPr/>
          <p:nvPr userDrawn="1"/>
        </p:nvSpPr>
        <p:spPr>
          <a:xfrm>
            <a:off x="729018" y="404664"/>
            <a:ext cx="45719" cy="72008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389748"/>
            <a:ext cx="698574" cy="720080"/>
          </a:xfrm>
          <a:prstGeom prst="rect">
            <a:avLst/>
          </a:prstGeom>
          <a:solidFill>
            <a:srgbClr val="1BBC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12064648" y="404664"/>
            <a:ext cx="133701" cy="720080"/>
          </a:xfrm>
          <a:prstGeom prst="rect">
            <a:avLst/>
          </a:prstGeom>
          <a:solidFill>
            <a:srgbClr val="1BBC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11978448" y="404664"/>
            <a:ext cx="45719" cy="72008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6296014"/>
            <a:ext cx="12198350" cy="561986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" y="6296014"/>
            <a:ext cx="626566" cy="561986"/>
            <a:chOff x="1" y="6296014"/>
            <a:chExt cx="626566" cy="561986"/>
          </a:xfrm>
        </p:grpSpPr>
        <p:sp>
          <p:nvSpPr>
            <p:cNvPr id="4" name="矩形 3"/>
            <p:cNvSpPr/>
            <p:nvPr/>
          </p:nvSpPr>
          <p:spPr>
            <a:xfrm>
              <a:off x="1" y="6296014"/>
              <a:ext cx="626566" cy="561986"/>
            </a:xfrm>
            <a:prstGeom prst="rect">
              <a:avLst/>
            </a:prstGeom>
            <a:solidFill>
              <a:srgbClr val="1BBC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5" name="等腰三角形 4"/>
            <p:cNvSpPr/>
            <p:nvPr/>
          </p:nvSpPr>
          <p:spPr>
            <a:xfrm rot="16200000">
              <a:off x="131708" y="6447915"/>
              <a:ext cx="299492" cy="258184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 userDrawn="1"/>
        </p:nvGrpSpPr>
        <p:grpSpPr>
          <a:xfrm rot="10800000">
            <a:off x="11590444" y="6296014"/>
            <a:ext cx="626566" cy="561986"/>
            <a:chOff x="1" y="6296014"/>
            <a:chExt cx="626566" cy="561986"/>
          </a:xfrm>
        </p:grpSpPr>
        <p:sp>
          <p:nvSpPr>
            <p:cNvPr id="7" name="矩形 6"/>
            <p:cNvSpPr/>
            <p:nvPr/>
          </p:nvSpPr>
          <p:spPr>
            <a:xfrm>
              <a:off x="1" y="6296014"/>
              <a:ext cx="626566" cy="561986"/>
            </a:xfrm>
            <a:prstGeom prst="rect">
              <a:avLst/>
            </a:prstGeom>
            <a:solidFill>
              <a:srgbClr val="1BBC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8" name="等腰三角形 7"/>
            <p:cNvSpPr/>
            <p:nvPr/>
          </p:nvSpPr>
          <p:spPr>
            <a:xfrm rot="16200000">
              <a:off x="131708" y="6447915"/>
              <a:ext cx="299492" cy="258184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4873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6" r:id="rId2"/>
    <p:sldLayoutId id="214748365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jpe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8.png"/><Relationship Id="rId10" Type="http://schemas.microsoft.com/office/2007/relationships/hdphoto" Target="../media/hdphoto2.wdp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BC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图表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8697064"/>
              </p:ext>
            </p:extLst>
          </p:nvPr>
        </p:nvGraphicFramePr>
        <p:xfrm>
          <a:off x="1398018" y="2227089"/>
          <a:ext cx="2232248" cy="2304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96800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13">
            <a:extLst>
              <a:ext uri="{FF2B5EF4-FFF2-40B4-BE49-F238E27FC236}">
                <a16:creationId xmlns:a16="http://schemas.microsoft.com/office/drawing/2014/main" id="{8717DFBA-6AD8-458D-9464-EC2D054CBF00}"/>
              </a:ext>
            </a:extLst>
          </p:cNvPr>
          <p:cNvSpPr txBox="1"/>
          <p:nvPr/>
        </p:nvSpPr>
        <p:spPr>
          <a:xfrm>
            <a:off x="748339" y="396275"/>
            <a:ext cx="41987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rgbClr val="1BBC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EPI</a:t>
            </a:r>
            <a:r>
              <a:rPr lang="zh-CN" altLang="en-US" sz="4400" b="1" dirty="0">
                <a:solidFill>
                  <a:srgbClr val="1BBC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工艺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254BEF5-8301-4F66-972C-D1A95736B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43" y="3068960"/>
            <a:ext cx="2349289" cy="2462220"/>
          </a:xfrm>
          <a:prstGeom prst="rect">
            <a:avLst/>
          </a:prstGeom>
        </p:spPr>
      </p:pic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FF6DCA13-A541-4D5D-9263-48ECB3D7324F}"/>
              </a:ext>
            </a:extLst>
          </p:cNvPr>
          <p:cNvSpPr/>
          <p:nvPr/>
        </p:nvSpPr>
        <p:spPr>
          <a:xfrm rot="10800000">
            <a:off x="675012" y="5335669"/>
            <a:ext cx="146654" cy="180653"/>
          </a:xfrm>
          <a:custGeom>
            <a:avLst/>
            <a:gdLst>
              <a:gd name="connsiteX0" fmla="*/ 0 w 638764"/>
              <a:gd name="connsiteY0" fmla="*/ 0 h 277869"/>
              <a:gd name="connsiteX1" fmla="*/ 638764 w 638764"/>
              <a:gd name="connsiteY1" fmla="*/ 0 h 277869"/>
              <a:gd name="connsiteX2" fmla="*/ 636835 w 638764"/>
              <a:gd name="connsiteY2" fmla="*/ 19138 h 277869"/>
              <a:gd name="connsiteX3" fmla="*/ 319382 w 638764"/>
              <a:gd name="connsiteY3" fmla="*/ 277869 h 277869"/>
              <a:gd name="connsiteX4" fmla="*/ 1930 w 638764"/>
              <a:gd name="connsiteY4" fmla="*/ 19138 h 27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8764" h="277869">
                <a:moveTo>
                  <a:pt x="0" y="0"/>
                </a:moveTo>
                <a:lnTo>
                  <a:pt x="638764" y="0"/>
                </a:lnTo>
                <a:lnTo>
                  <a:pt x="636835" y="19138"/>
                </a:lnTo>
                <a:cubicBezTo>
                  <a:pt x="606620" y="166795"/>
                  <a:pt x="475972" y="277869"/>
                  <a:pt x="319382" y="277869"/>
                </a:cubicBezTo>
                <a:cubicBezTo>
                  <a:pt x="162792" y="277869"/>
                  <a:pt x="32145" y="166795"/>
                  <a:pt x="1930" y="19138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FC0A5E38-E8BF-4DBC-A9EC-A7B65EF9CAEE}"/>
              </a:ext>
            </a:extLst>
          </p:cNvPr>
          <p:cNvGrpSpPr/>
          <p:nvPr/>
        </p:nvGrpSpPr>
        <p:grpSpPr>
          <a:xfrm>
            <a:off x="3146847" y="1556792"/>
            <a:ext cx="4320480" cy="4054048"/>
            <a:chOff x="6402977" y="2132857"/>
            <a:chExt cx="4808766" cy="3314114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586FAA4D-8285-4BDF-B227-50BAF5ED1F9E}"/>
                </a:ext>
              </a:extLst>
            </p:cNvPr>
            <p:cNvSpPr/>
            <p:nvPr/>
          </p:nvSpPr>
          <p:spPr>
            <a:xfrm>
              <a:off x="6402977" y="2132857"/>
              <a:ext cx="4808766" cy="3314114"/>
            </a:xfrm>
            <a:prstGeom prst="rect">
              <a:avLst/>
            </a:prstGeom>
            <a:solidFill>
              <a:srgbClr val="1BBC9B"/>
            </a:solidFill>
            <a:ln>
              <a:solidFill>
                <a:srgbClr val="1BBC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" name="TextBox 8">
              <a:extLst>
                <a:ext uri="{FF2B5EF4-FFF2-40B4-BE49-F238E27FC236}">
                  <a16:creationId xmlns:a16="http://schemas.microsoft.com/office/drawing/2014/main" id="{0D852A83-C628-4DB4-A02D-7F0B29FCCD52}"/>
                </a:ext>
              </a:extLst>
            </p:cNvPr>
            <p:cNvSpPr txBox="1"/>
            <p:nvPr/>
          </p:nvSpPr>
          <p:spPr>
            <a:xfrm>
              <a:off x="6424574" y="2266420"/>
              <a:ext cx="4608512" cy="679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EPI: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C112923C-E8ED-4597-BBB5-10E3CA3E94DF}"/>
              </a:ext>
            </a:extLst>
          </p:cNvPr>
          <p:cNvSpPr txBox="1"/>
          <p:nvPr/>
        </p:nvSpPr>
        <p:spPr>
          <a:xfrm>
            <a:off x="4021815" y="2929525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DCS(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低压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860~980℃)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36B63FE-73FB-4162-895A-5C4F574562BE}"/>
              </a:ext>
            </a:extLst>
          </p:cNvPr>
          <p:cNvSpPr txBox="1"/>
          <p:nvPr/>
        </p:nvSpPr>
        <p:spPr>
          <a:xfrm>
            <a:off x="3110366" y="292494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Depo1: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60CBABA7-23EF-4F09-AFAD-D17ED5FDACE1}"/>
              </a:ext>
            </a:extLst>
          </p:cNvPr>
          <p:cNvSpPr txBox="1"/>
          <p:nvPr/>
        </p:nvSpPr>
        <p:spPr>
          <a:xfrm>
            <a:off x="3104348" y="3727038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Depo2: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B7FD64E3-4F00-403D-8D08-953121835C65}"/>
              </a:ext>
            </a:extLst>
          </p:cNvPr>
          <p:cNvSpPr txBox="1"/>
          <p:nvPr/>
        </p:nvSpPr>
        <p:spPr>
          <a:xfrm>
            <a:off x="3110366" y="2555612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Backing: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升温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Backing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4340E04A-293E-4872-B5F7-8B3FC5AFEFDF}"/>
              </a:ext>
            </a:extLst>
          </p:cNvPr>
          <p:cNvSpPr txBox="1"/>
          <p:nvPr/>
        </p:nvSpPr>
        <p:spPr>
          <a:xfrm>
            <a:off x="3110366" y="2149175"/>
            <a:ext cx="324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H2.PRG: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使用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H2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排空其他气体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B3E8B08C-9F85-4920-9E0E-AC1B04550A96}"/>
              </a:ext>
            </a:extLst>
          </p:cNvPr>
          <p:cNvSpPr txBox="1"/>
          <p:nvPr/>
        </p:nvSpPr>
        <p:spPr>
          <a:xfrm>
            <a:off x="3998353" y="3335962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HCl etch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DC61E050-5D73-48D1-AEBA-9F5F5A290E59}"/>
              </a:ext>
            </a:extLst>
          </p:cNvPr>
          <p:cNvSpPr txBox="1"/>
          <p:nvPr/>
        </p:nvSpPr>
        <p:spPr>
          <a:xfrm>
            <a:off x="3110366" y="3343681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Etch1: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9" name="任意多边形: 形状 88">
            <a:extLst>
              <a:ext uri="{FF2B5EF4-FFF2-40B4-BE49-F238E27FC236}">
                <a16:creationId xmlns:a16="http://schemas.microsoft.com/office/drawing/2014/main" id="{B8FE9FB1-E506-4F6E-882F-547CA6279454}"/>
              </a:ext>
            </a:extLst>
          </p:cNvPr>
          <p:cNvSpPr/>
          <p:nvPr/>
        </p:nvSpPr>
        <p:spPr>
          <a:xfrm>
            <a:off x="7761821" y="2210780"/>
            <a:ext cx="1505705" cy="2082316"/>
          </a:xfrm>
          <a:custGeom>
            <a:avLst/>
            <a:gdLst>
              <a:gd name="connsiteX0" fmla="*/ 0 w 651598"/>
              <a:gd name="connsiteY0" fmla="*/ 0 h 1233499"/>
              <a:gd name="connsiteX1" fmla="*/ 121242 w 651598"/>
              <a:gd name="connsiteY1" fmla="*/ 0 h 1233499"/>
              <a:gd name="connsiteX2" fmla="*/ 121242 w 651598"/>
              <a:gd name="connsiteY2" fmla="*/ 313546 h 1233499"/>
              <a:gd name="connsiteX3" fmla="*/ 123146 w 651598"/>
              <a:gd name="connsiteY3" fmla="*/ 313546 h 1233499"/>
              <a:gd name="connsiteX4" fmla="*/ 123146 w 651598"/>
              <a:gd name="connsiteY4" fmla="*/ 1092675 h 1233499"/>
              <a:gd name="connsiteX5" fmla="*/ 531010 w 651598"/>
              <a:gd name="connsiteY5" fmla="*/ 1092675 h 1233499"/>
              <a:gd name="connsiteX6" fmla="*/ 531010 w 651598"/>
              <a:gd name="connsiteY6" fmla="*/ 270324 h 1233499"/>
              <a:gd name="connsiteX7" fmla="*/ 530355 w 651598"/>
              <a:gd name="connsiteY7" fmla="*/ 270324 h 1233499"/>
              <a:gd name="connsiteX8" fmla="*/ 530355 w 651598"/>
              <a:gd name="connsiteY8" fmla="*/ 0 h 1233499"/>
              <a:gd name="connsiteX9" fmla="*/ 651598 w 651598"/>
              <a:gd name="connsiteY9" fmla="*/ 0 h 1233499"/>
              <a:gd name="connsiteX10" fmla="*/ 651598 w 651598"/>
              <a:gd name="connsiteY10" fmla="*/ 1233499 h 1233499"/>
              <a:gd name="connsiteX11" fmla="*/ 0 w 651598"/>
              <a:gd name="connsiteY11" fmla="*/ 1233499 h 1233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1598" h="1233499">
                <a:moveTo>
                  <a:pt x="0" y="0"/>
                </a:moveTo>
                <a:lnTo>
                  <a:pt x="121242" y="0"/>
                </a:lnTo>
                <a:lnTo>
                  <a:pt x="121242" y="313546"/>
                </a:lnTo>
                <a:lnTo>
                  <a:pt x="123146" y="313546"/>
                </a:lnTo>
                <a:lnTo>
                  <a:pt x="123146" y="1092675"/>
                </a:lnTo>
                <a:lnTo>
                  <a:pt x="531010" y="1092675"/>
                </a:lnTo>
                <a:lnTo>
                  <a:pt x="531010" y="270324"/>
                </a:lnTo>
                <a:lnTo>
                  <a:pt x="530355" y="270324"/>
                </a:lnTo>
                <a:lnTo>
                  <a:pt x="530355" y="0"/>
                </a:lnTo>
                <a:lnTo>
                  <a:pt x="651598" y="0"/>
                </a:lnTo>
                <a:lnTo>
                  <a:pt x="651598" y="1233499"/>
                </a:lnTo>
                <a:lnTo>
                  <a:pt x="0" y="1233499"/>
                </a:lnTo>
                <a:close/>
              </a:path>
            </a:pathLst>
          </a:custGeom>
          <a:solidFill>
            <a:srgbClr val="EF080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B17A3DC2-9D84-4E2A-9FF5-46CC38442A41}"/>
              </a:ext>
            </a:extLst>
          </p:cNvPr>
          <p:cNvSpPr txBox="1"/>
          <p:nvPr/>
        </p:nvSpPr>
        <p:spPr>
          <a:xfrm>
            <a:off x="7668512" y="15355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结构</a:t>
            </a:r>
          </a:p>
        </p:txBody>
      </p:sp>
      <p:sp>
        <p:nvSpPr>
          <p:cNvPr id="57" name="任意多边形: 形状 56">
            <a:extLst>
              <a:ext uri="{FF2B5EF4-FFF2-40B4-BE49-F238E27FC236}">
                <a16:creationId xmlns:a16="http://schemas.microsoft.com/office/drawing/2014/main" id="{46DF6B83-58AC-415E-A6E2-BB53B9493725}"/>
              </a:ext>
            </a:extLst>
          </p:cNvPr>
          <p:cNvSpPr/>
          <p:nvPr/>
        </p:nvSpPr>
        <p:spPr>
          <a:xfrm rot="10800000">
            <a:off x="1221297" y="5335669"/>
            <a:ext cx="146654" cy="180653"/>
          </a:xfrm>
          <a:custGeom>
            <a:avLst/>
            <a:gdLst>
              <a:gd name="connsiteX0" fmla="*/ 0 w 638764"/>
              <a:gd name="connsiteY0" fmla="*/ 0 h 277869"/>
              <a:gd name="connsiteX1" fmla="*/ 638764 w 638764"/>
              <a:gd name="connsiteY1" fmla="*/ 0 h 277869"/>
              <a:gd name="connsiteX2" fmla="*/ 636835 w 638764"/>
              <a:gd name="connsiteY2" fmla="*/ 19138 h 277869"/>
              <a:gd name="connsiteX3" fmla="*/ 319382 w 638764"/>
              <a:gd name="connsiteY3" fmla="*/ 277869 h 277869"/>
              <a:gd name="connsiteX4" fmla="*/ 1930 w 638764"/>
              <a:gd name="connsiteY4" fmla="*/ 19138 h 27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8764" h="277869">
                <a:moveTo>
                  <a:pt x="0" y="0"/>
                </a:moveTo>
                <a:lnTo>
                  <a:pt x="638764" y="0"/>
                </a:lnTo>
                <a:lnTo>
                  <a:pt x="636835" y="19138"/>
                </a:lnTo>
                <a:cubicBezTo>
                  <a:pt x="606620" y="166795"/>
                  <a:pt x="475972" y="277869"/>
                  <a:pt x="319382" y="277869"/>
                </a:cubicBezTo>
                <a:cubicBezTo>
                  <a:pt x="162792" y="277869"/>
                  <a:pt x="32145" y="166795"/>
                  <a:pt x="1930" y="19138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8" name="任意多边形: 形状 57">
            <a:extLst>
              <a:ext uri="{FF2B5EF4-FFF2-40B4-BE49-F238E27FC236}">
                <a16:creationId xmlns:a16="http://schemas.microsoft.com/office/drawing/2014/main" id="{E4546F77-FDD9-419B-AEEE-B81AF2D71533}"/>
              </a:ext>
            </a:extLst>
          </p:cNvPr>
          <p:cNvSpPr/>
          <p:nvPr/>
        </p:nvSpPr>
        <p:spPr>
          <a:xfrm rot="10800000">
            <a:off x="1811559" y="5335669"/>
            <a:ext cx="146654" cy="180653"/>
          </a:xfrm>
          <a:custGeom>
            <a:avLst/>
            <a:gdLst>
              <a:gd name="connsiteX0" fmla="*/ 0 w 638764"/>
              <a:gd name="connsiteY0" fmla="*/ 0 h 277869"/>
              <a:gd name="connsiteX1" fmla="*/ 638764 w 638764"/>
              <a:gd name="connsiteY1" fmla="*/ 0 h 277869"/>
              <a:gd name="connsiteX2" fmla="*/ 636835 w 638764"/>
              <a:gd name="connsiteY2" fmla="*/ 19138 h 277869"/>
              <a:gd name="connsiteX3" fmla="*/ 319382 w 638764"/>
              <a:gd name="connsiteY3" fmla="*/ 277869 h 277869"/>
              <a:gd name="connsiteX4" fmla="*/ 1930 w 638764"/>
              <a:gd name="connsiteY4" fmla="*/ 19138 h 27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8764" h="277869">
                <a:moveTo>
                  <a:pt x="0" y="0"/>
                </a:moveTo>
                <a:lnTo>
                  <a:pt x="638764" y="0"/>
                </a:lnTo>
                <a:lnTo>
                  <a:pt x="636835" y="19138"/>
                </a:lnTo>
                <a:cubicBezTo>
                  <a:pt x="606620" y="166795"/>
                  <a:pt x="475972" y="277869"/>
                  <a:pt x="319382" y="277869"/>
                </a:cubicBezTo>
                <a:cubicBezTo>
                  <a:pt x="162792" y="277869"/>
                  <a:pt x="32145" y="166795"/>
                  <a:pt x="1930" y="19138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9" name="任意多边形: 形状 58">
            <a:extLst>
              <a:ext uri="{FF2B5EF4-FFF2-40B4-BE49-F238E27FC236}">
                <a16:creationId xmlns:a16="http://schemas.microsoft.com/office/drawing/2014/main" id="{99DD7238-B26C-43C5-B5E3-59E8EE43FCCB}"/>
              </a:ext>
            </a:extLst>
          </p:cNvPr>
          <p:cNvSpPr/>
          <p:nvPr/>
        </p:nvSpPr>
        <p:spPr>
          <a:xfrm rot="10800000">
            <a:off x="2345229" y="5335668"/>
            <a:ext cx="146654" cy="180653"/>
          </a:xfrm>
          <a:custGeom>
            <a:avLst/>
            <a:gdLst>
              <a:gd name="connsiteX0" fmla="*/ 0 w 638764"/>
              <a:gd name="connsiteY0" fmla="*/ 0 h 277869"/>
              <a:gd name="connsiteX1" fmla="*/ 638764 w 638764"/>
              <a:gd name="connsiteY1" fmla="*/ 0 h 277869"/>
              <a:gd name="connsiteX2" fmla="*/ 636835 w 638764"/>
              <a:gd name="connsiteY2" fmla="*/ 19138 h 277869"/>
              <a:gd name="connsiteX3" fmla="*/ 319382 w 638764"/>
              <a:gd name="connsiteY3" fmla="*/ 277869 h 277869"/>
              <a:gd name="connsiteX4" fmla="*/ 1930 w 638764"/>
              <a:gd name="connsiteY4" fmla="*/ 19138 h 27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8764" h="277869">
                <a:moveTo>
                  <a:pt x="0" y="0"/>
                </a:moveTo>
                <a:lnTo>
                  <a:pt x="638764" y="0"/>
                </a:lnTo>
                <a:lnTo>
                  <a:pt x="636835" y="19138"/>
                </a:lnTo>
                <a:cubicBezTo>
                  <a:pt x="606620" y="166795"/>
                  <a:pt x="475972" y="277869"/>
                  <a:pt x="319382" y="277869"/>
                </a:cubicBezTo>
                <a:cubicBezTo>
                  <a:pt x="162792" y="277869"/>
                  <a:pt x="32145" y="166795"/>
                  <a:pt x="1930" y="19138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02FB705A-5E0B-4FEE-9CA3-91C15AB31079}"/>
              </a:ext>
            </a:extLst>
          </p:cNvPr>
          <p:cNvSpPr txBox="1"/>
          <p:nvPr/>
        </p:nvSpPr>
        <p:spPr>
          <a:xfrm>
            <a:off x="4021815" y="3705068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DCS(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低压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860~980℃)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E6D33984-381A-48BC-9B76-388389FAFF36}"/>
              </a:ext>
            </a:extLst>
          </p:cNvPr>
          <p:cNvSpPr txBox="1"/>
          <p:nvPr/>
        </p:nvSpPr>
        <p:spPr>
          <a:xfrm>
            <a:off x="3104348" y="4574182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Depo3: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45349C6D-7913-4C9A-A2E3-77A47D1B4830}"/>
              </a:ext>
            </a:extLst>
          </p:cNvPr>
          <p:cNvSpPr txBox="1"/>
          <p:nvPr/>
        </p:nvSpPr>
        <p:spPr>
          <a:xfrm>
            <a:off x="3998353" y="4183106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HCl etch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B10D1E1B-E0E3-4DED-9E62-C0D37EE27E69}"/>
              </a:ext>
            </a:extLst>
          </p:cNvPr>
          <p:cNvSpPr txBox="1"/>
          <p:nvPr/>
        </p:nvSpPr>
        <p:spPr>
          <a:xfrm>
            <a:off x="3110366" y="4190825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Etch2: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4D672D99-74EA-4AF5-B640-651909E46C3A}"/>
              </a:ext>
            </a:extLst>
          </p:cNvPr>
          <p:cNvSpPr txBox="1"/>
          <p:nvPr/>
        </p:nvSpPr>
        <p:spPr>
          <a:xfrm>
            <a:off x="4021815" y="4552212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DCS(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低压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860~980℃)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7260D30B-9527-4248-B206-DA5A1783487F}"/>
              </a:ext>
            </a:extLst>
          </p:cNvPr>
          <p:cNvSpPr txBox="1"/>
          <p:nvPr/>
        </p:nvSpPr>
        <p:spPr>
          <a:xfrm>
            <a:off x="3998353" y="4965837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HCl etch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F38A47D9-D007-4024-9F05-E9B5A3D7C7C4}"/>
              </a:ext>
            </a:extLst>
          </p:cNvPr>
          <p:cNvSpPr txBox="1"/>
          <p:nvPr/>
        </p:nvSpPr>
        <p:spPr>
          <a:xfrm>
            <a:off x="3110366" y="4973556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Etch3: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1" name="任意多边形: 形状 90">
            <a:extLst>
              <a:ext uri="{FF2B5EF4-FFF2-40B4-BE49-F238E27FC236}">
                <a16:creationId xmlns:a16="http://schemas.microsoft.com/office/drawing/2014/main" id="{97076657-20AA-40DF-8A83-7EFEC4B625A7}"/>
              </a:ext>
            </a:extLst>
          </p:cNvPr>
          <p:cNvSpPr/>
          <p:nvPr/>
        </p:nvSpPr>
        <p:spPr>
          <a:xfrm>
            <a:off x="8030127" y="3507387"/>
            <a:ext cx="969091" cy="555476"/>
          </a:xfrm>
          <a:custGeom>
            <a:avLst/>
            <a:gdLst>
              <a:gd name="connsiteX0" fmla="*/ 535134 w 1070268"/>
              <a:gd name="connsiteY0" fmla="*/ 0 h 555476"/>
              <a:gd name="connsiteX1" fmla="*/ 1064222 w 1070268"/>
              <a:gd name="connsiteY1" fmla="*/ 487648 h 555476"/>
              <a:gd name="connsiteX2" fmla="*/ 1070268 w 1070268"/>
              <a:gd name="connsiteY2" fmla="*/ 555476 h 555476"/>
              <a:gd name="connsiteX3" fmla="*/ 0 w 1070268"/>
              <a:gd name="connsiteY3" fmla="*/ 555476 h 555476"/>
              <a:gd name="connsiteX4" fmla="*/ 6046 w 1070268"/>
              <a:gd name="connsiteY4" fmla="*/ 487648 h 555476"/>
              <a:gd name="connsiteX5" fmla="*/ 535134 w 1070268"/>
              <a:gd name="connsiteY5" fmla="*/ 0 h 555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70268" h="555476">
                <a:moveTo>
                  <a:pt x="535134" y="0"/>
                </a:moveTo>
                <a:cubicBezTo>
                  <a:pt x="796118" y="0"/>
                  <a:pt x="1013863" y="209348"/>
                  <a:pt x="1064222" y="487648"/>
                </a:cubicBezTo>
                <a:lnTo>
                  <a:pt x="1070268" y="555476"/>
                </a:lnTo>
                <a:lnTo>
                  <a:pt x="0" y="555476"/>
                </a:lnTo>
                <a:lnTo>
                  <a:pt x="6046" y="487648"/>
                </a:lnTo>
                <a:cubicBezTo>
                  <a:pt x="56405" y="209348"/>
                  <a:pt x="274150" y="0"/>
                  <a:pt x="535134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B366A865-E54B-4D60-A87A-F8BFDE1908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562" b="90438" l="9115" r="94271">
                        <a14:foregroundMark x1="79688" y1="31474" x2="85156" y2="28287"/>
                        <a14:foregroundMark x1="82292" y1="31474" x2="81771" y2="38247"/>
                        <a14:foregroundMark x1="91667" y1="42629" x2="91667" y2="42629"/>
                        <a14:foregroundMark x1="91406" y1="31873" x2="91406" y2="31873"/>
                        <a14:foregroundMark x1="91146" y1="24303" x2="91146" y2="24303"/>
                        <a14:foregroundMark x1="94271" y1="37052" x2="94271" y2="37052"/>
                        <a14:foregroundMark x1="79948" y1="33068" x2="79948" y2="33068"/>
                        <a14:foregroundMark x1="9115" y1="62550" x2="9115" y2="62550"/>
                        <a14:foregroundMark x1="16406" y1="72510" x2="16406" y2="72510"/>
                        <a14:foregroundMark x1="15625" y1="68127" x2="15625" y2="68127"/>
                        <a14:foregroundMark x1="15625" y1="65339" x2="15625" y2="65339"/>
                        <a14:foregroundMark x1="14583" y1="68526" x2="14583" y2="68526"/>
                        <a14:foregroundMark x1="39844" y1="90438" x2="39844" y2="90438"/>
                        <a14:foregroundMark x1="45052" y1="53386" x2="45052" y2="53386"/>
                        <a14:foregroundMark x1="43750" y1="55777" x2="43750" y2="5577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7172708">
            <a:off x="695375" y="1877072"/>
            <a:ext cx="1396752" cy="91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212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13">
            <a:extLst>
              <a:ext uri="{FF2B5EF4-FFF2-40B4-BE49-F238E27FC236}">
                <a16:creationId xmlns:a16="http://schemas.microsoft.com/office/drawing/2014/main" id="{8717DFBA-6AD8-458D-9464-EC2D054CBF00}"/>
              </a:ext>
            </a:extLst>
          </p:cNvPr>
          <p:cNvSpPr txBox="1"/>
          <p:nvPr/>
        </p:nvSpPr>
        <p:spPr>
          <a:xfrm>
            <a:off x="770583" y="404664"/>
            <a:ext cx="41987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rgbClr val="1BBC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POLY</a:t>
            </a:r>
            <a:r>
              <a:rPr lang="zh-CN" altLang="en-US" sz="4400" b="1" dirty="0">
                <a:solidFill>
                  <a:srgbClr val="1BBC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工艺过程</a:t>
            </a: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FC0A5E38-E8BF-4DBC-A9EC-A7B65EF9CAEE}"/>
              </a:ext>
            </a:extLst>
          </p:cNvPr>
          <p:cNvGrpSpPr/>
          <p:nvPr/>
        </p:nvGrpSpPr>
        <p:grpSpPr>
          <a:xfrm>
            <a:off x="338535" y="1532120"/>
            <a:ext cx="4320480" cy="4054048"/>
            <a:chOff x="6402977" y="2132857"/>
            <a:chExt cx="4808766" cy="3314114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586FAA4D-8285-4BDF-B227-50BAF5ED1F9E}"/>
                </a:ext>
              </a:extLst>
            </p:cNvPr>
            <p:cNvSpPr/>
            <p:nvPr/>
          </p:nvSpPr>
          <p:spPr>
            <a:xfrm>
              <a:off x="6402977" y="2132857"/>
              <a:ext cx="4808766" cy="3314114"/>
            </a:xfrm>
            <a:prstGeom prst="rect">
              <a:avLst/>
            </a:prstGeom>
            <a:solidFill>
              <a:srgbClr val="1BBC9B"/>
            </a:solidFill>
            <a:ln>
              <a:solidFill>
                <a:srgbClr val="1BBC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" name="TextBox 8">
              <a:extLst>
                <a:ext uri="{FF2B5EF4-FFF2-40B4-BE49-F238E27FC236}">
                  <a16:creationId xmlns:a16="http://schemas.microsoft.com/office/drawing/2014/main" id="{0D852A83-C628-4DB4-A02D-7F0B29FCCD52}"/>
                </a:ext>
              </a:extLst>
            </p:cNvPr>
            <p:cNvSpPr txBox="1"/>
            <p:nvPr/>
          </p:nvSpPr>
          <p:spPr>
            <a:xfrm>
              <a:off x="6424574" y="2266420"/>
              <a:ext cx="4608512" cy="327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反应机理：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4" name="文本框 63">
            <a:extLst>
              <a:ext uri="{FF2B5EF4-FFF2-40B4-BE49-F238E27FC236}">
                <a16:creationId xmlns:a16="http://schemas.microsoft.com/office/drawing/2014/main" id="{4340E04A-293E-4872-B5F7-8B3FC5AFEFDF}"/>
              </a:ext>
            </a:extLst>
          </p:cNvPr>
          <p:cNvSpPr txBox="1"/>
          <p:nvPr/>
        </p:nvSpPr>
        <p:spPr>
          <a:xfrm>
            <a:off x="482551" y="2191110"/>
            <a:ext cx="169790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）扩散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）吸附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）反应并沉积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） 解吸扩散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）抽离系统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826EB99-75B5-4C76-80BD-37CAF2A97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276" y="1492219"/>
            <a:ext cx="3724275" cy="2066925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64D27C7E-AF9D-43FC-8332-29CE8E146CB4}"/>
              </a:ext>
            </a:extLst>
          </p:cNvPr>
          <p:cNvSpPr txBox="1"/>
          <p:nvPr/>
        </p:nvSpPr>
        <p:spPr>
          <a:xfrm>
            <a:off x="5735409" y="3645024"/>
            <a:ext cx="3834704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沉积速率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扩散反应：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F1=D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Cg-Cs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/δ</a:t>
            </a:r>
          </a:p>
          <a:p>
            <a:r>
              <a:rPr lang="en-US" altLang="zh-CN" sz="18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Cg ——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主气流里反应气体的浓度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Cs ——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晶片表面反应气体的浓度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δ ——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边界层厚度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沉积反应：</a:t>
            </a:r>
            <a:r>
              <a:rPr lang="en-US" altLang="zh-CN" sz="18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K2=</a:t>
            </a:r>
            <a:r>
              <a:rPr lang="en-US" altLang="zh-CN" sz="1800" b="0" i="0" u="none" strike="noStrike" baseline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KrCs</a:t>
            </a:r>
            <a:endParaRPr lang="en-US" altLang="zh-CN" sz="1800" b="0" i="0" u="none" strike="noStrike" baseline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Kr ——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反应速率常数</a:t>
            </a:r>
          </a:p>
        </p:txBody>
      </p:sp>
    </p:spTree>
    <p:extLst>
      <p:ext uri="{BB962C8B-B14F-4D97-AF65-F5344CB8AC3E}">
        <p14:creationId xmlns:p14="http://schemas.microsoft.com/office/powerpoint/2010/main" val="3094360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D6B3A1D-6156-46CE-873D-A6D493E39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19" y="1340768"/>
            <a:ext cx="5345546" cy="4602427"/>
          </a:xfrm>
          <a:prstGeom prst="rect">
            <a:avLst/>
          </a:prstGeom>
        </p:spPr>
      </p:pic>
      <p:sp>
        <p:nvSpPr>
          <p:cNvPr id="8" name="TextBox 13">
            <a:extLst>
              <a:ext uri="{FF2B5EF4-FFF2-40B4-BE49-F238E27FC236}">
                <a16:creationId xmlns:a16="http://schemas.microsoft.com/office/drawing/2014/main" id="{334EA702-F6E6-4BC6-9669-EFA1EC79A148}"/>
              </a:ext>
            </a:extLst>
          </p:cNvPr>
          <p:cNvSpPr txBox="1"/>
          <p:nvPr/>
        </p:nvSpPr>
        <p:spPr>
          <a:xfrm>
            <a:off x="770583" y="404664"/>
            <a:ext cx="41987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rgbClr val="1BBC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POLY</a:t>
            </a:r>
            <a:r>
              <a:rPr lang="zh-CN" altLang="en-US" sz="4400" b="1" dirty="0">
                <a:solidFill>
                  <a:srgbClr val="1BBC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工艺过程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07ED1F8C-6C7B-442E-855A-BF37466E70A3}"/>
              </a:ext>
            </a:extLst>
          </p:cNvPr>
          <p:cNvGrpSpPr/>
          <p:nvPr/>
        </p:nvGrpSpPr>
        <p:grpSpPr>
          <a:xfrm>
            <a:off x="7395319" y="1340768"/>
            <a:ext cx="4442720" cy="4602426"/>
            <a:chOff x="6402977" y="2132857"/>
            <a:chExt cx="4808766" cy="3314114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3DF7BA8-4EC0-4921-A536-1C88DE3CA90B}"/>
                </a:ext>
              </a:extLst>
            </p:cNvPr>
            <p:cNvSpPr/>
            <p:nvPr/>
          </p:nvSpPr>
          <p:spPr>
            <a:xfrm>
              <a:off x="6402977" y="2132857"/>
              <a:ext cx="4808766" cy="3314114"/>
            </a:xfrm>
            <a:prstGeom prst="rect">
              <a:avLst/>
            </a:prstGeom>
            <a:solidFill>
              <a:srgbClr val="1BBC9B"/>
            </a:solidFill>
            <a:ln>
              <a:solidFill>
                <a:srgbClr val="1BBC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TextBox 8">
              <a:extLst>
                <a:ext uri="{FF2B5EF4-FFF2-40B4-BE49-F238E27FC236}">
                  <a16:creationId xmlns:a16="http://schemas.microsoft.com/office/drawing/2014/main" id="{273B4B74-2E0E-458B-95C1-D66F7CC2E4B4}"/>
                </a:ext>
              </a:extLst>
            </p:cNvPr>
            <p:cNvSpPr txBox="1"/>
            <p:nvPr/>
          </p:nvSpPr>
          <p:spPr>
            <a:xfrm>
              <a:off x="6424574" y="2266420"/>
              <a:ext cx="4608512" cy="288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PROCESS </a:t>
              </a: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方式：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5DC55BAB-3B64-4A94-9E69-A32371FD57AF}"/>
              </a:ext>
            </a:extLst>
          </p:cNvPr>
          <p:cNvSpPr txBox="1"/>
          <p:nvPr/>
        </p:nvSpPr>
        <p:spPr>
          <a:xfrm>
            <a:off x="7415272" y="2276872"/>
            <a:ext cx="44862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Batch Size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1~4 lot</a:t>
            </a:r>
          </a:p>
          <a:p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Batch 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构成：</a:t>
            </a:r>
          </a:p>
          <a:p>
            <a:pPr lvl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Boat top/</a:t>
            </a:r>
            <a:r>
              <a:rPr lang="en-US" altLang="zh-CN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btm:Dummy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） </a:t>
            </a:r>
            <a:r>
              <a:rPr lang="en-US" altLang="zh-CN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Products:Center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Charge</a:t>
            </a:r>
          </a:p>
          <a:p>
            <a:pPr lvl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Monitor wafer: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用于监控产品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THK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等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Charge/Discharge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规则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Charge:Dummy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-&gt;Product-&gt;Monitor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Dicharge:Monitor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-&gt;Product-&gt;Dummy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C98C98D-DF34-4B8E-AB56-D86DEED6B59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32" r="6851"/>
          <a:stretch/>
        </p:blipFill>
        <p:spPr>
          <a:xfrm>
            <a:off x="5603596" y="1340768"/>
            <a:ext cx="1728192" cy="460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686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9AE1626-0FB0-48FD-B684-1418B6CC8EAB}"/>
              </a:ext>
            </a:extLst>
          </p:cNvPr>
          <p:cNvGrpSpPr/>
          <p:nvPr/>
        </p:nvGrpSpPr>
        <p:grpSpPr>
          <a:xfrm>
            <a:off x="414690" y="1554177"/>
            <a:ext cx="4320480" cy="4395103"/>
            <a:chOff x="6402977" y="2127133"/>
            <a:chExt cx="4808766" cy="3314114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8B1AA9A-1FA2-40C1-B6D1-2CAF08FA41C5}"/>
                </a:ext>
              </a:extLst>
            </p:cNvPr>
            <p:cNvSpPr/>
            <p:nvPr/>
          </p:nvSpPr>
          <p:spPr>
            <a:xfrm>
              <a:off x="6402977" y="2127133"/>
              <a:ext cx="4808766" cy="3314114"/>
            </a:xfrm>
            <a:prstGeom prst="rect">
              <a:avLst/>
            </a:prstGeom>
            <a:solidFill>
              <a:srgbClr val="1BBC9B"/>
            </a:solidFill>
            <a:ln>
              <a:solidFill>
                <a:srgbClr val="1BBC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" name="TextBox 8">
              <a:extLst>
                <a:ext uri="{FF2B5EF4-FFF2-40B4-BE49-F238E27FC236}">
                  <a16:creationId xmlns:a16="http://schemas.microsoft.com/office/drawing/2014/main" id="{10D514BD-7995-4470-A6AF-59B4054D9992}"/>
                </a:ext>
              </a:extLst>
            </p:cNvPr>
            <p:cNvSpPr txBox="1"/>
            <p:nvPr/>
          </p:nvSpPr>
          <p:spPr>
            <a:xfrm>
              <a:off x="6424574" y="2266421"/>
              <a:ext cx="4608512" cy="2900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工艺</a:t>
              </a:r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Bias</a:t>
              </a: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控制：</a:t>
              </a:r>
              <a:endPara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时间：根据</a:t>
              </a:r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Depo Rate</a:t>
              </a:r>
            </a:p>
            <a:p>
              <a:pPr marL="285750" indent="-285750"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endPara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marL="285750" indent="-285750"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温度：根据</a:t>
              </a:r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5</a:t>
              </a:r>
              <a:r>
                <a:rPr lang="zh-CN" altLang="en-US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个</a:t>
              </a:r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Zone THK</a:t>
              </a:r>
              <a:r>
                <a:rPr lang="zh-CN" altLang="en-US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差异调节</a:t>
              </a:r>
              <a:endPara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marL="285750" indent="-285750"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endPara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marL="285750" indent="-285750"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压力：</a:t>
              </a:r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CKD</a:t>
              </a:r>
              <a:r>
                <a:rPr lang="zh-CN" altLang="en-US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控制</a:t>
              </a:r>
              <a:endPara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marL="285750" indent="-285750"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endPara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marL="285750" indent="-285750"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掺杂浓度：温度和</a:t>
              </a:r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PH3</a:t>
              </a:r>
              <a:r>
                <a:rPr lang="zh-CN" altLang="en-US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流量</a:t>
              </a:r>
              <a:endPara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marL="742950" lvl="1" indent="-285750"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TextBox 13">
            <a:extLst>
              <a:ext uri="{FF2B5EF4-FFF2-40B4-BE49-F238E27FC236}">
                <a16:creationId xmlns:a16="http://schemas.microsoft.com/office/drawing/2014/main" id="{8717DFBA-6AD8-458D-9464-EC2D054CBF00}"/>
              </a:ext>
            </a:extLst>
          </p:cNvPr>
          <p:cNvSpPr txBox="1"/>
          <p:nvPr/>
        </p:nvSpPr>
        <p:spPr>
          <a:xfrm>
            <a:off x="748339" y="396275"/>
            <a:ext cx="41987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rgbClr val="1BBC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Poly</a:t>
            </a:r>
            <a:r>
              <a:rPr lang="zh-CN" altLang="en-US" sz="4400" b="1" dirty="0">
                <a:solidFill>
                  <a:srgbClr val="1BBC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工艺过程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B7CF176F-B0C3-4C6E-8656-F56CC376DE49}"/>
              </a:ext>
            </a:extLst>
          </p:cNvPr>
          <p:cNvSpPr txBox="1"/>
          <p:nvPr/>
        </p:nvSpPr>
        <p:spPr>
          <a:xfrm>
            <a:off x="6171183" y="3134955"/>
            <a:ext cx="65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ATM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3A5212B-4C51-4D3D-A31D-ED7CAC8E6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606" y="778403"/>
            <a:ext cx="661035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342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9AE1626-0FB0-48FD-B684-1418B6CC8EAB}"/>
              </a:ext>
            </a:extLst>
          </p:cNvPr>
          <p:cNvGrpSpPr/>
          <p:nvPr/>
        </p:nvGrpSpPr>
        <p:grpSpPr>
          <a:xfrm>
            <a:off x="414690" y="1554177"/>
            <a:ext cx="4320480" cy="4395102"/>
            <a:chOff x="6402977" y="2127133"/>
            <a:chExt cx="4808766" cy="3314114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8B1AA9A-1FA2-40C1-B6D1-2CAF08FA41C5}"/>
                </a:ext>
              </a:extLst>
            </p:cNvPr>
            <p:cNvSpPr/>
            <p:nvPr/>
          </p:nvSpPr>
          <p:spPr>
            <a:xfrm>
              <a:off x="6402977" y="2127133"/>
              <a:ext cx="4808766" cy="3314114"/>
            </a:xfrm>
            <a:prstGeom prst="rect">
              <a:avLst/>
            </a:prstGeom>
            <a:solidFill>
              <a:srgbClr val="1BBC9B"/>
            </a:solidFill>
            <a:ln>
              <a:solidFill>
                <a:srgbClr val="1BBC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" name="TextBox 8">
              <a:extLst>
                <a:ext uri="{FF2B5EF4-FFF2-40B4-BE49-F238E27FC236}">
                  <a16:creationId xmlns:a16="http://schemas.microsoft.com/office/drawing/2014/main" id="{10D514BD-7995-4470-A6AF-59B4054D9992}"/>
                </a:ext>
              </a:extLst>
            </p:cNvPr>
            <p:cNvSpPr txBox="1"/>
            <p:nvPr/>
          </p:nvSpPr>
          <p:spPr>
            <a:xfrm>
              <a:off x="6424574" y="2266421"/>
              <a:ext cx="4608512" cy="22279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Chamber leak</a:t>
              </a: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管理：</a:t>
              </a:r>
              <a:endPara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L/L leak </a:t>
              </a:r>
              <a:r>
                <a:rPr lang="zh-CN" altLang="en-US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管理</a:t>
              </a:r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:</a:t>
              </a:r>
            </a:p>
            <a:p>
              <a:pPr marL="742950" lvl="1" indent="-285750"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Start</a:t>
              </a:r>
              <a:r>
                <a:rPr lang="zh-CN" altLang="en-US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：确认</a:t>
              </a:r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L/L O2 density</a:t>
              </a:r>
              <a:r>
                <a:rPr lang="zh-CN" altLang="en-US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，一般</a:t>
              </a:r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&lt;10ppm,Shutter </a:t>
              </a:r>
              <a:r>
                <a:rPr lang="en-US" altLang="zh-CN" dirty="0" err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open,Boat</a:t>
              </a:r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Load</a:t>
              </a:r>
            </a:p>
            <a:p>
              <a:pPr marL="285750" indent="-285750"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Chamber Leak</a:t>
              </a:r>
              <a:r>
                <a:rPr lang="zh-CN" altLang="en-US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管理</a:t>
              </a:r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:</a:t>
              </a:r>
            </a:p>
            <a:p>
              <a:pPr marL="742950" lvl="1" indent="-285750"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Depo</a:t>
              </a:r>
              <a:r>
                <a:rPr lang="zh-CN" altLang="en-US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前</a:t>
              </a:r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Leak CHK</a:t>
              </a:r>
              <a:r>
                <a:rPr lang="zh-CN" altLang="en-US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，</a:t>
              </a:r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DEPO</a:t>
              </a:r>
              <a:r>
                <a:rPr lang="zh-CN" altLang="en-US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后</a:t>
              </a:r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Leak CHK</a:t>
              </a:r>
            </a:p>
          </p:txBody>
        </p:sp>
      </p:grpSp>
      <p:sp>
        <p:nvSpPr>
          <p:cNvPr id="31" name="TextBox 13">
            <a:extLst>
              <a:ext uri="{FF2B5EF4-FFF2-40B4-BE49-F238E27FC236}">
                <a16:creationId xmlns:a16="http://schemas.microsoft.com/office/drawing/2014/main" id="{8717DFBA-6AD8-458D-9464-EC2D054CBF00}"/>
              </a:ext>
            </a:extLst>
          </p:cNvPr>
          <p:cNvSpPr txBox="1"/>
          <p:nvPr/>
        </p:nvSpPr>
        <p:spPr>
          <a:xfrm>
            <a:off x="748339" y="396275"/>
            <a:ext cx="41987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rgbClr val="1BBC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Poly</a:t>
            </a:r>
            <a:r>
              <a:rPr lang="zh-CN" altLang="en-US" sz="4400" b="1" dirty="0">
                <a:solidFill>
                  <a:srgbClr val="1BBC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工艺过程</a:t>
            </a:r>
          </a:p>
        </p:txBody>
      </p:sp>
      <p:sp>
        <p:nvSpPr>
          <p:cNvPr id="2" name="流程图: 决策 1">
            <a:extLst>
              <a:ext uri="{FF2B5EF4-FFF2-40B4-BE49-F238E27FC236}">
                <a16:creationId xmlns:a16="http://schemas.microsoft.com/office/drawing/2014/main" id="{25808C00-1248-4BCE-816A-37CFB8E55ECB}"/>
              </a:ext>
            </a:extLst>
          </p:cNvPr>
          <p:cNvSpPr/>
          <p:nvPr/>
        </p:nvSpPr>
        <p:spPr>
          <a:xfrm>
            <a:off x="5955156" y="1052736"/>
            <a:ext cx="2448272" cy="82600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Start</a:t>
            </a:r>
            <a:endParaRPr lang="zh-CN" altLang="en-US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A54196B2-562C-40E7-A261-21FD0C22D7D3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7179292" y="1878742"/>
            <a:ext cx="0" cy="398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E3186A-EE2A-4E60-AF26-8CE4827341C6}"/>
              </a:ext>
            </a:extLst>
          </p:cNvPr>
          <p:cNvSpPr/>
          <p:nvPr/>
        </p:nvSpPr>
        <p:spPr>
          <a:xfrm>
            <a:off x="5955156" y="2276872"/>
            <a:ext cx="24482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Boat load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71BF69B-234C-46B6-9E87-6B7739BCEFBA}"/>
              </a:ext>
            </a:extLst>
          </p:cNvPr>
          <p:cNvCxnSpPr/>
          <p:nvPr/>
        </p:nvCxnSpPr>
        <p:spPr>
          <a:xfrm>
            <a:off x="7179292" y="2780928"/>
            <a:ext cx="0" cy="398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5197B342-9F39-4BF0-8C14-8ABD5FE763F9}"/>
              </a:ext>
            </a:extLst>
          </p:cNvPr>
          <p:cNvSpPr/>
          <p:nvPr/>
        </p:nvSpPr>
        <p:spPr>
          <a:xfrm>
            <a:off x="5955159" y="3188932"/>
            <a:ext cx="2448272" cy="744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Slow </a:t>
            </a:r>
            <a:r>
              <a:rPr lang="en-US" altLang="zh-CN" dirty="0" err="1"/>
              <a:t>pumping,thenMV</a:t>
            </a:r>
            <a:r>
              <a:rPr lang="en-US" altLang="zh-CN" dirty="0"/>
              <a:t> open check base Pressure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42604EB-4717-4900-A41F-A5F71127B1F6}"/>
              </a:ext>
            </a:extLst>
          </p:cNvPr>
          <p:cNvCxnSpPr/>
          <p:nvPr/>
        </p:nvCxnSpPr>
        <p:spPr>
          <a:xfrm>
            <a:off x="7179292" y="3861048"/>
            <a:ext cx="0" cy="398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决策 18">
            <a:extLst>
              <a:ext uri="{FF2B5EF4-FFF2-40B4-BE49-F238E27FC236}">
                <a16:creationId xmlns:a16="http://schemas.microsoft.com/office/drawing/2014/main" id="{AD2CF006-0DF8-44BA-A661-247A31A5DB94}"/>
              </a:ext>
            </a:extLst>
          </p:cNvPr>
          <p:cNvSpPr/>
          <p:nvPr/>
        </p:nvSpPr>
        <p:spPr>
          <a:xfrm>
            <a:off x="5955156" y="4259178"/>
            <a:ext cx="2448272" cy="82600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Leak </a:t>
            </a:r>
            <a:r>
              <a:rPr lang="en-US" altLang="zh-CN" dirty="0" err="1"/>
              <a:t>leak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5E4AF6F-F001-4C6F-981B-CFF789FB854F}"/>
              </a:ext>
            </a:extLst>
          </p:cNvPr>
          <p:cNvCxnSpPr/>
          <p:nvPr/>
        </p:nvCxnSpPr>
        <p:spPr>
          <a:xfrm>
            <a:off x="7179292" y="5085184"/>
            <a:ext cx="0" cy="398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DB08BAF8-C75F-46A6-9CC8-CEA820A954B5}"/>
              </a:ext>
            </a:extLst>
          </p:cNvPr>
          <p:cNvSpPr/>
          <p:nvPr/>
        </p:nvSpPr>
        <p:spPr>
          <a:xfrm>
            <a:off x="5955159" y="5483314"/>
            <a:ext cx="2448272" cy="744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Temp Up and Press stable to DEPO then leak check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1AC5DD3-53D9-4C4C-AF35-29DB4D8FFC5F}"/>
              </a:ext>
            </a:extLst>
          </p:cNvPr>
          <p:cNvCxnSpPr>
            <a:cxnSpLocks/>
          </p:cNvCxnSpPr>
          <p:nvPr/>
        </p:nvCxnSpPr>
        <p:spPr>
          <a:xfrm>
            <a:off x="8403428" y="5936962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63730120-BD77-437A-9EC3-A07FEAB3CB3B}"/>
              </a:ext>
            </a:extLst>
          </p:cNvPr>
          <p:cNvSpPr/>
          <p:nvPr/>
        </p:nvSpPr>
        <p:spPr>
          <a:xfrm>
            <a:off x="9195519" y="5483314"/>
            <a:ext cx="2448272" cy="744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ATM and Boat </a:t>
            </a:r>
            <a:r>
              <a:rPr lang="en-US" altLang="zh-CN" dirty="0" err="1"/>
              <a:t>Unload,then</a:t>
            </a:r>
            <a:r>
              <a:rPr lang="en-US" altLang="zh-CN" dirty="0"/>
              <a:t> Cooling and Discharge</a:t>
            </a:r>
            <a:endParaRPr lang="zh-CN" alt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B1F4A80-E815-496F-831C-6CC6797C5E4B}"/>
              </a:ext>
            </a:extLst>
          </p:cNvPr>
          <p:cNvCxnSpPr>
            <a:cxnSpLocks/>
          </p:cNvCxnSpPr>
          <p:nvPr/>
        </p:nvCxnSpPr>
        <p:spPr>
          <a:xfrm>
            <a:off x="8403428" y="4672181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0E8DB1F2-9A2B-47C8-8649-4DBA27358AFE}"/>
              </a:ext>
            </a:extLst>
          </p:cNvPr>
          <p:cNvSpPr txBox="1"/>
          <p:nvPr/>
        </p:nvSpPr>
        <p:spPr>
          <a:xfrm>
            <a:off x="7222802" y="5058579"/>
            <a:ext cx="56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Yes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1973CC3-8890-4C73-BE21-267127655719}"/>
              </a:ext>
            </a:extLst>
          </p:cNvPr>
          <p:cNvSpPr txBox="1"/>
          <p:nvPr/>
        </p:nvSpPr>
        <p:spPr>
          <a:xfrm>
            <a:off x="8375719" y="425917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No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784B743-82D7-4DCB-BB8E-727FA9D2E9DF}"/>
              </a:ext>
            </a:extLst>
          </p:cNvPr>
          <p:cNvSpPr/>
          <p:nvPr/>
        </p:nvSpPr>
        <p:spPr>
          <a:xfrm>
            <a:off x="9195519" y="4256448"/>
            <a:ext cx="2448272" cy="744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ATM And Boat </a:t>
            </a:r>
            <a:r>
              <a:rPr lang="en-US" altLang="zh-CN" dirty="0" err="1"/>
              <a:t>Nnload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8984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9AE1626-0FB0-48FD-B684-1418B6CC8EAB}"/>
              </a:ext>
            </a:extLst>
          </p:cNvPr>
          <p:cNvGrpSpPr/>
          <p:nvPr/>
        </p:nvGrpSpPr>
        <p:grpSpPr>
          <a:xfrm>
            <a:off x="414690" y="1556791"/>
            <a:ext cx="4320480" cy="3024337"/>
            <a:chOff x="6402977" y="2132857"/>
            <a:chExt cx="4808766" cy="3314114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8B1AA9A-1FA2-40C1-B6D1-2CAF08FA41C5}"/>
                </a:ext>
              </a:extLst>
            </p:cNvPr>
            <p:cNvSpPr/>
            <p:nvPr/>
          </p:nvSpPr>
          <p:spPr>
            <a:xfrm>
              <a:off x="6402977" y="2132857"/>
              <a:ext cx="4808766" cy="3314114"/>
            </a:xfrm>
            <a:prstGeom prst="rect">
              <a:avLst/>
            </a:prstGeom>
            <a:solidFill>
              <a:srgbClr val="1BBC9B"/>
            </a:solidFill>
            <a:ln>
              <a:solidFill>
                <a:srgbClr val="1BBC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" name="TextBox 8">
              <a:extLst>
                <a:ext uri="{FF2B5EF4-FFF2-40B4-BE49-F238E27FC236}">
                  <a16:creationId xmlns:a16="http://schemas.microsoft.com/office/drawing/2014/main" id="{10D514BD-7995-4470-A6AF-59B4054D9992}"/>
                </a:ext>
              </a:extLst>
            </p:cNvPr>
            <p:cNvSpPr txBox="1"/>
            <p:nvPr/>
          </p:nvSpPr>
          <p:spPr>
            <a:xfrm>
              <a:off x="6424574" y="2266422"/>
              <a:ext cx="4608512" cy="438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设备部件：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TextBox 13">
            <a:extLst>
              <a:ext uri="{FF2B5EF4-FFF2-40B4-BE49-F238E27FC236}">
                <a16:creationId xmlns:a16="http://schemas.microsoft.com/office/drawing/2014/main" id="{8717DFBA-6AD8-458D-9464-EC2D054CBF00}"/>
              </a:ext>
            </a:extLst>
          </p:cNvPr>
          <p:cNvSpPr txBox="1"/>
          <p:nvPr/>
        </p:nvSpPr>
        <p:spPr>
          <a:xfrm>
            <a:off x="748339" y="396275"/>
            <a:ext cx="41987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rgbClr val="1BBC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Poly</a:t>
            </a:r>
            <a:r>
              <a:rPr lang="zh-CN" altLang="en-US" sz="4400" b="1" dirty="0">
                <a:solidFill>
                  <a:srgbClr val="1BBC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工艺设备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4340E04A-293E-4872-B5F7-8B3FC5AFEFDF}"/>
              </a:ext>
            </a:extLst>
          </p:cNvPr>
          <p:cNvSpPr txBox="1"/>
          <p:nvPr/>
        </p:nvSpPr>
        <p:spPr>
          <a:xfrm>
            <a:off x="692110" y="2078787"/>
            <a:ext cx="36245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I/O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Buffer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Heater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Gas 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Exhaust 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Pump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Power Box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C0A619B-0BCD-4304-9DED-71D76519D6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472"/>
          <a:stretch/>
        </p:blipFill>
        <p:spPr>
          <a:xfrm>
            <a:off x="7292706" y="1844824"/>
            <a:ext cx="2622893" cy="269614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1965839-EB1E-4E58-A4E0-AD11E56FB0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90" r="53526"/>
          <a:stretch/>
        </p:blipFill>
        <p:spPr>
          <a:xfrm>
            <a:off x="9915599" y="1844824"/>
            <a:ext cx="1841586" cy="269614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0B597C1-FA95-4F9A-95F6-3210F390A9E5}"/>
              </a:ext>
            </a:extLst>
          </p:cNvPr>
          <p:cNvSpPr txBox="1"/>
          <p:nvPr/>
        </p:nvSpPr>
        <p:spPr>
          <a:xfrm>
            <a:off x="5196109" y="1379108"/>
            <a:ext cx="833433" cy="499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Front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46DCE84-6E97-449B-B23C-6114CA93BD37}"/>
              </a:ext>
            </a:extLst>
          </p:cNvPr>
          <p:cNvSpPr txBox="1"/>
          <p:nvPr/>
        </p:nvSpPr>
        <p:spPr>
          <a:xfrm>
            <a:off x="8640801" y="1338864"/>
            <a:ext cx="1449436" cy="499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Back Door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7AAFB76-BBA8-4349-86C6-DED573FAF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602" y="1838488"/>
            <a:ext cx="2524104" cy="269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009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8C6F200-4A96-45D4-A3A4-7762D70EB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111" y="1550865"/>
            <a:ext cx="3371850" cy="3816425"/>
          </a:xfrm>
          <a:prstGeom prst="rect">
            <a:avLst/>
          </a:prstGeom>
        </p:spPr>
      </p:pic>
      <p:grpSp>
        <p:nvGrpSpPr>
          <p:cNvPr id="29" name="组合 28">
            <a:extLst>
              <a:ext uri="{FF2B5EF4-FFF2-40B4-BE49-F238E27FC236}">
                <a16:creationId xmlns:a16="http://schemas.microsoft.com/office/drawing/2014/main" id="{B9AE1626-0FB0-48FD-B684-1418B6CC8EAB}"/>
              </a:ext>
            </a:extLst>
          </p:cNvPr>
          <p:cNvGrpSpPr/>
          <p:nvPr/>
        </p:nvGrpSpPr>
        <p:grpSpPr>
          <a:xfrm>
            <a:off x="0" y="1556791"/>
            <a:ext cx="4896111" cy="3816425"/>
            <a:chOff x="6402977" y="2132857"/>
            <a:chExt cx="4808766" cy="3314114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8B1AA9A-1FA2-40C1-B6D1-2CAF08FA41C5}"/>
                </a:ext>
              </a:extLst>
            </p:cNvPr>
            <p:cNvSpPr/>
            <p:nvPr/>
          </p:nvSpPr>
          <p:spPr>
            <a:xfrm>
              <a:off x="6402977" y="2132857"/>
              <a:ext cx="4808766" cy="3314114"/>
            </a:xfrm>
            <a:prstGeom prst="rect">
              <a:avLst/>
            </a:prstGeom>
            <a:solidFill>
              <a:srgbClr val="1BBC9B"/>
            </a:solidFill>
            <a:ln>
              <a:solidFill>
                <a:srgbClr val="1BBC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" name="TextBox 8">
              <a:extLst>
                <a:ext uri="{FF2B5EF4-FFF2-40B4-BE49-F238E27FC236}">
                  <a16:creationId xmlns:a16="http://schemas.microsoft.com/office/drawing/2014/main" id="{10D514BD-7995-4470-A6AF-59B4054D9992}"/>
                </a:ext>
              </a:extLst>
            </p:cNvPr>
            <p:cNvSpPr txBox="1"/>
            <p:nvPr/>
          </p:nvSpPr>
          <p:spPr>
            <a:xfrm>
              <a:off x="6424574" y="2266422"/>
              <a:ext cx="4608512" cy="438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设备</a:t>
              </a:r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Gas Flow</a:t>
              </a: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TextBox 13">
            <a:extLst>
              <a:ext uri="{FF2B5EF4-FFF2-40B4-BE49-F238E27FC236}">
                <a16:creationId xmlns:a16="http://schemas.microsoft.com/office/drawing/2014/main" id="{8717DFBA-6AD8-458D-9464-EC2D054CBF00}"/>
              </a:ext>
            </a:extLst>
          </p:cNvPr>
          <p:cNvSpPr txBox="1"/>
          <p:nvPr/>
        </p:nvSpPr>
        <p:spPr>
          <a:xfrm>
            <a:off x="748339" y="396275"/>
            <a:ext cx="41987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rgbClr val="1BBC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Poly</a:t>
            </a:r>
            <a:r>
              <a:rPr lang="zh-CN" altLang="en-US" sz="4400" b="1" dirty="0">
                <a:solidFill>
                  <a:srgbClr val="1BBC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工艺设备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4340E04A-293E-4872-B5F7-8B3FC5AFEFDF}"/>
              </a:ext>
            </a:extLst>
          </p:cNvPr>
          <p:cNvSpPr txBox="1"/>
          <p:nvPr/>
        </p:nvSpPr>
        <p:spPr>
          <a:xfrm>
            <a:off x="692110" y="2078787"/>
            <a:ext cx="36245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Gas box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里面有流量控制系统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MFC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REGULATOR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气体经过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nozzle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进入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inner Tube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气体由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Out tube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进入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Pump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压力控制系统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CDG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CKD</a:t>
            </a: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51F956D5-40AC-4D69-AF8E-FF446982370E}"/>
              </a:ext>
            </a:extLst>
          </p:cNvPr>
          <p:cNvSpPr/>
          <p:nvPr/>
        </p:nvSpPr>
        <p:spPr>
          <a:xfrm rot="16200000">
            <a:off x="7037553" y="4650862"/>
            <a:ext cx="288032" cy="148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3D035B5-3102-4E58-ADF4-FDFA75AAA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7962" y="1550865"/>
            <a:ext cx="3515698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657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9627256-075E-4F15-BB61-D84A97509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7367" y="2657405"/>
            <a:ext cx="2588321" cy="3370712"/>
          </a:xfrm>
          <a:prstGeom prst="rect">
            <a:avLst/>
          </a:prstGeom>
        </p:spPr>
      </p:pic>
      <p:grpSp>
        <p:nvGrpSpPr>
          <p:cNvPr id="29" name="组合 28">
            <a:extLst>
              <a:ext uri="{FF2B5EF4-FFF2-40B4-BE49-F238E27FC236}">
                <a16:creationId xmlns:a16="http://schemas.microsoft.com/office/drawing/2014/main" id="{B9AE1626-0FB0-48FD-B684-1418B6CC8EAB}"/>
              </a:ext>
            </a:extLst>
          </p:cNvPr>
          <p:cNvGrpSpPr/>
          <p:nvPr/>
        </p:nvGrpSpPr>
        <p:grpSpPr>
          <a:xfrm>
            <a:off x="414690" y="1484785"/>
            <a:ext cx="4320480" cy="1080120"/>
            <a:chOff x="6402977" y="2132857"/>
            <a:chExt cx="4808766" cy="3314114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8B1AA9A-1FA2-40C1-B6D1-2CAF08FA41C5}"/>
                </a:ext>
              </a:extLst>
            </p:cNvPr>
            <p:cNvSpPr/>
            <p:nvPr/>
          </p:nvSpPr>
          <p:spPr>
            <a:xfrm>
              <a:off x="6402977" y="2132857"/>
              <a:ext cx="4808766" cy="3314114"/>
            </a:xfrm>
            <a:prstGeom prst="rect">
              <a:avLst/>
            </a:prstGeom>
            <a:solidFill>
              <a:srgbClr val="1BBC9B"/>
            </a:solidFill>
            <a:ln>
              <a:solidFill>
                <a:srgbClr val="1BBC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" name="TextBox 8">
              <a:extLst>
                <a:ext uri="{FF2B5EF4-FFF2-40B4-BE49-F238E27FC236}">
                  <a16:creationId xmlns:a16="http://schemas.microsoft.com/office/drawing/2014/main" id="{10D514BD-7995-4470-A6AF-59B4054D9992}"/>
                </a:ext>
              </a:extLst>
            </p:cNvPr>
            <p:cNvSpPr txBox="1"/>
            <p:nvPr/>
          </p:nvSpPr>
          <p:spPr>
            <a:xfrm>
              <a:off x="6424574" y="2266422"/>
              <a:ext cx="4608512" cy="1227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UD-Poly Nozzle</a:t>
              </a: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TextBox 13">
            <a:extLst>
              <a:ext uri="{FF2B5EF4-FFF2-40B4-BE49-F238E27FC236}">
                <a16:creationId xmlns:a16="http://schemas.microsoft.com/office/drawing/2014/main" id="{8717DFBA-6AD8-458D-9464-EC2D054CBF00}"/>
              </a:ext>
            </a:extLst>
          </p:cNvPr>
          <p:cNvSpPr txBox="1"/>
          <p:nvPr/>
        </p:nvSpPr>
        <p:spPr>
          <a:xfrm>
            <a:off x="748339" y="396275"/>
            <a:ext cx="41987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rgbClr val="1BBC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Poly</a:t>
            </a:r>
            <a:r>
              <a:rPr lang="zh-CN" altLang="en-US" sz="4400" b="1" dirty="0">
                <a:solidFill>
                  <a:srgbClr val="1BBC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工艺设备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4340E04A-293E-4872-B5F7-8B3FC5AFEFDF}"/>
              </a:ext>
            </a:extLst>
          </p:cNvPr>
          <p:cNvSpPr txBox="1"/>
          <p:nvPr/>
        </p:nvSpPr>
        <p:spPr>
          <a:xfrm>
            <a:off x="950126" y="2005400"/>
            <a:ext cx="362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UD-POLY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均使用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Short Nozzle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F19A15D-AF1B-47D6-99A3-6A8964459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660" y="2883974"/>
            <a:ext cx="3986831" cy="3066792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1489CFA7-7CC8-4472-BD39-20E2A36733AC}"/>
              </a:ext>
            </a:extLst>
          </p:cNvPr>
          <p:cNvGrpSpPr/>
          <p:nvPr/>
        </p:nvGrpSpPr>
        <p:grpSpPr>
          <a:xfrm>
            <a:off x="6819255" y="1484784"/>
            <a:ext cx="4320480" cy="1080121"/>
            <a:chOff x="6402977" y="2132857"/>
            <a:chExt cx="4808766" cy="3314114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DEDF437-4145-4C9D-AB74-B4E99618309E}"/>
                </a:ext>
              </a:extLst>
            </p:cNvPr>
            <p:cNvSpPr/>
            <p:nvPr/>
          </p:nvSpPr>
          <p:spPr>
            <a:xfrm>
              <a:off x="6402977" y="2132857"/>
              <a:ext cx="4808766" cy="3314114"/>
            </a:xfrm>
            <a:prstGeom prst="rect">
              <a:avLst/>
            </a:prstGeom>
            <a:solidFill>
              <a:srgbClr val="1BBC9B"/>
            </a:solidFill>
            <a:ln>
              <a:solidFill>
                <a:srgbClr val="1BBC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TextBox 8">
              <a:extLst>
                <a:ext uri="{FF2B5EF4-FFF2-40B4-BE49-F238E27FC236}">
                  <a16:creationId xmlns:a16="http://schemas.microsoft.com/office/drawing/2014/main" id="{25966564-DB7A-4E6C-8F74-2F77D8BB8504}"/>
                </a:ext>
              </a:extLst>
            </p:cNvPr>
            <p:cNvSpPr txBox="1"/>
            <p:nvPr/>
          </p:nvSpPr>
          <p:spPr>
            <a:xfrm>
              <a:off x="6424574" y="2266422"/>
              <a:ext cx="4608512" cy="1227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D-Poly Nozzle</a:t>
              </a: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0169F9E5-B26F-4218-8EC3-CE379C41B0EC}"/>
              </a:ext>
            </a:extLst>
          </p:cNvPr>
          <p:cNvSpPr txBox="1"/>
          <p:nvPr/>
        </p:nvSpPr>
        <p:spPr>
          <a:xfrm>
            <a:off x="6963271" y="1990581"/>
            <a:ext cx="3624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D-POLY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会有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Mid-Nozzle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和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Long Nozzle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用来调节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掺杂浓度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C24ED89-932C-4434-8A57-28001C03651D}"/>
              </a:ext>
            </a:extLst>
          </p:cNvPr>
          <p:cNvSpPr/>
          <p:nvPr/>
        </p:nvSpPr>
        <p:spPr>
          <a:xfrm>
            <a:off x="834920" y="4627909"/>
            <a:ext cx="468052" cy="220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SiH4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1511C07-DC22-4CB6-B3D1-FDF4780B3663}"/>
              </a:ext>
            </a:extLst>
          </p:cNvPr>
          <p:cNvSpPr/>
          <p:nvPr/>
        </p:nvSpPr>
        <p:spPr>
          <a:xfrm>
            <a:off x="1017889" y="4457252"/>
            <a:ext cx="570166" cy="1124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3046690-E788-4F56-9502-084B7ECE8EF6}"/>
              </a:ext>
            </a:extLst>
          </p:cNvPr>
          <p:cNvSpPr/>
          <p:nvPr/>
        </p:nvSpPr>
        <p:spPr>
          <a:xfrm rot="5400000">
            <a:off x="1457608" y="4192392"/>
            <a:ext cx="570166" cy="720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0CE1A3F-FD77-43B1-A04E-C865DFBF0652}"/>
              </a:ext>
            </a:extLst>
          </p:cNvPr>
          <p:cNvSpPr/>
          <p:nvPr/>
        </p:nvSpPr>
        <p:spPr>
          <a:xfrm>
            <a:off x="9994266" y="5037295"/>
            <a:ext cx="468052" cy="220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PH3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13B4CA7-F387-4061-ACA4-F01BE226447F}"/>
              </a:ext>
            </a:extLst>
          </p:cNvPr>
          <p:cNvSpPr/>
          <p:nvPr/>
        </p:nvSpPr>
        <p:spPr>
          <a:xfrm>
            <a:off x="9739115" y="4648046"/>
            <a:ext cx="468052" cy="220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PH3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799F5F7-A713-4596-B88F-540D630D834D}"/>
              </a:ext>
            </a:extLst>
          </p:cNvPr>
          <p:cNvSpPr/>
          <p:nvPr/>
        </p:nvSpPr>
        <p:spPr>
          <a:xfrm>
            <a:off x="8775535" y="4427663"/>
            <a:ext cx="468052" cy="220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SiH4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218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9AE1626-0FB0-48FD-B684-1418B6CC8EAB}"/>
              </a:ext>
            </a:extLst>
          </p:cNvPr>
          <p:cNvGrpSpPr/>
          <p:nvPr/>
        </p:nvGrpSpPr>
        <p:grpSpPr>
          <a:xfrm>
            <a:off x="410543" y="1556792"/>
            <a:ext cx="5400600" cy="4464496"/>
            <a:chOff x="6402977" y="2132857"/>
            <a:chExt cx="4808766" cy="3314114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8B1AA9A-1FA2-40C1-B6D1-2CAF08FA41C5}"/>
                </a:ext>
              </a:extLst>
            </p:cNvPr>
            <p:cNvSpPr/>
            <p:nvPr/>
          </p:nvSpPr>
          <p:spPr>
            <a:xfrm>
              <a:off x="6402977" y="2132857"/>
              <a:ext cx="4808766" cy="3314114"/>
            </a:xfrm>
            <a:prstGeom prst="rect">
              <a:avLst/>
            </a:prstGeom>
            <a:solidFill>
              <a:srgbClr val="1BBC9B"/>
            </a:solidFill>
            <a:ln>
              <a:solidFill>
                <a:srgbClr val="1BBC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" name="TextBox 8">
              <a:extLst>
                <a:ext uri="{FF2B5EF4-FFF2-40B4-BE49-F238E27FC236}">
                  <a16:creationId xmlns:a16="http://schemas.microsoft.com/office/drawing/2014/main" id="{10D514BD-7995-4470-A6AF-59B4054D9992}"/>
                </a:ext>
              </a:extLst>
            </p:cNvPr>
            <p:cNvSpPr txBox="1"/>
            <p:nvPr/>
          </p:nvSpPr>
          <p:spPr>
            <a:xfrm>
              <a:off x="6424574" y="2266422"/>
              <a:ext cx="4608512" cy="297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20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SiC</a:t>
              </a:r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Boat</a:t>
              </a: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endPara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TextBox 13">
            <a:extLst>
              <a:ext uri="{FF2B5EF4-FFF2-40B4-BE49-F238E27FC236}">
                <a16:creationId xmlns:a16="http://schemas.microsoft.com/office/drawing/2014/main" id="{8717DFBA-6AD8-458D-9464-EC2D054CBF00}"/>
              </a:ext>
            </a:extLst>
          </p:cNvPr>
          <p:cNvSpPr txBox="1"/>
          <p:nvPr/>
        </p:nvSpPr>
        <p:spPr>
          <a:xfrm>
            <a:off x="748339" y="366778"/>
            <a:ext cx="41987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rgbClr val="1BBC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Poly</a:t>
            </a:r>
            <a:r>
              <a:rPr lang="zh-CN" altLang="en-US" sz="4400" b="1" dirty="0">
                <a:solidFill>
                  <a:srgbClr val="1BBC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工艺</a:t>
            </a:r>
            <a:r>
              <a:rPr lang="en-US" altLang="zh-CN" sz="4400" b="1" dirty="0">
                <a:solidFill>
                  <a:srgbClr val="1BBC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PM</a:t>
            </a:r>
            <a:endParaRPr lang="zh-CN" altLang="en-US" sz="4400" b="1" dirty="0">
              <a:solidFill>
                <a:srgbClr val="1BBC9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4340E04A-293E-4872-B5F7-8B3FC5AFEFDF}"/>
              </a:ext>
            </a:extLst>
          </p:cNvPr>
          <p:cNvSpPr txBox="1"/>
          <p:nvPr/>
        </p:nvSpPr>
        <p:spPr>
          <a:xfrm>
            <a:off x="950125" y="2078787"/>
            <a:ext cx="43569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Gas CLN PM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THK 90000~120000A</a:t>
            </a:r>
          </a:p>
          <a:p>
            <a:pPr lvl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Clean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前取出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Boat-&gt;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进行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ClF3 or F2 CLN-&gt;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检查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Tube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状态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-&gt;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新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Boat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安装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-&gt;teaching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调节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-&gt;Coating-&gt;DPC Test</a:t>
            </a:r>
          </a:p>
          <a:p>
            <a:pPr lvl="1"/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Wet PM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THK ~1200000A</a:t>
            </a:r>
          </a:p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内容大致同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Gas CLN PM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，可以不进  行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Gas CLN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，更换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Inner Tube/Out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Tube/Injector/Pinging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line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等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E60EF57-6467-46AE-9BE1-7BB88C5C7060}"/>
              </a:ext>
            </a:extLst>
          </p:cNvPr>
          <p:cNvGrpSpPr/>
          <p:nvPr/>
        </p:nvGrpSpPr>
        <p:grpSpPr>
          <a:xfrm>
            <a:off x="6171183" y="1556792"/>
            <a:ext cx="5400600" cy="4464496"/>
            <a:chOff x="6402977" y="2132857"/>
            <a:chExt cx="4808766" cy="3314114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A37A741-8146-44F2-9B93-317C6AACCC5C}"/>
                </a:ext>
              </a:extLst>
            </p:cNvPr>
            <p:cNvSpPr/>
            <p:nvPr/>
          </p:nvSpPr>
          <p:spPr>
            <a:xfrm>
              <a:off x="6402977" y="2132857"/>
              <a:ext cx="4808766" cy="3314114"/>
            </a:xfrm>
            <a:prstGeom prst="rect">
              <a:avLst/>
            </a:prstGeom>
            <a:solidFill>
              <a:srgbClr val="1BBC9B"/>
            </a:solidFill>
            <a:ln>
              <a:solidFill>
                <a:srgbClr val="1BBC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TextBox 8">
              <a:extLst>
                <a:ext uri="{FF2B5EF4-FFF2-40B4-BE49-F238E27FC236}">
                  <a16:creationId xmlns:a16="http://schemas.microsoft.com/office/drawing/2014/main" id="{4546C06F-141F-4E41-AE6E-30967F2C0BC0}"/>
                </a:ext>
              </a:extLst>
            </p:cNvPr>
            <p:cNvSpPr txBox="1"/>
            <p:nvPr/>
          </p:nvSpPr>
          <p:spPr>
            <a:xfrm>
              <a:off x="6424574" y="2266422"/>
              <a:ext cx="4608512" cy="297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Quartz Boat</a:t>
              </a: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endPara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ED157FC9-A2E7-4886-9A00-42B737E810A4}"/>
              </a:ext>
            </a:extLst>
          </p:cNvPr>
          <p:cNvSpPr txBox="1"/>
          <p:nvPr/>
        </p:nvSpPr>
        <p:spPr>
          <a:xfrm>
            <a:off x="6710765" y="2078787"/>
            <a:ext cx="43569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ODOC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工艺： 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One Depo one Clean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inner PM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1000Batch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以上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Inner/injector Change&gt;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新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Boat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安装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-&gt;teaching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调节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-&gt;DPC Test</a:t>
            </a:r>
          </a:p>
          <a:p>
            <a:pPr lvl="1"/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Wet PM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3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次 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inner PM</a:t>
            </a:r>
          </a:p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内容大致同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Gas CLN PM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，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Out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Tube/Injector/Pinging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line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等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349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18895DF-98E1-4272-BEA8-E2B658CD8B9C}"/>
              </a:ext>
            </a:extLst>
          </p:cNvPr>
          <p:cNvSpPr txBox="1"/>
          <p:nvPr/>
        </p:nvSpPr>
        <p:spPr>
          <a:xfrm>
            <a:off x="4442991" y="1916832"/>
            <a:ext cx="25202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2239647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6963271" y="2034812"/>
            <a:ext cx="4952782" cy="3314114"/>
            <a:chOff x="6946979" y="2159507"/>
            <a:chExt cx="4808766" cy="3314114"/>
          </a:xfrm>
        </p:grpSpPr>
        <p:sp>
          <p:nvSpPr>
            <p:cNvPr id="33" name="矩形 32"/>
            <p:cNvSpPr/>
            <p:nvPr/>
          </p:nvSpPr>
          <p:spPr>
            <a:xfrm>
              <a:off x="6946979" y="2159507"/>
              <a:ext cx="4808766" cy="3314114"/>
            </a:xfrm>
            <a:prstGeom prst="rect">
              <a:avLst/>
            </a:prstGeom>
            <a:solidFill>
              <a:srgbClr val="1BBC9B"/>
            </a:solidFill>
            <a:ln>
              <a:solidFill>
                <a:srgbClr val="1BBC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47106" y="2307200"/>
              <a:ext cx="4608512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Poly</a:t>
              </a: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结构在 </a:t>
              </a:r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IC </a:t>
              </a: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工艺中的应用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金属 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氧化物 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半导体（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MOS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）结构的栅极材料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Flash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结构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Floating Gate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DRAM 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的电容器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互连材料（重搀杂的多晶硅）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电阻（轻搀杂的多晶硅）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高压硅器件的钝化膜（掺 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 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半绝缘多晶硅）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TextBox 13">
            <a:extLst>
              <a:ext uri="{FF2B5EF4-FFF2-40B4-BE49-F238E27FC236}">
                <a16:creationId xmlns:a16="http://schemas.microsoft.com/office/drawing/2014/main" id="{EB7154E8-7277-421F-AFCC-73AAF0BB0B3B}"/>
              </a:ext>
            </a:extLst>
          </p:cNvPr>
          <p:cNvSpPr txBox="1"/>
          <p:nvPr/>
        </p:nvSpPr>
        <p:spPr>
          <a:xfrm>
            <a:off x="748339" y="396275"/>
            <a:ext cx="35283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rgbClr val="1BBC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POLY</a:t>
            </a:r>
            <a:r>
              <a:rPr lang="zh-CN" altLang="en-US" sz="4400" b="1" dirty="0">
                <a:solidFill>
                  <a:srgbClr val="1BBC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用途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99DED83-A5DA-498A-A1A8-59CA212FAA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999"/>
          <a:stretch/>
        </p:blipFill>
        <p:spPr>
          <a:xfrm>
            <a:off x="194519" y="1979001"/>
            <a:ext cx="2880320" cy="33432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44F5FF7-0756-47D0-8894-21889F79A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808" y="1980132"/>
            <a:ext cx="3771900" cy="331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831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5955159" y="1340768"/>
            <a:ext cx="4952782" cy="2317668"/>
            <a:chOff x="6946977" y="2159502"/>
            <a:chExt cx="4808766" cy="3366681"/>
          </a:xfrm>
        </p:grpSpPr>
        <p:sp>
          <p:nvSpPr>
            <p:cNvPr id="33" name="矩形 32"/>
            <p:cNvSpPr/>
            <p:nvPr/>
          </p:nvSpPr>
          <p:spPr>
            <a:xfrm>
              <a:off x="6946977" y="2159502"/>
              <a:ext cx="4808766" cy="3314112"/>
            </a:xfrm>
            <a:prstGeom prst="rect">
              <a:avLst/>
            </a:prstGeom>
            <a:solidFill>
              <a:srgbClr val="1BBC9B"/>
            </a:solidFill>
            <a:ln>
              <a:solidFill>
                <a:srgbClr val="1BBC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86805" y="2307200"/>
              <a:ext cx="4568813" cy="3218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无结节场效应晶体管</a:t>
              </a:r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JLT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源极、沟道及漏极杂质掺杂类型相同，无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PN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结，属多数载流子导电器件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器件的驱动电流与栅氧化层厚度不成反比例关系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减轻了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MOSFET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器件特征尺寸持续按比例缩小对栅氧化层厚度无休止的减薄要求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TextBox 13">
            <a:extLst>
              <a:ext uri="{FF2B5EF4-FFF2-40B4-BE49-F238E27FC236}">
                <a16:creationId xmlns:a16="http://schemas.microsoft.com/office/drawing/2014/main" id="{EB7154E8-7277-421F-AFCC-73AAF0BB0B3B}"/>
              </a:ext>
            </a:extLst>
          </p:cNvPr>
          <p:cNvSpPr txBox="1"/>
          <p:nvPr/>
        </p:nvSpPr>
        <p:spPr>
          <a:xfrm>
            <a:off x="748339" y="396275"/>
            <a:ext cx="35283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rgbClr val="1BBC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POLY</a:t>
            </a:r>
            <a:r>
              <a:rPr lang="zh-CN" altLang="en-US" sz="4400" b="1" dirty="0">
                <a:solidFill>
                  <a:srgbClr val="1BBC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用途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C6EA62F-5899-44B4-B9D0-105243073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920" y="3862015"/>
            <a:ext cx="5926900" cy="241101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E66CDBA-22D4-4F57-9B63-87973EA67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339" y="1484784"/>
            <a:ext cx="3528392" cy="2411015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26AA0ABD-F068-4DE3-AA14-8326A5067BDB}"/>
              </a:ext>
            </a:extLst>
          </p:cNvPr>
          <p:cNvGrpSpPr/>
          <p:nvPr/>
        </p:nvGrpSpPr>
        <p:grpSpPr>
          <a:xfrm>
            <a:off x="194519" y="3966842"/>
            <a:ext cx="5112568" cy="2774526"/>
            <a:chOff x="6946977" y="2159502"/>
            <a:chExt cx="4808766" cy="4030319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EE6A83D-0172-4AA0-AB0A-697B4CDEDB96}"/>
                </a:ext>
              </a:extLst>
            </p:cNvPr>
            <p:cNvSpPr/>
            <p:nvPr/>
          </p:nvSpPr>
          <p:spPr>
            <a:xfrm>
              <a:off x="6946977" y="2159502"/>
              <a:ext cx="4808766" cy="3314112"/>
            </a:xfrm>
            <a:prstGeom prst="rect">
              <a:avLst/>
            </a:prstGeom>
            <a:solidFill>
              <a:srgbClr val="1BBC9B"/>
            </a:solidFill>
            <a:ln>
              <a:solidFill>
                <a:srgbClr val="1BBC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TextBox 8">
              <a:extLst>
                <a:ext uri="{FF2B5EF4-FFF2-40B4-BE49-F238E27FC236}">
                  <a16:creationId xmlns:a16="http://schemas.microsoft.com/office/drawing/2014/main" id="{9D4FBB1E-4119-46F7-B68D-F5C76D33E700}"/>
                </a:ext>
              </a:extLst>
            </p:cNvPr>
            <p:cNvSpPr txBox="1"/>
            <p:nvPr/>
          </p:nvSpPr>
          <p:spPr>
            <a:xfrm>
              <a:off x="7086805" y="2307200"/>
              <a:ext cx="4568813" cy="3882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传统场效应晶体管</a:t>
              </a:r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MOSFET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源极、沟道和漏极之间构成两个背靠背的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PN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特征尺寸持续按比例微缩：源漏距离不断缩短，产生短沟道效应，栅控能力变差，器件性能及可靠性严重退化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9225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027167" y="4509120"/>
            <a:ext cx="5570326" cy="1571626"/>
            <a:chOff x="2284089" y="5559685"/>
            <a:chExt cx="4808766" cy="3314114"/>
          </a:xfrm>
        </p:grpSpPr>
        <p:sp>
          <p:nvSpPr>
            <p:cNvPr id="4" name="矩形 3"/>
            <p:cNvSpPr/>
            <p:nvPr/>
          </p:nvSpPr>
          <p:spPr>
            <a:xfrm>
              <a:off x="2284089" y="5559685"/>
              <a:ext cx="4808766" cy="3314114"/>
            </a:xfrm>
            <a:prstGeom prst="rect">
              <a:avLst/>
            </a:prstGeom>
            <a:solidFill>
              <a:srgbClr val="1BBC9B"/>
            </a:solidFill>
            <a:ln>
              <a:solidFill>
                <a:srgbClr val="1BBC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329534" y="5637231"/>
              <a:ext cx="4608512" cy="2920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圆柱形全包围无结节</a:t>
              </a:r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MOS</a:t>
              </a: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结构</a:t>
              </a:r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(3D-VNand)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Poly Channel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U-Doped Poly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Drain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D-Poly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Source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EPI+IMP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A5E38600-307D-41E3-9F56-9CF73B9EAE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863"/>
          <a:stretch/>
        </p:blipFill>
        <p:spPr>
          <a:xfrm>
            <a:off x="311021" y="4509120"/>
            <a:ext cx="2187754" cy="1571625"/>
          </a:xfrm>
          <a:prstGeom prst="rect">
            <a:avLst/>
          </a:prstGeom>
        </p:spPr>
      </p:pic>
      <p:pic>
        <p:nvPicPr>
          <p:cNvPr id="1026" name="Picture 2" descr="查看源图像">
            <a:extLst>
              <a:ext uri="{FF2B5EF4-FFF2-40B4-BE49-F238E27FC236}">
                <a16:creationId xmlns:a16="http://schemas.microsoft.com/office/drawing/2014/main" id="{5D195157-6937-4117-BD8A-0C4A92B83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88" y="4509120"/>
            <a:ext cx="2349289" cy="1591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3C745A1-BEB0-40A4-9C80-45C6CF8A57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81"/>
          <a:stretch/>
        </p:blipFill>
        <p:spPr>
          <a:xfrm>
            <a:off x="247496" y="1236385"/>
            <a:ext cx="4616481" cy="2639658"/>
          </a:xfrm>
          <a:prstGeom prst="rect">
            <a:avLst/>
          </a:prstGeom>
        </p:spPr>
      </p:pic>
      <p:pic>
        <p:nvPicPr>
          <p:cNvPr id="1028" name="Picture 4" descr="查看源图像">
            <a:extLst>
              <a:ext uri="{FF2B5EF4-FFF2-40B4-BE49-F238E27FC236}">
                <a16:creationId xmlns:a16="http://schemas.microsoft.com/office/drawing/2014/main" id="{39A9DE32-292C-4B12-8EA9-D28E085C2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989557" y="3875031"/>
            <a:ext cx="1117964" cy="60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6DD739C6-7332-4D56-9C61-38C7030263BF}"/>
              </a:ext>
            </a:extLst>
          </p:cNvPr>
          <p:cNvSpPr/>
          <p:nvPr/>
        </p:nvSpPr>
        <p:spPr>
          <a:xfrm>
            <a:off x="2423657" y="2120857"/>
            <a:ext cx="177756" cy="1416577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0A44FF3-8761-4F42-AFFB-451EC4AB3B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9175" y="1165716"/>
            <a:ext cx="2676525" cy="2505075"/>
          </a:xfrm>
          <a:prstGeom prst="rect">
            <a:avLst/>
          </a:prstGeom>
        </p:spPr>
      </p:pic>
      <p:pic>
        <p:nvPicPr>
          <p:cNvPr id="17" name="Picture 4" descr="查看源图像">
            <a:extLst>
              <a:ext uri="{FF2B5EF4-FFF2-40B4-BE49-F238E27FC236}">
                <a16:creationId xmlns:a16="http://schemas.microsoft.com/office/drawing/2014/main" id="{656B18C4-80BA-43EE-BADA-06040D6E1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211" y="2171288"/>
            <a:ext cx="1117964" cy="60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4E7AC397-6E2F-41A0-BA3D-177E1D55647A}"/>
              </a:ext>
            </a:extLst>
          </p:cNvPr>
          <p:cNvSpPr/>
          <p:nvPr/>
        </p:nvSpPr>
        <p:spPr>
          <a:xfrm>
            <a:off x="7886721" y="1556792"/>
            <a:ext cx="372694" cy="1656184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13">
            <a:extLst>
              <a:ext uri="{FF2B5EF4-FFF2-40B4-BE49-F238E27FC236}">
                <a16:creationId xmlns:a16="http://schemas.microsoft.com/office/drawing/2014/main" id="{8717DFBA-6AD8-458D-9464-EC2D054CBF00}"/>
              </a:ext>
            </a:extLst>
          </p:cNvPr>
          <p:cNvSpPr txBox="1"/>
          <p:nvPr/>
        </p:nvSpPr>
        <p:spPr>
          <a:xfrm>
            <a:off x="748339" y="396275"/>
            <a:ext cx="35283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rgbClr val="1BBC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POLY</a:t>
            </a:r>
            <a:r>
              <a:rPr lang="zh-CN" altLang="en-US" sz="4400" b="1" dirty="0">
                <a:solidFill>
                  <a:srgbClr val="1BBC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用途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E6F4C5D-F988-4748-960A-FA6096DAE3F0}"/>
              </a:ext>
            </a:extLst>
          </p:cNvPr>
          <p:cNvCxnSpPr>
            <a:cxnSpLocks/>
          </p:cNvCxnSpPr>
          <p:nvPr/>
        </p:nvCxnSpPr>
        <p:spPr>
          <a:xfrm flipH="1">
            <a:off x="8086725" y="1700808"/>
            <a:ext cx="1119795" cy="13692"/>
          </a:xfrm>
          <a:prstGeom prst="line">
            <a:avLst/>
          </a:prstGeom>
          <a:ln w="25400">
            <a:prstDash val="dash"/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47807E7A-72F6-430B-86F5-570785B4CB60}"/>
              </a:ext>
            </a:extLst>
          </p:cNvPr>
          <p:cNvCxnSpPr>
            <a:cxnSpLocks/>
          </p:cNvCxnSpPr>
          <p:nvPr/>
        </p:nvCxnSpPr>
        <p:spPr>
          <a:xfrm flipH="1">
            <a:off x="8018786" y="3068960"/>
            <a:ext cx="1119795" cy="13692"/>
          </a:xfrm>
          <a:prstGeom prst="line">
            <a:avLst/>
          </a:prstGeom>
          <a:ln w="25400">
            <a:prstDash val="dash"/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图片 46">
            <a:extLst>
              <a:ext uri="{FF2B5EF4-FFF2-40B4-BE49-F238E27FC236}">
                <a16:creationId xmlns:a16="http://schemas.microsoft.com/office/drawing/2014/main" id="{A4DCEB42-3775-4A67-842C-01BD6339104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149" r="49727" b="-119"/>
          <a:stretch/>
        </p:blipFill>
        <p:spPr>
          <a:xfrm>
            <a:off x="10359902" y="1023570"/>
            <a:ext cx="1119796" cy="290354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53CC1C4-8A13-440C-A4CA-2B19C33065E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562" b="90438" l="9115" r="94271">
                        <a14:foregroundMark x1="79688" y1="31474" x2="85156" y2="28287"/>
                        <a14:foregroundMark x1="82292" y1="31474" x2="81771" y2="38247"/>
                        <a14:foregroundMark x1="91667" y1="42629" x2="91667" y2="42629"/>
                        <a14:foregroundMark x1="91406" y1="31873" x2="91406" y2="31873"/>
                        <a14:foregroundMark x1="91146" y1="24303" x2="91146" y2="24303"/>
                        <a14:foregroundMark x1="94271" y1="37052" x2="94271" y2="37052"/>
                        <a14:foregroundMark x1="79948" y1="33068" x2="79948" y2="33068"/>
                        <a14:foregroundMark x1="9115" y1="62550" x2="9115" y2="62550"/>
                        <a14:foregroundMark x1="16406" y1="72510" x2="16406" y2="72510"/>
                        <a14:foregroundMark x1="15625" y1="68127" x2="15625" y2="68127"/>
                        <a14:foregroundMark x1="15625" y1="65339" x2="15625" y2="65339"/>
                        <a14:foregroundMark x1="14583" y1="68526" x2="14583" y2="68526"/>
                        <a14:foregroundMark x1="39844" y1="90438" x2="39844" y2="90438"/>
                        <a14:foregroundMark x1="45052" y1="53386" x2="45052" y2="53386"/>
                        <a14:foregroundMark x1="43750" y1="55777" x2="43750" y2="5577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7172708">
            <a:off x="8869425" y="1971243"/>
            <a:ext cx="1396752" cy="91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163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60718" y="1599702"/>
            <a:ext cx="3787501" cy="3086260"/>
            <a:chOff x="6402977" y="2132857"/>
            <a:chExt cx="4808766" cy="3314114"/>
          </a:xfrm>
        </p:grpSpPr>
        <p:sp>
          <p:nvSpPr>
            <p:cNvPr id="33" name="矩形 32"/>
            <p:cNvSpPr/>
            <p:nvPr/>
          </p:nvSpPr>
          <p:spPr>
            <a:xfrm>
              <a:off x="6402977" y="2132857"/>
              <a:ext cx="4808766" cy="3314114"/>
            </a:xfrm>
            <a:prstGeom prst="rect">
              <a:avLst/>
            </a:prstGeom>
            <a:solidFill>
              <a:srgbClr val="1BBC9B"/>
            </a:solidFill>
            <a:ln>
              <a:solidFill>
                <a:srgbClr val="1BBC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24574" y="2266420"/>
              <a:ext cx="4608512" cy="932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U-Doped Poly: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TextBox 13">
            <a:extLst>
              <a:ext uri="{FF2B5EF4-FFF2-40B4-BE49-F238E27FC236}">
                <a16:creationId xmlns:a16="http://schemas.microsoft.com/office/drawing/2014/main" id="{EB7154E8-7277-421F-AFCC-73AAF0BB0B3B}"/>
              </a:ext>
            </a:extLst>
          </p:cNvPr>
          <p:cNvSpPr txBox="1"/>
          <p:nvPr/>
        </p:nvSpPr>
        <p:spPr>
          <a:xfrm>
            <a:off x="748339" y="396275"/>
            <a:ext cx="41987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rgbClr val="1BBC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POLY</a:t>
            </a:r>
            <a:r>
              <a:rPr lang="zh-CN" altLang="en-US" sz="4400" b="1" dirty="0">
                <a:solidFill>
                  <a:srgbClr val="1BBC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工艺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846DE89-9439-4875-BA78-0C4EA52B9BEC}"/>
              </a:ext>
            </a:extLst>
          </p:cNvPr>
          <p:cNvSpPr txBox="1"/>
          <p:nvPr/>
        </p:nvSpPr>
        <p:spPr>
          <a:xfrm>
            <a:off x="368815" y="2894347"/>
            <a:ext cx="260680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主要工艺参数：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温度：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600℃~650℃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压力：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0.3~0.6Torr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气体：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4D755D0-C157-4B9E-9C54-B1E0A1BC273A}"/>
              </a:ext>
            </a:extLst>
          </p:cNvPr>
          <p:cNvSpPr txBox="1"/>
          <p:nvPr/>
        </p:nvSpPr>
        <p:spPr>
          <a:xfrm>
            <a:off x="391899" y="246803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SiH4(g)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CB20391-22AC-45ED-9142-5D2B0B3DF809}"/>
              </a:ext>
            </a:extLst>
          </p:cNvPr>
          <p:cNvCxnSpPr>
            <a:stCxn id="2" idx="3"/>
          </p:cNvCxnSpPr>
          <p:nvPr/>
        </p:nvCxnSpPr>
        <p:spPr>
          <a:xfrm>
            <a:off x="1358830" y="2652698"/>
            <a:ext cx="761261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AE4660C6-190D-49C8-B7D6-D9A11BD983FB}"/>
              </a:ext>
            </a:extLst>
          </p:cNvPr>
          <p:cNvSpPr txBox="1"/>
          <p:nvPr/>
        </p:nvSpPr>
        <p:spPr>
          <a:xfrm>
            <a:off x="2120091" y="2468032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Si(s) + H2(g)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71EA951-D8C2-4937-90F9-CEEB674BFD5A}"/>
              </a:ext>
            </a:extLst>
          </p:cNvPr>
          <p:cNvSpPr txBox="1"/>
          <p:nvPr/>
        </p:nvSpPr>
        <p:spPr>
          <a:xfrm>
            <a:off x="1456511" y="23295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△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9185B56-662D-47F8-B79D-A2FCC275C99F}"/>
              </a:ext>
            </a:extLst>
          </p:cNvPr>
          <p:cNvSpPr txBox="1"/>
          <p:nvPr/>
        </p:nvSpPr>
        <p:spPr>
          <a:xfrm>
            <a:off x="4156316" y="3443594"/>
            <a:ext cx="1404552" cy="499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22D7AD3-3E3B-4E36-8815-2293A9BDD6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03"/>
          <a:stretch/>
        </p:blipFill>
        <p:spPr>
          <a:xfrm>
            <a:off x="8320286" y="1599702"/>
            <a:ext cx="3747709" cy="3100489"/>
          </a:xfrm>
          <a:prstGeom prst="rect">
            <a:avLst/>
          </a:prstGeom>
        </p:spPr>
      </p:pic>
      <p:graphicFrame>
        <p:nvGraphicFramePr>
          <p:cNvPr id="7" name="表格 11">
            <a:extLst>
              <a:ext uri="{FF2B5EF4-FFF2-40B4-BE49-F238E27FC236}">
                <a16:creationId xmlns:a16="http://schemas.microsoft.com/office/drawing/2014/main" id="{84A0CC6B-C51D-4008-B046-329F667442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701656"/>
              </p:ext>
            </p:extLst>
          </p:nvPr>
        </p:nvGraphicFramePr>
        <p:xfrm>
          <a:off x="4196301" y="1599702"/>
          <a:ext cx="3888432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97721">
                  <a:extLst>
                    <a:ext uri="{9D8B030D-6E8A-4147-A177-3AD203B41FA5}">
                      <a16:colId xmlns:a16="http://schemas.microsoft.com/office/drawing/2014/main" val="2967469981"/>
                    </a:ext>
                  </a:extLst>
                </a:gridCol>
                <a:gridCol w="1790711">
                  <a:extLst>
                    <a:ext uri="{9D8B030D-6E8A-4147-A177-3AD203B41FA5}">
                      <a16:colId xmlns:a16="http://schemas.microsoft.com/office/drawing/2014/main" val="3068733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温度</a:t>
                      </a:r>
                    </a:p>
                  </a:txBody>
                  <a:tcPr>
                    <a:solidFill>
                      <a:srgbClr val="1BBC9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形貌</a:t>
                      </a:r>
                    </a:p>
                  </a:txBody>
                  <a:tcPr>
                    <a:solidFill>
                      <a:srgbClr val="1BBC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096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(a):&lt;575℃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Amorphous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426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(d):575℃~ 656℃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Poly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361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&gt;700℃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EPI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222670"/>
                  </a:ext>
                </a:extLst>
              </a:tr>
            </a:tbl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4871C9AC-F6D5-4B67-B90A-906EA270097C}"/>
              </a:ext>
            </a:extLst>
          </p:cNvPr>
          <p:cNvSpPr/>
          <p:nvPr/>
        </p:nvSpPr>
        <p:spPr>
          <a:xfrm>
            <a:off x="8894510" y="1797079"/>
            <a:ext cx="576064" cy="216024"/>
          </a:xfrm>
          <a:prstGeom prst="rect">
            <a:avLst/>
          </a:prstGeom>
          <a:solidFill>
            <a:srgbClr val="1BBC9B"/>
          </a:solidFill>
          <a:ln>
            <a:solidFill>
              <a:srgbClr val="1BBC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560℃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DC7E77C-8B0A-45D1-A479-60C56E596533}"/>
              </a:ext>
            </a:extLst>
          </p:cNvPr>
          <p:cNvSpPr/>
          <p:nvPr/>
        </p:nvSpPr>
        <p:spPr>
          <a:xfrm>
            <a:off x="10856415" y="1797079"/>
            <a:ext cx="576064" cy="216024"/>
          </a:xfrm>
          <a:prstGeom prst="rect">
            <a:avLst/>
          </a:prstGeom>
          <a:solidFill>
            <a:srgbClr val="1BBC9B"/>
          </a:solidFill>
          <a:ln>
            <a:solidFill>
              <a:srgbClr val="1BBC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570℃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AD5A936-2B38-49B3-A063-2271DC0337F7}"/>
              </a:ext>
            </a:extLst>
          </p:cNvPr>
          <p:cNvSpPr/>
          <p:nvPr/>
        </p:nvSpPr>
        <p:spPr>
          <a:xfrm>
            <a:off x="8979495" y="3332874"/>
            <a:ext cx="576064" cy="216024"/>
          </a:xfrm>
          <a:prstGeom prst="rect">
            <a:avLst/>
          </a:prstGeom>
          <a:solidFill>
            <a:srgbClr val="1BBC9B"/>
          </a:solidFill>
          <a:ln>
            <a:solidFill>
              <a:srgbClr val="1BBC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590℃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8BF8346-9B27-451A-B0DF-D0F40F79B030}"/>
              </a:ext>
            </a:extLst>
          </p:cNvPr>
          <p:cNvSpPr/>
          <p:nvPr/>
        </p:nvSpPr>
        <p:spPr>
          <a:xfrm>
            <a:off x="10855661" y="3320988"/>
            <a:ext cx="576064" cy="216024"/>
          </a:xfrm>
          <a:prstGeom prst="rect">
            <a:avLst/>
          </a:prstGeom>
          <a:solidFill>
            <a:srgbClr val="1BBC9B"/>
          </a:solidFill>
          <a:ln>
            <a:solidFill>
              <a:srgbClr val="1BBC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620℃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1" name="表格 40">
            <a:extLst>
              <a:ext uri="{FF2B5EF4-FFF2-40B4-BE49-F238E27FC236}">
                <a16:creationId xmlns:a16="http://schemas.microsoft.com/office/drawing/2014/main" id="{CEAA26EC-FA81-4326-9490-49003BB60C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282655"/>
              </p:ext>
            </p:extLst>
          </p:nvPr>
        </p:nvGraphicFramePr>
        <p:xfrm>
          <a:off x="4196301" y="4057312"/>
          <a:ext cx="3888432" cy="493395"/>
        </p:xfrm>
        <a:graphic>
          <a:graphicData uri="http://schemas.openxmlformats.org/drawingml/2006/table">
            <a:tbl>
              <a:tblPr/>
              <a:tblGrid>
                <a:gridCol w="606730">
                  <a:extLst>
                    <a:ext uri="{9D8B030D-6E8A-4147-A177-3AD203B41FA5}">
                      <a16:colId xmlns:a16="http://schemas.microsoft.com/office/drawing/2014/main" val="175196402"/>
                    </a:ext>
                  </a:extLst>
                </a:gridCol>
                <a:gridCol w="626369">
                  <a:extLst>
                    <a:ext uri="{9D8B030D-6E8A-4147-A177-3AD203B41FA5}">
                      <a16:colId xmlns:a16="http://schemas.microsoft.com/office/drawing/2014/main" val="137046097"/>
                    </a:ext>
                  </a:extLst>
                </a:gridCol>
                <a:gridCol w="1053233">
                  <a:extLst>
                    <a:ext uri="{9D8B030D-6E8A-4147-A177-3AD203B41FA5}">
                      <a16:colId xmlns:a16="http://schemas.microsoft.com/office/drawing/2014/main" val="3518504690"/>
                    </a:ext>
                  </a:extLst>
                </a:gridCol>
                <a:gridCol w="971644">
                  <a:extLst>
                    <a:ext uri="{9D8B030D-6E8A-4147-A177-3AD203B41FA5}">
                      <a16:colId xmlns:a16="http://schemas.microsoft.com/office/drawing/2014/main" val="2312487386"/>
                    </a:ext>
                  </a:extLst>
                </a:gridCol>
                <a:gridCol w="630456">
                  <a:extLst>
                    <a:ext uri="{9D8B030D-6E8A-4147-A177-3AD203B41FA5}">
                      <a16:colId xmlns:a16="http://schemas.microsoft.com/office/drawing/2014/main" val="2188578314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TOOL 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Process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Gas Line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Max process temp range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Target thickness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27066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AFUPY01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U-Poly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N2,SiH4,CLF3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832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5235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270490" y="1627927"/>
            <a:ext cx="4486740" cy="2953201"/>
            <a:chOff x="6402977" y="2132857"/>
            <a:chExt cx="4808766" cy="3314114"/>
          </a:xfrm>
        </p:grpSpPr>
        <p:sp>
          <p:nvSpPr>
            <p:cNvPr id="33" name="矩形 32"/>
            <p:cNvSpPr/>
            <p:nvPr/>
          </p:nvSpPr>
          <p:spPr>
            <a:xfrm>
              <a:off x="6402977" y="2132857"/>
              <a:ext cx="4808766" cy="3314114"/>
            </a:xfrm>
            <a:prstGeom prst="rect">
              <a:avLst/>
            </a:prstGeom>
            <a:solidFill>
              <a:srgbClr val="1BBC9B"/>
            </a:solidFill>
            <a:ln>
              <a:solidFill>
                <a:srgbClr val="1BBC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24574" y="2266420"/>
              <a:ext cx="4608512" cy="932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Doped Poly: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TextBox 13">
            <a:extLst>
              <a:ext uri="{FF2B5EF4-FFF2-40B4-BE49-F238E27FC236}">
                <a16:creationId xmlns:a16="http://schemas.microsoft.com/office/drawing/2014/main" id="{EB7154E8-7277-421F-AFCC-73AAF0BB0B3B}"/>
              </a:ext>
            </a:extLst>
          </p:cNvPr>
          <p:cNvSpPr txBox="1"/>
          <p:nvPr/>
        </p:nvSpPr>
        <p:spPr>
          <a:xfrm>
            <a:off x="748339" y="396275"/>
            <a:ext cx="41987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rgbClr val="1BBC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POLY</a:t>
            </a:r>
            <a:r>
              <a:rPr lang="zh-CN" altLang="en-US" sz="4400" b="1" dirty="0">
                <a:solidFill>
                  <a:srgbClr val="1BBC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工艺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846DE89-9439-4875-BA78-0C4EA52B9BEC}"/>
              </a:ext>
            </a:extLst>
          </p:cNvPr>
          <p:cNvSpPr txBox="1"/>
          <p:nvPr/>
        </p:nvSpPr>
        <p:spPr>
          <a:xfrm>
            <a:off x="482551" y="2896944"/>
            <a:ext cx="241918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主要工艺参数：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温度：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520℃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压力：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0.3~0.6Torr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气体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CB20391-22AC-45ED-9142-5D2B0B3DF809}"/>
              </a:ext>
            </a:extLst>
          </p:cNvPr>
          <p:cNvCxnSpPr>
            <a:cxnSpLocks/>
          </p:cNvCxnSpPr>
          <p:nvPr/>
        </p:nvCxnSpPr>
        <p:spPr>
          <a:xfrm>
            <a:off x="1945192" y="2676871"/>
            <a:ext cx="779385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8CDF557F-3B11-4A66-82F7-CBCC2D7CDBE5}"/>
              </a:ext>
            </a:extLst>
          </p:cNvPr>
          <p:cNvSpPr txBox="1"/>
          <p:nvPr/>
        </p:nvSpPr>
        <p:spPr>
          <a:xfrm>
            <a:off x="266527" y="2493808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SiH4(g) + PH3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3A45920-5CB7-4098-BB6D-144371388E62}"/>
              </a:ext>
            </a:extLst>
          </p:cNvPr>
          <p:cNvSpPr txBox="1"/>
          <p:nvPr/>
        </p:nvSpPr>
        <p:spPr>
          <a:xfrm>
            <a:off x="2775448" y="2470963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Si(s)+P(s) + H2(g)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9D1F83B-8936-4D1B-A673-94887466D9C5}"/>
              </a:ext>
            </a:extLst>
          </p:cNvPr>
          <p:cNvSpPr txBox="1"/>
          <p:nvPr/>
        </p:nvSpPr>
        <p:spPr>
          <a:xfrm>
            <a:off x="2038125" y="2309142"/>
            <a:ext cx="417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△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9185B56-662D-47F8-B79D-A2FCC275C99F}"/>
              </a:ext>
            </a:extLst>
          </p:cNvPr>
          <p:cNvSpPr txBox="1"/>
          <p:nvPr/>
        </p:nvSpPr>
        <p:spPr>
          <a:xfrm>
            <a:off x="286247" y="4646905"/>
            <a:ext cx="1404552" cy="499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B5815F3C-F9B3-4A42-A017-8565BD4E4D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101146"/>
              </p:ext>
            </p:extLst>
          </p:nvPr>
        </p:nvGraphicFramePr>
        <p:xfrm>
          <a:off x="286244" y="5177736"/>
          <a:ext cx="4486738" cy="356235"/>
        </p:xfrm>
        <a:graphic>
          <a:graphicData uri="http://schemas.openxmlformats.org/drawingml/2006/table">
            <a:tbl>
              <a:tblPr/>
              <a:tblGrid>
                <a:gridCol w="717457">
                  <a:extLst>
                    <a:ext uri="{9D8B030D-6E8A-4147-A177-3AD203B41FA5}">
                      <a16:colId xmlns:a16="http://schemas.microsoft.com/office/drawing/2014/main" val="1325892183"/>
                    </a:ext>
                  </a:extLst>
                </a:gridCol>
                <a:gridCol w="1054712">
                  <a:extLst>
                    <a:ext uri="{9D8B030D-6E8A-4147-A177-3AD203B41FA5}">
                      <a16:colId xmlns:a16="http://schemas.microsoft.com/office/drawing/2014/main" val="1009404435"/>
                    </a:ext>
                  </a:extLst>
                </a:gridCol>
                <a:gridCol w="2714569">
                  <a:extLst>
                    <a:ext uri="{9D8B030D-6E8A-4147-A177-3AD203B41FA5}">
                      <a16:colId xmlns:a16="http://schemas.microsoft.com/office/drawing/2014/main" val="460728779"/>
                    </a:ext>
                  </a:extLst>
                </a:gridCol>
              </a:tblGrid>
              <a:tr h="1240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TOOL 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工艺种类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Gas Line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3902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AFDPY01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Doped Poly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SiH4,</a:t>
                      </a:r>
                      <a:r>
                        <a:rPr lang="pt-B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N2,</a:t>
                      </a:r>
                      <a:r>
                        <a:rPr lang="pt-BR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1%PH3/N2</a:t>
                      </a:r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,CLF3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735241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BE941566-16FE-4CBA-97BE-03DEB8D54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774" y="1627928"/>
            <a:ext cx="3456384" cy="3018978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B47EFC9E-C01E-42AE-B314-1B3F6144A3AC}"/>
              </a:ext>
            </a:extLst>
          </p:cNvPr>
          <p:cNvSpPr txBox="1"/>
          <p:nvPr/>
        </p:nvSpPr>
        <p:spPr>
          <a:xfrm>
            <a:off x="6747247" y="1111110"/>
            <a:ext cx="2542684" cy="499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掺杂浓度：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E20~E21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56D1CB7-F635-4A68-B7CD-CB16C5E4F588}"/>
              </a:ext>
            </a:extLst>
          </p:cNvPr>
          <p:cNvSpPr txBox="1"/>
          <p:nvPr/>
        </p:nvSpPr>
        <p:spPr>
          <a:xfrm>
            <a:off x="313820" y="5568987"/>
            <a:ext cx="2513830" cy="458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也有使用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0.1%PH3/N2</a:t>
            </a:r>
          </a:p>
        </p:txBody>
      </p:sp>
    </p:spTree>
    <p:extLst>
      <p:ext uri="{BB962C8B-B14F-4D97-AF65-F5344CB8AC3E}">
        <p14:creationId xmlns:p14="http://schemas.microsoft.com/office/powerpoint/2010/main" val="3304021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>
            <a:extLst>
              <a:ext uri="{FF2B5EF4-FFF2-40B4-BE49-F238E27FC236}">
                <a16:creationId xmlns:a16="http://schemas.microsoft.com/office/drawing/2014/main" id="{71DE4083-CD6D-485F-9C16-8BD4EF5651EB}"/>
              </a:ext>
            </a:extLst>
          </p:cNvPr>
          <p:cNvGrpSpPr/>
          <p:nvPr/>
        </p:nvGrpSpPr>
        <p:grpSpPr>
          <a:xfrm>
            <a:off x="8297610" y="1627926"/>
            <a:ext cx="3562203" cy="3097216"/>
            <a:chOff x="6402977" y="2132857"/>
            <a:chExt cx="4150971" cy="3314114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E3F7A9EE-336F-4C1F-842E-C1CBB585F83E}"/>
                </a:ext>
              </a:extLst>
            </p:cNvPr>
            <p:cNvSpPr/>
            <p:nvPr/>
          </p:nvSpPr>
          <p:spPr>
            <a:xfrm>
              <a:off x="6402977" y="2132857"/>
              <a:ext cx="4150971" cy="3314114"/>
            </a:xfrm>
            <a:prstGeom prst="rect">
              <a:avLst/>
            </a:prstGeom>
            <a:solidFill>
              <a:srgbClr val="1BBC9B"/>
            </a:solidFill>
            <a:ln>
              <a:solidFill>
                <a:srgbClr val="1BBC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" name="TextBox 8">
              <a:extLst>
                <a:ext uri="{FF2B5EF4-FFF2-40B4-BE49-F238E27FC236}">
                  <a16:creationId xmlns:a16="http://schemas.microsoft.com/office/drawing/2014/main" id="{CEEBE553-1636-4AE8-89ED-06B8D5519A80}"/>
                </a:ext>
              </a:extLst>
            </p:cNvPr>
            <p:cNvSpPr txBox="1"/>
            <p:nvPr/>
          </p:nvSpPr>
          <p:spPr>
            <a:xfrm>
              <a:off x="6424576" y="2266420"/>
              <a:ext cx="4086894" cy="449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方案</a:t>
              </a:r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66527" y="1627927"/>
            <a:ext cx="3312368" cy="3097217"/>
            <a:chOff x="6402977" y="2132857"/>
            <a:chExt cx="4808766" cy="3314114"/>
          </a:xfrm>
        </p:grpSpPr>
        <p:sp>
          <p:nvSpPr>
            <p:cNvPr id="33" name="矩形 32"/>
            <p:cNvSpPr/>
            <p:nvPr/>
          </p:nvSpPr>
          <p:spPr>
            <a:xfrm>
              <a:off x="6402977" y="2132857"/>
              <a:ext cx="4808766" cy="3314114"/>
            </a:xfrm>
            <a:prstGeom prst="rect">
              <a:avLst/>
            </a:prstGeom>
            <a:solidFill>
              <a:srgbClr val="1BBC9B"/>
            </a:solidFill>
            <a:ln>
              <a:solidFill>
                <a:srgbClr val="1BBC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24574" y="2266420"/>
              <a:ext cx="4608512" cy="449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Poly</a:t>
              </a: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工艺膜质表征</a:t>
              </a:r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TextBox 13">
            <a:extLst>
              <a:ext uri="{FF2B5EF4-FFF2-40B4-BE49-F238E27FC236}">
                <a16:creationId xmlns:a16="http://schemas.microsoft.com/office/drawing/2014/main" id="{EB7154E8-7277-421F-AFCC-73AAF0BB0B3B}"/>
              </a:ext>
            </a:extLst>
          </p:cNvPr>
          <p:cNvSpPr txBox="1"/>
          <p:nvPr/>
        </p:nvSpPr>
        <p:spPr>
          <a:xfrm>
            <a:off x="748339" y="396275"/>
            <a:ext cx="41987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rgbClr val="1BBC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POLY</a:t>
            </a:r>
            <a:r>
              <a:rPr lang="zh-CN" altLang="en-US" sz="4400" b="1" dirty="0">
                <a:solidFill>
                  <a:srgbClr val="1BBC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工艺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57E5193-9769-494E-A65A-B74F917B5CB7}"/>
              </a:ext>
            </a:extLst>
          </p:cNvPr>
          <p:cNvSpPr txBox="1"/>
          <p:nvPr/>
        </p:nvSpPr>
        <p:spPr>
          <a:xfrm>
            <a:off x="482551" y="2281403"/>
            <a:ext cx="30963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厚度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Uniformity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WIW/WTW/RTR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致密性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台阶覆盖性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电阻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形貌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掺杂均一性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640ED1C9-EEDF-4EDB-952A-911261BEF32F}"/>
              </a:ext>
            </a:extLst>
          </p:cNvPr>
          <p:cNvGrpSpPr/>
          <p:nvPr/>
        </p:nvGrpSpPr>
        <p:grpSpPr>
          <a:xfrm>
            <a:off x="3856350" y="1627925"/>
            <a:ext cx="4126698" cy="3097217"/>
            <a:chOff x="6402977" y="2132857"/>
            <a:chExt cx="4808766" cy="3314114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5139A28A-3476-4041-8851-434C8903EFC2}"/>
                </a:ext>
              </a:extLst>
            </p:cNvPr>
            <p:cNvSpPr/>
            <p:nvPr/>
          </p:nvSpPr>
          <p:spPr>
            <a:xfrm>
              <a:off x="6402977" y="2132857"/>
              <a:ext cx="4808766" cy="3314114"/>
            </a:xfrm>
            <a:prstGeom prst="rect">
              <a:avLst/>
            </a:prstGeom>
            <a:solidFill>
              <a:srgbClr val="1BBC9B"/>
            </a:solidFill>
            <a:ln>
              <a:solidFill>
                <a:srgbClr val="1BBC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TextBox 8">
              <a:extLst>
                <a:ext uri="{FF2B5EF4-FFF2-40B4-BE49-F238E27FC236}">
                  <a16:creationId xmlns:a16="http://schemas.microsoft.com/office/drawing/2014/main" id="{60F5D976-57E9-4161-8DFD-78025F6BE2A4}"/>
                </a:ext>
              </a:extLst>
            </p:cNvPr>
            <p:cNvSpPr txBox="1"/>
            <p:nvPr/>
          </p:nvSpPr>
          <p:spPr>
            <a:xfrm>
              <a:off x="6424574" y="2266420"/>
              <a:ext cx="4608512" cy="449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Poly</a:t>
              </a: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工艺存在的问题</a:t>
              </a:r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5276A592-41EC-4048-A08B-BC68E95D41AC}"/>
              </a:ext>
            </a:extLst>
          </p:cNvPr>
          <p:cNvSpPr txBox="1"/>
          <p:nvPr/>
        </p:nvSpPr>
        <p:spPr>
          <a:xfrm>
            <a:off x="3925621" y="2266071"/>
            <a:ext cx="31790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温度高，反应成核能力强，导致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Gate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与下层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Oxide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覆盖性差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D-Poly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温度高，导致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在表层析出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掺杂均一性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C8AD435A-F508-4496-AA58-6772DD20F5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415"/>
          <a:stretch/>
        </p:blipFill>
        <p:spPr>
          <a:xfrm>
            <a:off x="8691463" y="2761939"/>
            <a:ext cx="1464287" cy="923833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249834F7-95BF-473C-9BA4-5CEFAFE265DE}"/>
              </a:ext>
            </a:extLst>
          </p:cNvPr>
          <p:cNvSpPr txBox="1"/>
          <p:nvPr/>
        </p:nvSpPr>
        <p:spPr>
          <a:xfrm>
            <a:off x="8316145" y="2147053"/>
            <a:ext cx="3179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Depo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1min LTO520 seed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，形成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seed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E213FDF-2006-4C86-9FEC-84CC907997E5}"/>
              </a:ext>
            </a:extLst>
          </p:cNvPr>
          <p:cNvSpPr txBox="1"/>
          <p:nvPr/>
        </p:nvSpPr>
        <p:spPr>
          <a:xfrm>
            <a:off x="8297609" y="3734244"/>
            <a:ext cx="3418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先低温生成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amorphous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硅，再高温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Anneal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结晶，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分布均匀，多晶表面形貌均匀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746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13">
            <a:extLst>
              <a:ext uri="{FF2B5EF4-FFF2-40B4-BE49-F238E27FC236}">
                <a16:creationId xmlns:a16="http://schemas.microsoft.com/office/drawing/2014/main" id="{8717DFBA-6AD8-458D-9464-EC2D054CBF00}"/>
              </a:ext>
            </a:extLst>
          </p:cNvPr>
          <p:cNvSpPr txBox="1"/>
          <p:nvPr/>
        </p:nvSpPr>
        <p:spPr>
          <a:xfrm>
            <a:off x="748339" y="396275"/>
            <a:ext cx="41987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rgbClr val="1BBC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POLY</a:t>
            </a:r>
            <a:r>
              <a:rPr lang="zh-CN" altLang="en-US" sz="4400" b="1" dirty="0">
                <a:solidFill>
                  <a:srgbClr val="1BBC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工艺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63FF564D-4218-4543-A547-914963B9B5C7}"/>
              </a:ext>
            </a:extLst>
          </p:cNvPr>
          <p:cNvGrpSpPr/>
          <p:nvPr/>
        </p:nvGrpSpPr>
        <p:grpSpPr>
          <a:xfrm>
            <a:off x="3146847" y="1556792"/>
            <a:ext cx="4320480" cy="4054048"/>
            <a:chOff x="6402977" y="2132857"/>
            <a:chExt cx="4808766" cy="3314114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6CC6D63-C902-4AC7-B705-2EF7693BB01E}"/>
                </a:ext>
              </a:extLst>
            </p:cNvPr>
            <p:cNvSpPr/>
            <p:nvPr/>
          </p:nvSpPr>
          <p:spPr>
            <a:xfrm>
              <a:off x="6402977" y="2132857"/>
              <a:ext cx="4808766" cy="3314114"/>
            </a:xfrm>
            <a:prstGeom prst="rect">
              <a:avLst/>
            </a:prstGeom>
            <a:solidFill>
              <a:srgbClr val="1BBC9B"/>
            </a:solidFill>
            <a:ln>
              <a:solidFill>
                <a:srgbClr val="1BBC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TextBox 8">
              <a:extLst>
                <a:ext uri="{FF2B5EF4-FFF2-40B4-BE49-F238E27FC236}">
                  <a16:creationId xmlns:a16="http://schemas.microsoft.com/office/drawing/2014/main" id="{A5162333-6234-4C64-9BA2-827A2EE667E1}"/>
                </a:ext>
              </a:extLst>
            </p:cNvPr>
            <p:cNvSpPr txBox="1"/>
            <p:nvPr/>
          </p:nvSpPr>
          <p:spPr>
            <a:xfrm>
              <a:off x="6424574" y="2266420"/>
              <a:ext cx="4608512" cy="679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Channel Poly:(</a:t>
              </a: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高深宽比结构）</a:t>
              </a:r>
            </a:p>
            <a:p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5" name="Picture 2" descr="查看源图像">
            <a:extLst>
              <a:ext uri="{FF2B5EF4-FFF2-40B4-BE49-F238E27FC236}">
                <a16:creationId xmlns:a16="http://schemas.microsoft.com/office/drawing/2014/main" id="{E2C61667-41DB-4627-9492-A0157C35C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43" y="1556792"/>
            <a:ext cx="2349289" cy="1591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254BEF5-8301-4F66-972C-D1A95736B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43" y="3148620"/>
            <a:ext cx="2349289" cy="2462220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55F1289E-DD46-4870-A1D6-07C785BB4C38}"/>
              </a:ext>
            </a:extLst>
          </p:cNvPr>
          <p:cNvSpPr txBox="1"/>
          <p:nvPr/>
        </p:nvSpPr>
        <p:spPr>
          <a:xfrm>
            <a:off x="4113025" y="2267217"/>
            <a:ext cx="996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LTO520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0C068B9-5D71-4094-A2C7-CB8FAD3ED665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5109965" y="2451883"/>
            <a:ext cx="731252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2A2D0CDD-E6CC-4193-8D0A-511F079AC9A1}"/>
              </a:ext>
            </a:extLst>
          </p:cNvPr>
          <p:cNvSpPr txBox="1"/>
          <p:nvPr/>
        </p:nvSpPr>
        <p:spPr>
          <a:xfrm>
            <a:off x="5217023" y="2112066"/>
            <a:ext cx="37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△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2269CC25-DF72-4558-9A70-84DE23246459}"/>
              </a:ext>
            </a:extLst>
          </p:cNvPr>
          <p:cNvCxnSpPr/>
          <p:nvPr/>
        </p:nvCxnSpPr>
        <p:spPr>
          <a:xfrm>
            <a:off x="763253" y="3717032"/>
            <a:ext cx="0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11397462-37CC-433D-8E03-06C21F99C8AE}"/>
              </a:ext>
            </a:extLst>
          </p:cNvPr>
          <p:cNvSpPr txBox="1"/>
          <p:nvPr/>
        </p:nvSpPr>
        <p:spPr>
          <a:xfrm>
            <a:off x="5858227" y="2267217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Si+N2+H2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B2851E5-4458-43B3-985A-098C0C4AF796}"/>
              </a:ext>
            </a:extLst>
          </p:cNvPr>
          <p:cNvSpPr txBox="1"/>
          <p:nvPr/>
        </p:nvSpPr>
        <p:spPr>
          <a:xfrm>
            <a:off x="4113025" y="309722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Si2H6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0057443-0DE6-4C31-93DA-445E58228322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926068" y="3281890"/>
            <a:ext cx="915149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DEA056B7-3C00-4345-B0CA-5B081371AF0F}"/>
              </a:ext>
            </a:extLst>
          </p:cNvPr>
          <p:cNvSpPr txBox="1"/>
          <p:nvPr/>
        </p:nvSpPr>
        <p:spPr>
          <a:xfrm>
            <a:off x="5236971" y="2941050"/>
            <a:ext cx="37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△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CBD6151-0458-4A83-9C64-7FB4860DBC9B}"/>
              </a:ext>
            </a:extLst>
          </p:cNvPr>
          <p:cNvSpPr txBox="1"/>
          <p:nvPr/>
        </p:nvSpPr>
        <p:spPr>
          <a:xfrm>
            <a:off x="5858227" y="3097224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Si+H2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208AF79-F4DA-44A6-A1C8-7DFBC08C711B}"/>
              </a:ext>
            </a:extLst>
          </p:cNvPr>
          <p:cNvSpPr txBox="1"/>
          <p:nvPr/>
        </p:nvSpPr>
        <p:spPr>
          <a:xfrm>
            <a:off x="4113025" y="388470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SiH4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41D9EEA-FB5C-47E2-BEFC-2EAA2CE4A003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4797828" y="4069369"/>
            <a:ext cx="1043389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01D6336F-AAED-4EEE-A1EA-BD36AAAF528A}"/>
              </a:ext>
            </a:extLst>
          </p:cNvPr>
          <p:cNvSpPr txBox="1"/>
          <p:nvPr/>
        </p:nvSpPr>
        <p:spPr>
          <a:xfrm>
            <a:off x="5236971" y="3728529"/>
            <a:ext cx="37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△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9D0B2F8-ED5B-4E81-8C97-AAA30E3124FA}"/>
              </a:ext>
            </a:extLst>
          </p:cNvPr>
          <p:cNvSpPr txBox="1"/>
          <p:nvPr/>
        </p:nvSpPr>
        <p:spPr>
          <a:xfrm>
            <a:off x="5858227" y="3884703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Si+H2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7B0799D-4BF2-4C65-B533-6895A3ABD2BA}"/>
              </a:ext>
            </a:extLst>
          </p:cNvPr>
          <p:cNvSpPr txBox="1"/>
          <p:nvPr/>
        </p:nvSpPr>
        <p:spPr>
          <a:xfrm>
            <a:off x="3110366" y="307494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Depo1: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91AAF13-CF36-4BCC-BD69-BC0672243283}"/>
              </a:ext>
            </a:extLst>
          </p:cNvPr>
          <p:cNvSpPr txBox="1"/>
          <p:nvPr/>
        </p:nvSpPr>
        <p:spPr>
          <a:xfrm>
            <a:off x="3110366" y="3857632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Depo2: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3B79644-4E08-4109-8B2D-8E4B2238CA27}"/>
              </a:ext>
            </a:extLst>
          </p:cNvPr>
          <p:cNvSpPr txBox="1"/>
          <p:nvPr/>
        </p:nvSpPr>
        <p:spPr>
          <a:xfrm>
            <a:off x="3110366" y="2267217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Seed: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5FD0D83-4C87-4CDA-A5E2-DBBE1B2DA0F9}"/>
              </a:ext>
            </a:extLst>
          </p:cNvPr>
          <p:cNvSpPr txBox="1"/>
          <p:nvPr/>
        </p:nvSpPr>
        <p:spPr>
          <a:xfrm>
            <a:off x="7732983" y="2267217"/>
            <a:ext cx="4070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Seed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时间增加用来再侧壁形成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Si Seed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箭头: 左右 7">
            <a:extLst>
              <a:ext uri="{FF2B5EF4-FFF2-40B4-BE49-F238E27FC236}">
                <a16:creationId xmlns:a16="http://schemas.microsoft.com/office/drawing/2014/main" id="{4E8A5306-5E04-4317-945F-154841317FE3}"/>
              </a:ext>
            </a:extLst>
          </p:cNvPr>
          <p:cNvSpPr/>
          <p:nvPr/>
        </p:nvSpPr>
        <p:spPr>
          <a:xfrm>
            <a:off x="7186079" y="2404289"/>
            <a:ext cx="536056" cy="99289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箭头: 左右 39">
            <a:extLst>
              <a:ext uri="{FF2B5EF4-FFF2-40B4-BE49-F238E27FC236}">
                <a16:creationId xmlns:a16="http://schemas.microsoft.com/office/drawing/2014/main" id="{0106D443-B0C0-4069-9340-ACBBE157F718}"/>
              </a:ext>
            </a:extLst>
          </p:cNvPr>
          <p:cNvSpPr/>
          <p:nvPr/>
        </p:nvSpPr>
        <p:spPr>
          <a:xfrm>
            <a:off x="7186079" y="3260737"/>
            <a:ext cx="536056" cy="99289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左右 40">
            <a:extLst>
              <a:ext uri="{FF2B5EF4-FFF2-40B4-BE49-F238E27FC236}">
                <a16:creationId xmlns:a16="http://schemas.microsoft.com/office/drawing/2014/main" id="{6C412D99-9754-44B9-A272-CBCC91BB7E04}"/>
              </a:ext>
            </a:extLst>
          </p:cNvPr>
          <p:cNvSpPr/>
          <p:nvPr/>
        </p:nvSpPr>
        <p:spPr>
          <a:xfrm>
            <a:off x="7186079" y="4024992"/>
            <a:ext cx="536056" cy="99289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E48544C-B2CD-41FF-8B04-A951D908AE8D}"/>
              </a:ext>
            </a:extLst>
          </p:cNvPr>
          <p:cNvSpPr txBox="1"/>
          <p:nvPr/>
        </p:nvSpPr>
        <p:spPr>
          <a:xfrm>
            <a:off x="7732983" y="3107016"/>
            <a:ext cx="404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Si2H6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气体重量大，便于底部膜质形成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2B31A342-5461-41D4-AC09-D25D8FECB6AC}"/>
              </a:ext>
            </a:extLst>
          </p:cNvPr>
          <p:cNvSpPr txBox="1"/>
          <p:nvPr/>
        </p:nvSpPr>
        <p:spPr>
          <a:xfrm>
            <a:off x="7732983" y="3840326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最大限度降低压力，形成均匀膜质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1D53233-F731-4AF7-9805-84DF2136F15F}"/>
              </a:ext>
            </a:extLst>
          </p:cNvPr>
          <p:cNvSpPr txBox="1"/>
          <p:nvPr/>
        </p:nvSpPr>
        <p:spPr>
          <a:xfrm>
            <a:off x="3110366" y="4545124"/>
            <a:ext cx="37088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Poly Depo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温度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低于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500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℃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，形成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amorphous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结构，之后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&gt;620 ℃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Anneal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获得多晶硅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973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13">
            <a:extLst>
              <a:ext uri="{FF2B5EF4-FFF2-40B4-BE49-F238E27FC236}">
                <a16:creationId xmlns:a16="http://schemas.microsoft.com/office/drawing/2014/main" id="{8717DFBA-6AD8-458D-9464-EC2D054CBF00}"/>
              </a:ext>
            </a:extLst>
          </p:cNvPr>
          <p:cNvSpPr txBox="1"/>
          <p:nvPr/>
        </p:nvSpPr>
        <p:spPr>
          <a:xfrm>
            <a:off x="748339" y="396275"/>
            <a:ext cx="41987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rgbClr val="1BBC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POLY</a:t>
            </a:r>
            <a:r>
              <a:rPr lang="zh-CN" altLang="en-US" sz="4400" b="1" dirty="0">
                <a:solidFill>
                  <a:srgbClr val="1BBC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工艺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254BEF5-8301-4F66-972C-D1A95736B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43" y="3148620"/>
            <a:ext cx="2349289" cy="2462220"/>
          </a:xfrm>
          <a:prstGeom prst="rect">
            <a:avLst/>
          </a:prstGeom>
        </p:spPr>
      </p:pic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FF6DCA13-A541-4D5D-9263-48ECB3D7324F}"/>
              </a:ext>
            </a:extLst>
          </p:cNvPr>
          <p:cNvSpPr/>
          <p:nvPr/>
        </p:nvSpPr>
        <p:spPr>
          <a:xfrm>
            <a:off x="698575" y="3593151"/>
            <a:ext cx="146654" cy="180653"/>
          </a:xfrm>
          <a:custGeom>
            <a:avLst/>
            <a:gdLst>
              <a:gd name="connsiteX0" fmla="*/ 0 w 638764"/>
              <a:gd name="connsiteY0" fmla="*/ 0 h 277869"/>
              <a:gd name="connsiteX1" fmla="*/ 638764 w 638764"/>
              <a:gd name="connsiteY1" fmla="*/ 0 h 277869"/>
              <a:gd name="connsiteX2" fmla="*/ 636835 w 638764"/>
              <a:gd name="connsiteY2" fmla="*/ 19138 h 277869"/>
              <a:gd name="connsiteX3" fmla="*/ 319382 w 638764"/>
              <a:gd name="connsiteY3" fmla="*/ 277869 h 277869"/>
              <a:gd name="connsiteX4" fmla="*/ 1930 w 638764"/>
              <a:gd name="connsiteY4" fmla="*/ 19138 h 27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8764" h="277869">
                <a:moveTo>
                  <a:pt x="0" y="0"/>
                </a:moveTo>
                <a:lnTo>
                  <a:pt x="638764" y="0"/>
                </a:lnTo>
                <a:lnTo>
                  <a:pt x="636835" y="19138"/>
                </a:lnTo>
                <a:cubicBezTo>
                  <a:pt x="606620" y="166795"/>
                  <a:pt x="475972" y="277869"/>
                  <a:pt x="319382" y="277869"/>
                </a:cubicBezTo>
                <a:cubicBezTo>
                  <a:pt x="162792" y="277869"/>
                  <a:pt x="32145" y="166795"/>
                  <a:pt x="1930" y="19138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0E6BEB6F-F544-446B-9F1A-2C0E9E29648C}"/>
              </a:ext>
            </a:extLst>
          </p:cNvPr>
          <p:cNvSpPr/>
          <p:nvPr/>
        </p:nvSpPr>
        <p:spPr>
          <a:xfrm>
            <a:off x="1232244" y="3593150"/>
            <a:ext cx="146654" cy="180653"/>
          </a:xfrm>
          <a:custGeom>
            <a:avLst/>
            <a:gdLst>
              <a:gd name="connsiteX0" fmla="*/ 0 w 638764"/>
              <a:gd name="connsiteY0" fmla="*/ 0 h 277869"/>
              <a:gd name="connsiteX1" fmla="*/ 638764 w 638764"/>
              <a:gd name="connsiteY1" fmla="*/ 0 h 277869"/>
              <a:gd name="connsiteX2" fmla="*/ 636835 w 638764"/>
              <a:gd name="connsiteY2" fmla="*/ 19138 h 277869"/>
              <a:gd name="connsiteX3" fmla="*/ 319382 w 638764"/>
              <a:gd name="connsiteY3" fmla="*/ 277869 h 277869"/>
              <a:gd name="connsiteX4" fmla="*/ 1930 w 638764"/>
              <a:gd name="connsiteY4" fmla="*/ 19138 h 27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8764" h="277869">
                <a:moveTo>
                  <a:pt x="0" y="0"/>
                </a:moveTo>
                <a:lnTo>
                  <a:pt x="638764" y="0"/>
                </a:lnTo>
                <a:lnTo>
                  <a:pt x="636835" y="19138"/>
                </a:lnTo>
                <a:cubicBezTo>
                  <a:pt x="606620" y="166795"/>
                  <a:pt x="475972" y="277869"/>
                  <a:pt x="319382" y="277869"/>
                </a:cubicBezTo>
                <a:cubicBezTo>
                  <a:pt x="162792" y="277869"/>
                  <a:pt x="32145" y="166795"/>
                  <a:pt x="1930" y="19138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4C97C31C-D53E-4203-8BB5-ACE9921206A9}"/>
              </a:ext>
            </a:extLst>
          </p:cNvPr>
          <p:cNvSpPr/>
          <p:nvPr/>
        </p:nvSpPr>
        <p:spPr>
          <a:xfrm>
            <a:off x="1806428" y="3593150"/>
            <a:ext cx="146654" cy="180653"/>
          </a:xfrm>
          <a:custGeom>
            <a:avLst/>
            <a:gdLst>
              <a:gd name="connsiteX0" fmla="*/ 0 w 638764"/>
              <a:gd name="connsiteY0" fmla="*/ 0 h 277869"/>
              <a:gd name="connsiteX1" fmla="*/ 638764 w 638764"/>
              <a:gd name="connsiteY1" fmla="*/ 0 h 277869"/>
              <a:gd name="connsiteX2" fmla="*/ 636835 w 638764"/>
              <a:gd name="connsiteY2" fmla="*/ 19138 h 277869"/>
              <a:gd name="connsiteX3" fmla="*/ 319382 w 638764"/>
              <a:gd name="connsiteY3" fmla="*/ 277869 h 277869"/>
              <a:gd name="connsiteX4" fmla="*/ 1930 w 638764"/>
              <a:gd name="connsiteY4" fmla="*/ 19138 h 27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8764" h="277869">
                <a:moveTo>
                  <a:pt x="0" y="0"/>
                </a:moveTo>
                <a:lnTo>
                  <a:pt x="638764" y="0"/>
                </a:lnTo>
                <a:lnTo>
                  <a:pt x="636835" y="19138"/>
                </a:lnTo>
                <a:cubicBezTo>
                  <a:pt x="606620" y="166795"/>
                  <a:pt x="475972" y="277869"/>
                  <a:pt x="319382" y="277869"/>
                </a:cubicBezTo>
                <a:cubicBezTo>
                  <a:pt x="162792" y="277869"/>
                  <a:pt x="32145" y="166795"/>
                  <a:pt x="1930" y="19138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87E0BD57-1F51-4E3F-98D0-C408D650CD10}"/>
              </a:ext>
            </a:extLst>
          </p:cNvPr>
          <p:cNvSpPr/>
          <p:nvPr/>
        </p:nvSpPr>
        <p:spPr>
          <a:xfrm>
            <a:off x="2352713" y="3593149"/>
            <a:ext cx="146654" cy="180653"/>
          </a:xfrm>
          <a:custGeom>
            <a:avLst/>
            <a:gdLst>
              <a:gd name="connsiteX0" fmla="*/ 0 w 638764"/>
              <a:gd name="connsiteY0" fmla="*/ 0 h 277869"/>
              <a:gd name="connsiteX1" fmla="*/ 638764 w 638764"/>
              <a:gd name="connsiteY1" fmla="*/ 0 h 277869"/>
              <a:gd name="connsiteX2" fmla="*/ 636835 w 638764"/>
              <a:gd name="connsiteY2" fmla="*/ 19138 h 277869"/>
              <a:gd name="connsiteX3" fmla="*/ 319382 w 638764"/>
              <a:gd name="connsiteY3" fmla="*/ 277869 h 277869"/>
              <a:gd name="connsiteX4" fmla="*/ 1930 w 638764"/>
              <a:gd name="connsiteY4" fmla="*/ 19138 h 27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8764" h="277869">
                <a:moveTo>
                  <a:pt x="0" y="0"/>
                </a:moveTo>
                <a:lnTo>
                  <a:pt x="638764" y="0"/>
                </a:lnTo>
                <a:lnTo>
                  <a:pt x="636835" y="19138"/>
                </a:lnTo>
                <a:cubicBezTo>
                  <a:pt x="606620" y="166795"/>
                  <a:pt x="475972" y="277869"/>
                  <a:pt x="319382" y="277869"/>
                </a:cubicBezTo>
                <a:cubicBezTo>
                  <a:pt x="162792" y="277869"/>
                  <a:pt x="32145" y="166795"/>
                  <a:pt x="1930" y="19138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FC0A5E38-E8BF-4DBC-A9EC-A7B65EF9CAEE}"/>
              </a:ext>
            </a:extLst>
          </p:cNvPr>
          <p:cNvGrpSpPr/>
          <p:nvPr/>
        </p:nvGrpSpPr>
        <p:grpSpPr>
          <a:xfrm>
            <a:off x="3146847" y="1556792"/>
            <a:ext cx="4320480" cy="4054048"/>
            <a:chOff x="6402977" y="2132857"/>
            <a:chExt cx="4808766" cy="3314114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586FAA4D-8285-4BDF-B227-50BAF5ED1F9E}"/>
                </a:ext>
              </a:extLst>
            </p:cNvPr>
            <p:cNvSpPr/>
            <p:nvPr/>
          </p:nvSpPr>
          <p:spPr>
            <a:xfrm>
              <a:off x="6402977" y="2132857"/>
              <a:ext cx="4808766" cy="3314114"/>
            </a:xfrm>
            <a:prstGeom prst="rect">
              <a:avLst/>
            </a:prstGeom>
            <a:solidFill>
              <a:srgbClr val="1BBC9B"/>
            </a:solidFill>
            <a:ln>
              <a:solidFill>
                <a:srgbClr val="1BBC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" name="TextBox 8">
              <a:extLst>
                <a:ext uri="{FF2B5EF4-FFF2-40B4-BE49-F238E27FC236}">
                  <a16:creationId xmlns:a16="http://schemas.microsoft.com/office/drawing/2014/main" id="{0D852A83-C628-4DB4-A02D-7F0B29FCCD52}"/>
                </a:ext>
              </a:extLst>
            </p:cNvPr>
            <p:cNvSpPr txBox="1"/>
            <p:nvPr/>
          </p:nvSpPr>
          <p:spPr>
            <a:xfrm>
              <a:off x="6424574" y="2266420"/>
              <a:ext cx="4608512" cy="679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Capping Poly: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C112923C-E8ED-4597-BBB5-10E3CA3E94DF}"/>
              </a:ext>
            </a:extLst>
          </p:cNvPr>
          <p:cNvSpPr txBox="1"/>
          <p:nvPr/>
        </p:nvSpPr>
        <p:spPr>
          <a:xfrm>
            <a:off x="3938935" y="2555612"/>
            <a:ext cx="996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LTO520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BE71B0EB-D7E4-4DDB-8DFC-9B3702909BCF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4935875" y="2740278"/>
            <a:ext cx="819605" cy="9111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64713706-4A08-4030-A555-1F68955824B6}"/>
              </a:ext>
            </a:extLst>
          </p:cNvPr>
          <p:cNvSpPr txBox="1"/>
          <p:nvPr/>
        </p:nvSpPr>
        <p:spPr>
          <a:xfrm>
            <a:off x="5858227" y="255561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Si+N2+H2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44E6D3B7-439B-43A6-BD69-03488DD3F8DE}"/>
              </a:ext>
            </a:extLst>
          </p:cNvPr>
          <p:cNvSpPr txBox="1"/>
          <p:nvPr/>
        </p:nvSpPr>
        <p:spPr>
          <a:xfrm>
            <a:off x="4113025" y="309722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SiH4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6A27051B-AF18-465D-9A27-40F1B258FA03}"/>
              </a:ext>
            </a:extLst>
          </p:cNvPr>
          <p:cNvCxnSpPr>
            <a:cxnSpLocks/>
          </p:cNvCxnSpPr>
          <p:nvPr/>
        </p:nvCxnSpPr>
        <p:spPr>
          <a:xfrm>
            <a:off x="4862728" y="3281890"/>
            <a:ext cx="876407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D11C1DBC-6F00-4C78-8C2E-9442B615CB3B}"/>
              </a:ext>
            </a:extLst>
          </p:cNvPr>
          <p:cNvSpPr txBox="1"/>
          <p:nvPr/>
        </p:nvSpPr>
        <p:spPr>
          <a:xfrm>
            <a:off x="5083012" y="2939686"/>
            <a:ext cx="37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△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60936F2-54B7-4E3B-977E-88E6253E8C87}"/>
              </a:ext>
            </a:extLst>
          </p:cNvPr>
          <p:cNvSpPr txBox="1"/>
          <p:nvPr/>
        </p:nvSpPr>
        <p:spPr>
          <a:xfrm>
            <a:off x="5858227" y="3097224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Si+H2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15CBE032-B5EA-4DEB-B2A6-DD5F7341670D}"/>
              </a:ext>
            </a:extLst>
          </p:cNvPr>
          <p:cNvSpPr txBox="1"/>
          <p:nvPr/>
        </p:nvSpPr>
        <p:spPr>
          <a:xfrm>
            <a:off x="3902674" y="4027577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SiH4+PH3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341F5A6-F2D2-4210-A220-1AB901D94EAD}"/>
              </a:ext>
            </a:extLst>
          </p:cNvPr>
          <p:cNvSpPr txBox="1"/>
          <p:nvPr/>
        </p:nvSpPr>
        <p:spPr>
          <a:xfrm>
            <a:off x="5284279" y="3855297"/>
            <a:ext cx="33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△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4E7D9804-99F8-4E5F-B579-078F774BF9B5}"/>
              </a:ext>
            </a:extLst>
          </p:cNvPr>
          <p:cNvSpPr txBox="1"/>
          <p:nvPr/>
        </p:nvSpPr>
        <p:spPr>
          <a:xfrm>
            <a:off x="5973480" y="40222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Si+P+H2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36B63FE-73FB-4162-895A-5C4F574562BE}"/>
              </a:ext>
            </a:extLst>
          </p:cNvPr>
          <p:cNvSpPr txBox="1"/>
          <p:nvPr/>
        </p:nvSpPr>
        <p:spPr>
          <a:xfrm>
            <a:off x="3110366" y="307494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Depo1: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60CBABA7-23EF-4F09-AFAD-D17ED5FDACE1}"/>
              </a:ext>
            </a:extLst>
          </p:cNvPr>
          <p:cNvSpPr txBox="1"/>
          <p:nvPr/>
        </p:nvSpPr>
        <p:spPr>
          <a:xfrm>
            <a:off x="3093356" y="401034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Depo2: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B7FD64E3-4F00-403D-8D08-953121835C65}"/>
              </a:ext>
            </a:extLst>
          </p:cNvPr>
          <p:cNvSpPr txBox="1"/>
          <p:nvPr/>
        </p:nvSpPr>
        <p:spPr>
          <a:xfrm>
            <a:off x="3110366" y="255561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Seed: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269D5D31-D6FE-41A8-8E40-9BD800F557B5}"/>
              </a:ext>
            </a:extLst>
          </p:cNvPr>
          <p:cNvSpPr txBox="1"/>
          <p:nvPr/>
        </p:nvSpPr>
        <p:spPr>
          <a:xfrm>
            <a:off x="3110366" y="4545124"/>
            <a:ext cx="370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为解决提前封口需要进行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Cl2 etch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F1593EDB-7844-4987-88A4-18848C881ABF}"/>
              </a:ext>
            </a:extLst>
          </p:cNvPr>
          <p:cNvSpPr txBox="1"/>
          <p:nvPr/>
        </p:nvSpPr>
        <p:spPr>
          <a:xfrm>
            <a:off x="3998353" y="2141456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Si+Cl2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A766C0EB-5ECE-4567-BA6C-D9B29A8BF32E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4869104" y="2326122"/>
            <a:ext cx="857441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1CB2952A-AC97-40CC-9491-4DA3986A2EE3}"/>
              </a:ext>
            </a:extLst>
          </p:cNvPr>
          <p:cNvSpPr txBox="1"/>
          <p:nvPr/>
        </p:nvSpPr>
        <p:spPr>
          <a:xfrm>
            <a:off x="5858227" y="214917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SiCl4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4340E04A-293E-4872-B5F7-8B3FC5AFEFDF}"/>
              </a:ext>
            </a:extLst>
          </p:cNvPr>
          <p:cNvSpPr txBox="1"/>
          <p:nvPr/>
        </p:nvSpPr>
        <p:spPr>
          <a:xfrm>
            <a:off x="3110366" y="2149175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Etch1: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6D10FDF-9A93-43DC-B31B-EAACC89EFE2E}"/>
              </a:ext>
            </a:extLst>
          </p:cNvPr>
          <p:cNvSpPr txBox="1"/>
          <p:nvPr/>
        </p:nvSpPr>
        <p:spPr>
          <a:xfrm>
            <a:off x="5034009" y="1979477"/>
            <a:ext cx="367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△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2986E86-0C10-4BF4-9623-D64A04C37F39}"/>
              </a:ext>
            </a:extLst>
          </p:cNvPr>
          <p:cNvSpPr txBox="1"/>
          <p:nvPr/>
        </p:nvSpPr>
        <p:spPr>
          <a:xfrm>
            <a:off x="5041526" y="2380057"/>
            <a:ext cx="367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△</a:t>
            </a: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B9DA4ECD-8C7A-4857-8578-0BF6E5525A0A}"/>
              </a:ext>
            </a:extLst>
          </p:cNvPr>
          <p:cNvCxnSpPr>
            <a:cxnSpLocks/>
          </p:cNvCxnSpPr>
          <p:nvPr/>
        </p:nvCxnSpPr>
        <p:spPr>
          <a:xfrm>
            <a:off x="5083012" y="4210239"/>
            <a:ext cx="876407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B3E8B08C-9F85-4920-9E0E-AC1B04550A96}"/>
              </a:ext>
            </a:extLst>
          </p:cNvPr>
          <p:cNvSpPr txBox="1"/>
          <p:nvPr/>
        </p:nvSpPr>
        <p:spPr>
          <a:xfrm>
            <a:off x="3998353" y="3485965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Si+Cl2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34CD34D5-899A-4C15-8994-884C6AB754F6}"/>
              </a:ext>
            </a:extLst>
          </p:cNvPr>
          <p:cNvCxnSpPr>
            <a:cxnSpLocks/>
            <a:stCxn id="68" idx="3"/>
          </p:cNvCxnSpPr>
          <p:nvPr/>
        </p:nvCxnSpPr>
        <p:spPr>
          <a:xfrm>
            <a:off x="4869104" y="3670631"/>
            <a:ext cx="857441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DFDBD07B-9AC6-46C1-8C77-EF5C713202D0}"/>
              </a:ext>
            </a:extLst>
          </p:cNvPr>
          <p:cNvSpPr txBox="1"/>
          <p:nvPr/>
        </p:nvSpPr>
        <p:spPr>
          <a:xfrm>
            <a:off x="5858227" y="349368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SiCl4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DC61E050-5D73-48D1-AEBA-9F5F5A290E59}"/>
              </a:ext>
            </a:extLst>
          </p:cNvPr>
          <p:cNvSpPr txBox="1"/>
          <p:nvPr/>
        </p:nvSpPr>
        <p:spPr>
          <a:xfrm>
            <a:off x="3110366" y="349368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Etch1: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F56EA40D-66B7-4C89-9CB6-4A2912EB9CFD}"/>
              </a:ext>
            </a:extLst>
          </p:cNvPr>
          <p:cNvSpPr txBox="1"/>
          <p:nvPr/>
        </p:nvSpPr>
        <p:spPr>
          <a:xfrm>
            <a:off x="5034009" y="3345618"/>
            <a:ext cx="367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△</a:t>
            </a:r>
          </a:p>
        </p:txBody>
      </p:sp>
      <p:sp>
        <p:nvSpPr>
          <p:cNvPr id="80" name="任意多边形: 形状 79">
            <a:extLst>
              <a:ext uri="{FF2B5EF4-FFF2-40B4-BE49-F238E27FC236}">
                <a16:creationId xmlns:a16="http://schemas.microsoft.com/office/drawing/2014/main" id="{64E34CF0-F5FF-4770-87ED-FE1B09B17FC3}"/>
              </a:ext>
            </a:extLst>
          </p:cNvPr>
          <p:cNvSpPr/>
          <p:nvPr/>
        </p:nvSpPr>
        <p:spPr>
          <a:xfrm>
            <a:off x="7753061" y="2210780"/>
            <a:ext cx="651598" cy="1233499"/>
          </a:xfrm>
          <a:custGeom>
            <a:avLst/>
            <a:gdLst>
              <a:gd name="connsiteX0" fmla="*/ 0 w 564609"/>
              <a:gd name="connsiteY0" fmla="*/ 0 h 1020103"/>
              <a:gd name="connsiteX1" fmla="*/ 105056 w 564609"/>
              <a:gd name="connsiteY1" fmla="*/ 0 h 1020103"/>
              <a:gd name="connsiteX2" fmla="*/ 105056 w 564609"/>
              <a:gd name="connsiteY2" fmla="*/ 259302 h 1020103"/>
              <a:gd name="connsiteX3" fmla="*/ 459552 w 564609"/>
              <a:gd name="connsiteY3" fmla="*/ 259302 h 1020103"/>
              <a:gd name="connsiteX4" fmla="*/ 459552 w 564609"/>
              <a:gd name="connsiteY4" fmla="*/ 0 h 1020103"/>
              <a:gd name="connsiteX5" fmla="*/ 564609 w 564609"/>
              <a:gd name="connsiteY5" fmla="*/ 0 h 1020103"/>
              <a:gd name="connsiteX6" fmla="*/ 564609 w 564609"/>
              <a:gd name="connsiteY6" fmla="*/ 1020103 h 1020103"/>
              <a:gd name="connsiteX7" fmla="*/ 0 w 564609"/>
              <a:gd name="connsiteY7" fmla="*/ 1020103 h 1020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4609" h="1020103">
                <a:moveTo>
                  <a:pt x="0" y="0"/>
                </a:moveTo>
                <a:lnTo>
                  <a:pt x="105056" y="0"/>
                </a:lnTo>
                <a:lnTo>
                  <a:pt x="105056" y="259302"/>
                </a:lnTo>
                <a:lnTo>
                  <a:pt x="459552" y="259302"/>
                </a:lnTo>
                <a:lnTo>
                  <a:pt x="459552" y="0"/>
                </a:lnTo>
                <a:lnTo>
                  <a:pt x="564609" y="0"/>
                </a:lnTo>
                <a:lnTo>
                  <a:pt x="564609" y="1020103"/>
                </a:lnTo>
                <a:lnTo>
                  <a:pt x="0" y="1020103"/>
                </a:lnTo>
                <a:close/>
              </a:path>
            </a:pathLst>
          </a:custGeom>
          <a:solidFill>
            <a:srgbClr val="EF080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B17A3DC2-9D84-4E2A-9FF5-46CC38442A41}"/>
              </a:ext>
            </a:extLst>
          </p:cNvPr>
          <p:cNvSpPr txBox="1"/>
          <p:nvPr/>
        </p:nvSpPr>
        <p:spPr>
          <a:xfrm>
            <a:off x="7668512" y="1535509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Step1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7" name="菱形 76">
            <a:extLst>
              <a:ext uri="{FF2B5EF4-FFF2-40B4-BE49-F238E27FC236}">
                <a16:creationId xmlns:a16="http://schemas.microsoft.com/office/drawing/2014/main" id="{4802062A-F543-473C-B9E0-DBEAD0D4451F}"/>
              </a:ext>
            </a:extLst>
          </p:cNvPr>
          <p:cNvSpPr/>
          <p:nvPr/>
        </p:nvSpPr>
        <p:spPr>
          <a:xfrm>
            <a:off x="7902879" y="2395446"/>
            <a:ext cx="72008" cy="6264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菱形 82">
            <a:extLst>
              <a:ext uri="{FF2B5EF4-FFF2-40B4-BE49-F238E27FC236}">
                <a16:creationId xmlns:a16="http://schemas.microsoft.com/office/drawing/2014/main" id="{C03A32FB-605C-4C3B-A036-5E273FC6A1BB}"/>
              </a:ext>
            </a:extLst>
          </p:cNvPr>
          <p:cNvSpPr/>
          <p:nvPr/>
        </p:nvSpPr>
        <p:spPr>
          <a:xfrm>
            <a:off x="7973618" y="2433738"/>
            <a:ext cx="72008" cy="6264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菱形 83">
            <a:extLst>
              <a:ext uri="{FF2B5EF4-FFF2-40B4-BE49-F238E27FC236}">
                <a16:creationId xmlns:a16="http://schemas.microsoft.com/office/drawing/2014/main" id="{DFE238BC-A5CC-43C3-9E66-FFD9E38F1509}"/>
              </a:ext>
            </a:extLst>
          </p:cNvPr>
          <p:cNvSpPr/>
          <p:nvPr/>
        </p:nvSpPr>
        <p:spPr>
          <a:xfrm>
            <a:off x="8077188" y="2426768"/>
            <a:ext cx="72008" cy="6264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菱形 84">
            <a:extLst>
              <a:ext uri="{FF2B5EF4-FFF2-40B4-BE49-F238E27FC236}">
                <a16:creationId xmlns:a16="http://schemas.microsoft.com/office/drawing/2014/main" id="{4FC3DD33-ED06-481E-BD9B-5BFFA32C8F53}"/>
              </a:ext>
            </a:extLst>
          </p:cNvPr>
          <p:cNvSpPr/>
          <p:nvPr/>
        </p:nvSpPr>
        <p:spPr>
          <a:xfrm>
            <a:off x="8185102" y="2407496"/>
            <a:ext cx="72008" cy="6264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任意多边形: 形状 85">
            <a:extLst>
              <a:ext uri="{FF2B5EF4-FFF2-40B4-BE49-F238E27FC236}">
                <a16:creationId xmlns:a16="http://schemas.microsoft.com/office/drawing/2014/main" id="{E1A7C742-B05A-4521-9709-6146A7FAEC6E}"/>
              </a:ext>
            </a:extLst>
          </p:cNvPr>
          <p:cNvSpPr/>
          <p:nvPr/>
        </p:nvSpPr>
        <p:spPr>
          <a:xfrm>
            <a:off x="8938474" y="2212301"/>
            <a:ext cx="651598" cy="1233499"/>
          </a:xfrm>
          <a:custGeom>
            <a:avLst/>
            <a:gdLst>
              <a:gd name="connsiteX0" fmla="*/ 0 w 564609"/>
              <a:gd name="connsiteY0" fmla="*/ 0 h 1020103"/>
              <a:gd name="connsiteX1" fmla="*/ 105056 w 564609"/>
              <a:gd name="connsiteY1" fmla="*/ 0 h 1020103"/>
              <a:gd name="connsiteX2" fmla="*/ 105056 w 564609"/>
              <a:gd name="connsiteY2" fmla="*/ 259302 h 1020103"/>
              <a:gd name="connsiteX3" fmla="*/ 459552 w 564609"/>
              <a:gd name="connsiteY3" fmla="*/ 259302 h 1020103"/>
              <a:gd name="connsiteX4" fmla="*/ 459552 w 564609"/>
              <a:gd name="connsiteY4" fmla="*/ 0 h 1020103"/>
              <a:gd name="connsiteX5" fmla="*/ 564609 w 564609"/>
              <a:gd name="connsiteY5" fmla="*/ 0 h 1020103"/>
              <a:gd name="connsiteX6" fmla="*/ 564609 w 564609"/>
              <a:gd name="connsiteY6" fmla="*/ 1020103 h 1020103"/>
              <a:gd name="connsiteX7" fmla="*/ 0 w 564609"/>
              <a:gd name="connsiteY7" fmla="*/ 1020103 h 1020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4609" h="1020103">
                <a:moveTo>
                  <a:pt x="0" y="0"/>
                </a:moveTo>
                <a:lnTo>
                  <a:pt x="105056" y="0"/>
                </a:lnTo>
                <a:lnTo>
                  <a:pt x="105056" y="259302"/>
                </a:lnTo>
                <a:lnTo>
                  <a:pt x="459552" y="259302"/>
                </a:lnTo>
                <a:lnTo>
                  <a:pt x="459552" y="0"/>
                </a:lnTo>
                <a:lnTo>
                  <a:pt x="564609" y="0"/>
                </a:lnTo>
                <a:lnTo>
                  <a:pt x="564609" y="1020103"/>
                </a:lnTo>
                <a:lnTo>
                  <a:pt x="0" y="1020103"/>
                </a:lnTo>
                <a:close/>
              </a:path>
            </a:pathLst>
          </a:custGeom>
          <a:solidFill>
            <a:srgbClr val="EF080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" name="箭头: 右 77">
            <a:extLst>
              <a:ext uri="{FF2B5EF4-FFF2-40B4-BE49-F238E27FC236}">
                <a16:creationId xmlns:a16="http://schemas.microsoft.com/office/drawing/2014/main" id="{669BC601-8209-4680-B73F-32E572B50D9D}"/>
              </a:ext>
            </a:extLst>
          </p:cNvPr>
          <p:cNvSpPr/>
          <p:nvPr/>
        </p:nvSpPr>
        <p:spPr>
          <a:xfrm>
            <a:off x="8562426" y="2742091"/>
            <a:ext cx="328244" cy="229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CF5116E1-F386-4C8E-A052-29E7B4B767AA}"/>
              </a:ext>
            </a:extLst>
          </p:cNvPr>
          <p:cNvSpPr txBox="1"/>
          <p:nvPr/>
        </p:nvSpPr>
        <p:spPr>
          <a:xfrm>
            <a:off x="8913279" y="1535509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Step2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0" name="任意多边形: 形状 99">
            <a:extLst>
              <a:ext uri="{FF2B5EF4-FFF2-40B4-BE49-F238E27FC236}">
                <a16:creationId xmlns:a16="http://schemas.microsoft.com/office/drawing/2014/main" id="{C0242FEA-F3C4-4F43-B821-9343001C90D9}"/>
              </a:ext>
            </a:extLst>
          </p:cNvPr>
          <p:cNvSpPr/>
          <p:nvPr/>
        </p:nvSpPr>
        <p:spPr>
          <a:xfrm>
            <a:off x="9073778" y="2191869"/>
            <a:ext cx="380990" cy="335940"/>
          </a:xfrm>
          <a:custGeom>
            <a:avLst/>
            <a:gdLst>
              <a:gd name="connsiteX0" fmla="*/ 0 w 380990"/>
              <a:gd name="connsiteY0" fmla="*/ 0 h 314075"/>
              <a:gd name="connsiteX1" fmla="*/ 380990 w 380990"/>
              <a:gd name="connsiteY1" fmla="*/ 0 h 314075"/>
              <a:gd name="connsiteX2" fmla="*/ 380990 w 380990"/>
              <a:gd name="connsiteY2" fmla="*/ 314075 h 314075"/>
              <a:gd name="connsiteX3" fmla="*/ 205279 w 380990"/>
              <a:gd name="connsiteY3" fmla="*/ 314075 h 314075"/>
              <a:gd name="connsiteX4" fmla="*/ 215609 w 380990"/>
              <a:gd name="connsiteY4" fmla="*/ 310738 h 314075"/>
              <a:gd name="connsiteX5" fmla="*/ 255014 w 380990"/>
              <a:gd name="connsiteY5" fmla="*/ 215611 h 314075"/>
              <a:gd name="connsiteX6" fmla="*/ 190495 w 380990"/>
              <a:gd name="connsiteY6" fmla="*/ 112371 h 314075"/>
              <a:gd name="connsiteX7" fmla="*/ 125976 w 380990"/>
              <a:gd name="connsiteY7" fmla="*/ 215611 h 314075"/>
              <a:gd name="connsiteX8" fmla="*/ 165381 w 380990"/>
              <a:gd name="connsiteY8" fmla="*/ 310738 h 314075"/>
              <a:gd name="connsiteX9" fmla="*/ 175711 w 380990"/>
              <a:gd name="connsiteY9" fmla="*/ 314075 h 314075"/>
              <a:gd name="connsiteX10" fmla="*/ 0 w 380990"/>
              <a:gd name="connsiteY10" fmla="*/ 314075 h 31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0990" h="314075">
                <a:moveTo>
                  <a:pt x="0" y="0"/>
                </a:moveTo>
                <a:lnTo>
                  <a:pt x="380990" y="0"/>
                </a:lnTo>
                <a:lnTo>
                  <a:pt x="380990" y="314075"/>
                </a:lnTo>
                <a:lnTo>
                  <a:pt x="205279" y="314075"/>
                </a:lnTo>
                <a:lnTo>
                  <a:pt x="215609" y="310738"/>
                </a:lnTo>
                <a:cubicBezTo>
                  <a:pt x="238766" y="295065"/>
                  <a:pt x="255014" y="258375"/>
                  <a:pt x="255014" y="215611"/>
                </a:cubicBezTo>
                <a:cubicBezTo>
                  <a:pt x="255014" y="158593"/>
                  <a:pt x="226128" y="112371"/>
                  <a:pt x="190495" y="112371"/>
                </a:cubicBezTo>
                <a:cubicBezTo>
                  <a:pt x="154862" y="112371"/>
                  <a:pt x="125976" y="158593"/>
                  <a:pt x="125976" y="215611"/>
                </a:cubicBezTo>
                <a:cubicBezTo>
                  <a:pt x="125976" y="258375"/>
                  <a:pt x="142224" y="295065"/>
                  <a:pt x="165381" y="310738"/>
                </a:cubicBezTo>
                <a:lnTo>
                  <a:pt x="175711" y="314075"/>
                </a:lnTo>
                <a:lnTo>
                  <a:pt x="0" y="314075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1" name="任意多边形: 形状 100">
            <a:extLst>
              <a:ext uri="{FF2B5EF4-FFF2-40B4-BE49-F238E27FC236}">
                <a16:creationId xmlns:a16="http://schemas.microsoft.com/office/drawing/2014/main" id="{E42A4D34-4413-4C66-A7E0-4F6FB41598E6}"/>
              </a:ext>
            </a:extLst>
          </p:cNvPr>
          <p:cNvSpPr/>
          <p:nvPr/>
        </p:nvSpPr>
        <p:spPr>
          <a:xfrm>
            <a:off x="10123887" y="2210780"/>
            <a:ext cx="651598" cy="1233499"/>
          </a:xfrm>
          <a:custGeom>
            <a:avLst/>
            <a:gdLst>
              <a:gd name="connsiteX0" fmla="*/ 0 w 564609"/>
              <a:gd name="connsiteY0" fmla="*/ 0 h 1020103"/>
              <a:gd name="connsiteX1" fmla="*/ 105056 w 564609"/>
              <a:gd name="connsiteY1" fmla="*/ 0 h 1020103"/>
              <a:gd name="connsiteX2" fmla="*/ 105056 w 564609"/>
              <a:gd name="connsiteY2" fmla="*/ 259302 h 1020103"/>
              <a:gd name="connsiteX3" fmla="*/ 459552 w 564609"/>
              <a:gd name="connsiteY3" fmla="*/ 259302 h 1020103"/>
              <a:gd name="connsiteX4" fmla="*/ 459552 w 564609"/>
              <a:gd name="connsiteY4" fmla="*/ 0 h 1020103"/>
              <a:gd name="connsiteX5" fmla="*/ 564609 w 564609"/>
              <a:gd name="connsiteY5" fmla="*/ 0 h 1020103"/>
              <a:gd name="connsiteX6" fmla="*/ 564609 w 564609"/>
              <a:gd name="connsiteY6" fmla="*/ 1020103 h 1020103"/>
              <a:gd name="connsiteX7" fmla="*/ 0 w 564609"/>
              <a:gd name="connsiteY7" fmla="*/ 1020103 h 1020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4609" h="1020103">
                <a:moveTo>
                  <a:pt x="0" y="0"/>
                </a:moveTo>
                <a:lnTo>
                  <a:pt x="105056" y="0"/>
                </a:lnTo>
                <a:lnTo>
                  <a:pt x="105056" y="259302"/>
                </a:lnTo>
                <a:lnTo>
                  <a:pt x="459552" y="259302"/>
                </a:lnTo>
                <a:lnTo>
                  <a:pt x="459552" y="0"/>
                </a:lnTo>
                <a:lnTo>
                  <a:pt x="564609" y="0"/>
                </a:lnTo>
                <a:lnTo>
                  <a:pt x="564609" y="1020103"/>
                </a:lnTo>
                <a:lnTo>
                  <a:pt x="0" y="1020103"/>
                </a:lnTo>
                <a:close/>
              </a:path>
            </a:pathLst>
          </a:custGeom>
          <a:solidFill>
            <a:srgbClr val="EF080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4" name="箭头: 右 103">
            <a:extLst>
              <a:ext uri="{FF2B5EF4-FFF2-40B4-BE49-F238E27FC236}">
                <a16:creationId xmlns:a16="http://schemas.microsoft.com/office/drawing/2014/main" id="{474B72BB-9427-4A1E-8678-F711EAF00064}"/>
              </a:ext>
            </a:extLst>
          </p:cNvPr>
          <p:cNvSpPr/>
          <p:nvPr/>
        </p:nvSpPr>
        <p:spPr>
          <a:xfrm>
            <a:off x="9700674" y="2672222"/>
            <a:ext cx="328244" cy="229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5601D1E5-3D21-455E-A486-8CA06CDE0FF1}"/>
              </a:ext>
            </a:extLst>
          </p:cNvPr>
          <p:cNvSpPr txBox="1"/>
          <p:nvPr/>
        </p:nvSpPr>
        <p:spPr>
          <a:xfrm>
            <a:off x="9988090" y="1556792"/>
            <a:ext cx="78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Step3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8" name="任意多边形: 形状 107">
            <a:extLst>
              <a:ext uri="{FF2B5EF4-FFF2-40B4-BE49-F238E27FC236}">
                <a16:creationId xmlns:a16="http://schemas.microsoft.com/office/drawing/2014/main" id="{3E0F7776-5CCF-439D-A78F-73A67DB9792D}"/>
              </a:ext>
            </a:extLst>
          </p:cNvPr>
          <p:cNvSpPr/>
          <p:nvPr/>
        </p:nvSpPr>
        <p:spPr>
          <a:xfrm>
            <a:off x="10259191" y="2330964"/>
            <a:ext cx="380990" cy="191607"/>
          </a:xfrm>
          <a:custGeom>
            <a:avLst/>
            <a:gdLst>
              <a:gd name="connsiteX0" fmla="*/ 229007 w 380990"/>
              <a:gd name="connsiteY0" fmla="*/ 0 h 191607"/>
              <a:gd name="connsiteX1" fmla="*/ 380990 w 380990"/>
              <a:gd name="connsiteY1" fmla="*/ 0 h 191607"/>
              <a:gd name="connsiteX2" fmla="*/ 380990 w 380990"/>
              <a:gd name="connsiteY2" fmla="*/ 191607 h 191607"/>
              <a:gd name="connsiteX3" fmla="*/ 205279 w 380990"/>
              <a:gd name="connsiteY3" fmla="*/ 191607 h 191607"/>
              <a:gd name="connsiteX4" fmla="*/ 215609 w 380990"/>
              <a:gd name="connsiteY4" fmla="*/ 188038 h 191607"/>
              <a:gd name="connsiteX5" fmla="*/ 255014 w 380990"/>
              <a:gd name="connsiteY5" fmla="*/ 86288 h 191607"/>
              <a:gd name="connsiteX6" fmla="*/ 236117 w 380990"/>
              <a:gd name="connsiteY6" fmla="*/ 8204 h 191607"/>
              <a:gd name="connsiteX7" fmla="*/ 0 w 380990"/>
              <a:gd name="connsiteY7" fmla="*/ 0 h 191607"/>
              <a:gd name="connsiteX8" fmla="*/ 151983 w 380990"/>
              <a:gd name="connsiteY8" fmla="*/ 0 h 191607"/>
              <a:gd name="connsiteX9" fmla="*/ 144873 w 380990"/>
              <a:gd name="connsiteY9" fmla="*/ 8204 h 191607"/>
              <a:gd name="connsiteX10" fmla="*/ 125976 w 380990"/>
              <a:gd name="connsiteY10" fmla="*/ 86288 h 191607"/>
              <a:gd name="connsiteX11" fmla="*/ 165381 w 380990"/>
              <a:gd name="connsiteY11" fmla="*/ 188038 h 191607"/>
              <a:gd name="connsiteX12" fmla="*/ 175711 w 380990"/>
              <a:gd name="connsiteY12" fmla="*/ 191607 h 191607"/>
              <a:gd name="connsiteX13" fmla="*/ 0 w 380990"/>
              <a:gd name="connsiteY13" fmla="*/ 191607 h 191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80990" h="191607">
                <a:moveTo>
                  <a:pt x="229007" y="0"/>
                </a:moveTo>
                <a:lnTo>
                  <a:pt x="380990" y="0"/>
                </a:lnTo>
                <a:lnTo>
                  <a:pt x="380990" y="191607"/>
                </a:lnTo>
                <a:lnTo>
                  <a:pt x="205279" y="191607"/>
                </a:lnTo>
                <a:lnTo>
                  <a:pt x="215609" y="188038"/>
                </a:lnTo>
                <a:cubicBezTo>
                  <a:pt x="238766" y="171274"/>
                  <a:pt x="255014" y="132029"/>
                  <a:pt x="255014" y="86288"/>
                </a:cubicBezTo>
                <a:cubicBezTo>
                  <a:pt x="255014" y="55795"/>
                  <a:pt x="247793" y="28188"/>
                  <a:pt x="236117" y="8204"/>
                </a:cubicBezTo>
                <a:close/>
                <a:moveTo>
                  <a:pt x="0" y="0"/>
                </a:moveTo>
                <a:lnTo>
                  <a:pt x="151983" y="0"/>
                </a:lnTo>
                <a:lnTo>
                  <a:pt x="144873" y="8204"/>
                </a:lnTo>
                <a:cubicBezTo>
                  <a:pt x="133198" y="28188"/>
                  <a:pt x="125976" y="55795"/>
                  <a:pt x="125976" y="86288"/>
                </a:cubicBezTo>
                <a:cubicBezTo>
                  <a:pt x="125976" y="132029"/>
                  <a:pt x="142224" y="171274"/>
                  <a:pt x="165381" y="188038"/>
                </a:cubicBezTo>
                <a:lnTo>
                  <a:pt x="175711" y="191607"/>
                </a:lnTo>
                <a:lnTo>
                  <a:pt x="0" y="191607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9" name="任意多边形: 形状 108">
            <a:extLst>
              <a:ext uri="{FF2B5EF4-FFF2-40B4-BE49-F238E27FC236}">
                <a16:creationId xmlns:a16="http://schemas.microsoft.com/office/drawing/2014/main" id="{146E61AB-BB4C-43B7-98A4-74FA64D69A57}"/>
              </a:ext>
            </a:extLst>
          </p:cNvPr>
          <p:cNvSpPr/>
          <p:nvPr/>
        </p:nvSpPr>
        <p:spPr>
          <a:xfrm>
            <a:off x="11296157" y="2210780"/>
            <a:ext cx="651598" cy="1233499"/>
          </a:xfrm>
          <a:custGeom>
            <a:avLst/>
            <a:gdLst>
              <a:gd name="connsiteX0" fmla="*/ 0 w 564609"/>
              <a:gd name="connsiteY0" fmla="*/ 0 h 1020103"/>
              <a:gd name="connsiteX1" fmla="*/ 105056 w 564609"/>
              <a:gd name="connsiteY1" fmla="*/ 0 h 1020103"/>
              <a:gd name="connsiteX2" fmla="*/ 105056 w 564609"/>
              <a:gd name="connsiteY2" fmla="*/ 259302 h 1020103"/>
              <a:gd name="connsiteX3" fmla="*/ 459552 w 564609"/>
              <a:gd name="connsiteY3" fmla="*/ 259302 h 1020103"/>
              <a:gd name="connsiteX4" fmla="*/ 459552 w 564609"/>
              <a:gd name="connsiteY4" fmla="*/ 0 h 1020103"/>
              <a:gd name="connsiteX5" fmla="*/ 564609 w 564609"/>
              <a:gd name="connsiteY5" fmla="*/ 0 h 1020103"/>
              <a:gd name="connsiteX6" fmla="*/ 564609 w 564609"/>
              <a:gd name="connsiteY6" fmla="*/ 1020103 h 1020103"/>
              <a:gd name="connsiteX7" fmla="*/ 0 w 564609"/>
              <a:gd name="connsiteY7" fmla="*/ 1020103 h 1020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4609" h="1020103">
                <a:moveTo>
                  <a:pt x="0" y="0"/>
                </a:moveTo>
                <a:lnTo>
                  <a:pt x="105056" y="0"/>
                </a:lnTo>
                <a:lnTo>
                  <a:pt x="105056" y="259302"/>
                </a:lnTo>
                <a:lnTo>
                  <a:pt x="459552" y="259302"/>
                </a:lnTo>
                <a:lnTo>
                  <a:pt x="459552" y="0"/>
                </a:lnTo>
                <a:lnTo>
                  <a:pt x="564609" y="0"/>
                </a:lnTo>
                <a:lnTo>
                  <a:pt x="564609" y="1020103"/>
                </a:lnTo>
                <a:lnTo>
                  <a:pt x="0" y="1020103"/>
                </a:lnTo>
                <a:close/>
              </a:path>
            </a:pathLst>
          </a:custGeom>
          <a:solidFill>
            <a:srgbClr val="EF080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0" name="箭头: 右 109">
            <a:extLst>
              <a:ext uri="{FF2B5EF4-FFF2-40B4-BE49-F238E27FC236}">
                <a16:creationId xmlns:a16="http://schemas.microsoft.com/office/drawing/2014/main" id="{220B20E4-1618-492F-8059-7B299DBC466E}"/>
              </a:ext>
            </a:extLst>
          </p:cNvPr>
          <p:cNvSpPr/>
          <p:nvPr/>
        </p:nvSpPr>
        <p:spPr>
          <a:xfrm>
            <a:off x="10872944" y="2672222"/>
            <a:ext cx="328244" cy="229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809A845B-AF84-4D3C-B622-F52C01FD8056}"/>
              </a:ext>
            </a:extLst>
          </p:cNvPr>
          <p:cNvSpPr txBox="1"/>
          <p:nvPr/>
        </p:nvSpPr>
        <p:spPr>
          <a:xfrm>
            <a:off x="11160360" y="1556792"/>
            <a:ext cx="78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Step4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91CE2B68-4151-4D0E-8844-522A78439B07}"/>
              </a:ext>
            </a:extLst>
          </p:cNvPr>
          <p:cNvSpPr/>
          <p:nvPr/>
        </p:nvSpPr>
        <p:spPr>
          <a:xfrm>
            <a:off x="11405382" y="2158477"/>
            <a:ext cx="433147" cy="3693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5E7C73DE-0CD5-432C-A46F-2F9E939F70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562" b="90438" l="9115" r="94271">
                        <a14:foregroundMark x1="79688" y1="31474" x2="85156" y2="28287"/>
                        <a14:foregroundMark x1="82292" y1="31474" x2="81771" y2="38247"/>
                        <a14:foregroundMark x1="91667" y1="42629" x2="91667" y2="42629"/>
                        <a14:foregroundMark x1="91406" y1="31873" x2="91406" y2="31873"/>
                        <a14:foregroundMark x1="91146" y1="24303" x2="91146" y2="24303"/>
                        <a14:foregroundMark x1="94271" y1="37052" x2="94271" y2="37052"/>
                        <a14:foregroundMark x1="79948" y1="33068" x2="79948" y2="33068"/>
                        <a14:foregroundMark x1="9115" y1="62550" x2="9115" y2="62550"/>
                        <a14:foregroundMark x1="16406" y1="72510" x2="16406" y2="72510"/>
                        <a14:foregroundMark x1="15625" y1="68127" x2="15625" y2="68127"/>
                        <a14:foregroundMark x1="15625" y1="65339" x2="15625" y2="65339"/>
                        <a14:foregroundMark x1="14583" y1="68526" x2="14583" y2="68526"/>
                        <a14:foregroundMark x1="39844" y1="90438" x2="39844" y2="90438"/>
                        <a14:foregroundMark x1="45052" y1="53386" x2="45052" y2="53386"/>
                        <a14:foregroundMark x1="43750" y1="55777" x2="43750" y2="5577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7172708">
            <a:off x="803065" y="1834371"/>
            <a:ext cx="1396752" cy="91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300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6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0000"/>
      </a:accent1>
      <a:accent2>
        <a:srgbClr val="FF1515"/>
      </a:accent2>
      <a:accent3>
        <a:srgbClr val="C00000"/>
      </a:accent3>
      <a:accent4>
        <a:srgbClr val="3F3F3F"/>
      </a:accent4>
      <a:accent5>
        <a:srgbClr val="800080"/>
      </a:accent5>
      <a:accent6>
        <a:srgbClr val="7F7F7F"/>
      </a:accent6>
      <a:hlink>
        <a:srgbClr val="26262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12181</TotalTime>
  <Words>1086</Words>
  <Application>Microsoft Office PowerPoint</Application>
  <PresentationFormat>自定义</PresentationFormat>
  <Paragraphs>250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等线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超 龙</cp:lastModifiedBy>
  <cp:revision>2102</cp:revision>
  <dcterms:modified xsi:type="dcterms:W3CDTF">2021-05-31T00:28:53Z</dcterms:modified>
</cp:coreProperties>
</file>