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9" r:id="rId7"/>
    <p:sldId id="258" r:id="rId8"/>
    <p:sldId id="260" r:id="rId9"/>
    <p:sldId id="261" r:id="rId10"/>
    <p:sldId id="262" r:id="rId11"/>
    <p:sldId id="263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5D2C1F7-9F17-6E40-A9B9-8AF9465965B0}" v="21" dt="2023-04-10T11:07:02.255"/>
    <p1510:client id="{B566EF7E-A0DA-47C1-BA0A-246D90B18E3A}" v="37" dt="2023-04-09T17:54:55.1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16" autoAdjust="0"/>
    <p:restoredTop sz="95091"/>
  </p:normalViewPr>
  <p:slideViewPr>
    <p:cSldViewPr snapToGrid="0">
      <p:cViewPr varScale="1">
        <p:scale>
          <a:sx n="99" d="100"/>
          <a:sy n="99" d="100"/>
        </p:scale>
        <p:origin x="120" y="28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C5ECAB-FCFA-19BA-1840-60F7B73A6E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30BA479-70A7-E4D1-E3D4-0223C73C12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1203BD-A8C2-EA26-A317-3DC67D7A4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0696-3B0E-4713-A717-CD25C7DD5ECD}" type="datetimeFigureOut">
              <a:rPr lang="ko-KR" altLang="en-US" smtClean="0"/>
              <a:t>2023-04-10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A519A1-86AC-6DD6-8EB9-AC05FE50D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35B48D-A8BC-6F09-096E-5E0593BBC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C580C-D175-47CC-8E59-DF7E4F3B7A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4105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A839DC-66B4-3E9C-D499-C39E6088F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F3E0E1D-D2B7-9303-3068-FA4E0A7A71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E93177-4458-C8FD-E91A-CAA76B31F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0696-3B0E-4713-A717-CD25C7DD5ECD}" type="datetimeFigureOut">
              <a:rPr lang="ko-KR" altLang="en-US" smtClean="0"/>
              <a:t>2023-04-10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585684-C9A6-B61E-FED7-E53B47D3F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271A74-E7D3-524C-A373-3918F341C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C580C-D175-47CC-8E59-DF7E4F3B7A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5216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E6EEEFB-C377-00B4-FD92-0599C8C4A6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9F9313F-7D2A-808B-F11E-7D40019AF9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57666E-9521-5F3B-84FA-08FE8B830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0696-3B0E-4713-A717-CD25C7DD5ECD}" type="datetimeFigureOut">
              <a:rPr lang="ko-KR" altLang="en-US" smtClean="0"/>
              <a:t>2023-04-10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12535C-5490-30FA-9ADD-B771BE05A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529021-4121-5158-AF6E-200D9F348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C580C-D175-47CC-8E59-DF7E4F3B7A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550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95A254-BD63-1D46-1E84-0A19A4D2D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071E82-3674-8D5A-7A93-80B7D5A716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698B3E-5239-A6F8-9C7B-88139777A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0696-3B0E-4713-A717-CD25C7DD5ECD}" type="datetimeFigureOut">
              <a:rPr lang="ko-KR" altLang="en-US" smtClean="0"/>
              <a:t>2023-04-10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951D84-2146-6B2C-0720-1D36E66C3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F084DE-D4D7-AFFF-960B-C074A9FFC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C580C-D175-47CC-8E59-DF7E4F3B7A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1197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747C69-4CF3-EC66-E87C-6640D93F7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7531109-058F-BD5A-8654-63045D1CA2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D72AE6-FB6B-49AC-82C9-7A91A2BF1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0696-3B0E-4713-A717-CD25C7DD5ECD}" type="datetimeFigureOut">
              <a:rPr lang="ko-KR" altLang="en-US" smtClean="0"/>
              <a:t>2023-04-10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FFA941-A3E7-5D46-924D-7BE3A8E50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D3DBF1-1DD5-C0EC-4405-7042AB3A3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C580C-D175-47CC-8E59-DF7E4F3B7A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6340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82CB48-C325-439E-D38F-CD910A0F6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411EF1-5EE4-4A73-7328-DEE308EE6F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5723C42-2AC4-959D-1488-8164354ED1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DC8E35-5B6A-EB13-AE1B-272C4CFF0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0696-3B0E-4713-A717-CD25C7DD5ECD}" type="datetimeFigureOut">
              <a:rPr lang="ko-KR" altLang="en-US" smtClean="0"/>
              <a:t>2023-04-10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E92E3BB-71D6-C4C9-1DC0-EF7A30B1B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62687B5-9CD4-A6CF-37B0-729D93774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C580C-D175-47CC-8E59-DF7E4F3B7A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7674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53B1BC-A99F-8E37-3B49-2B92B76CB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65A5D87-4430-F064-5486-8E09C2D48F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FD5FE78-7E0F-653E-09EB-A6A0CB0F7F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F1E0324-B479-F993-C79D-AFBE27BC17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DF8F19C-8358-14A2-BCA4-825B438333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5705DB2-30C2-E088-FA49-34235F524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0696-3B0E-4713-A717-CD25C7DD5ECD}" type="datetimeFigureOut">
              <a:rPr lang="ko-KR" altLang="en-US" smtClean="0"/>
              <a:t>2023-04-10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5D5C634-ADE5-5771-8936-82D10F7F7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B279CBB-58EA-3BE4-B2B4-200293ABF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C580C-D175-47CC-8E59-DF7E4F3B7A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6010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547824-B8BA-F6FB-A47A-C57BCF570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54377F2-3AF6-9067-6714-2077CDA1B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0696-3B0E-4713-A717-CD25C7DD5ECD}" type="datetimeFigureOut">
              <a:rPr lang="ko-KR" altLang="en-US" smtClean="0"/>
              <a:t>2023-04-10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9BC683C-F6E1-3700-8FDA-AD25645E5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2E0BDCB-083A-13EA-348B-3F5B90707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C580C-D175-47CC-8E59-DF7E4F3B7A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7906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1C703B4-E030-A90A-1A76-5302A584E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0696-3B0E-4713-A717-CD25C7DD5ECD}" type="datetimeFigureOut">
              <a:rPr lang="ko-KR" altLang="en-US" smtClean="0"/>
              <a:t>2023-04-10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105C45E-DBBC-E089-918F-FA3B55876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DE01A3A-3F39-C7EC-529C-194030413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C580C-D175-47CC-8E59-DF7E4F3B7A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9890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10822F-962A-3585-00DE-C7AB924E1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C6FFF6-61E7-48F7-1DA4-83269D5DA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04D28C2-BC1F-A1F1-B371-694DE1AE93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DCCEC7C-F5D1-8272-4B5B-32050DB39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0696-3B0E-4713-A717-CD25C7DD5ECD}" type="datetimeFigureOut">
              <a:rPr lang="ko-KR" altLang="en-US" smtClean="0"/>
              <a:t>2023-04-10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D9D2662-EDBC-FB87-13E6-82D728809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100FE07-BE63-D1E9-039C-481BA44A7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C580C-D175-47CC-8E59-DF7E4F3B7A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6869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F86F67-1E1D-D1D4-EFE1-E735652F0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75288AC-0E0F-7A0F-8FA9-A0FB6D6BB8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094504-DA7C-D24B-7D48-2E3C0EFAD6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9B82699-2CBC-FF3A-C6E3-29A29A3B7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0696-3B0E-4713-A717-CD25C7DD5ECD}" type="datetimeFigureOut">
              <a:rPr lang="ko-KR" altLang="en-US" smtClean="0"/>
              <a:t>2023-04-10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E568E61-78DA-1730-B3CC-E0E96B065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DD2A256-10A3-60B6-FEC6-0DBD8BB9D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C580C-D175-47CC-8E59-DF7E4F3B7A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7696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3B85A36-6B20-A7DE-C702-5E4400B41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3B6DAFD-96B5-EAD9-A962-A8A288CDFB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6F3D34-4FB3-9305-BC78-B6EE5C555F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D0696-3B0E-4713-A717-CD25C7DD5ECD}" type="datetimeFigureOut">
              <a:rPr lang="ko-KR" altLang="en-US" smtClean="0"/>
              <a:t>2023-04-10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44DBB6-1AFD-4701-986C-FD834B3B01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7DDA7B-E95E-48AB-2007-A313261473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4C580C-D175-47CC-8E59-DF7E4F3B7A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8469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333750F-9A6B-3946-77AE-4230E13BF3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90662" y="4267832"/>
            <a:ext cx="4805996" cy="1297115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4000" dirty="0">
                <a:solidFill>
                  <a:schemeClr val="tx2"/>
                </a:solidFill>
              </a:rPr>
              <a:t>Database System Report #1</a:t>
            </a:r>
            <a:endParaRPr lang="ko-KR" altLang="en-US" sz="4000" dirty="0">
              <a:solidFill>
                <a:schemeClr val="tx2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492ADFD-3E98-1B2C-19B8-7584E45D3A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90966" y="3428999"/>
            <a:ext cx="4805691" cy="838831"/>
          </a:xfrm>
        </p:spPr>
        <p:txBody>
          <a:bodyPr anchor="b">
            <a:normAutofit/>
          </a:bodyPr>
          <a:lstStyle/>
          <a:p>
            <a:pPr algn="l"/>
            <a:r>
              <a:rPr lang="ko-KR" altLang="en-US" sz="2000">
                <a:solidFill>
                  <a:schemeClr val="tx2"/>
                </a:solidFill>
              </a:rPr>
              <a:t>ㅣ</a:t>
            </a:r>
            <a:r>
              <a:rPr lang="en-US" altLang="ko-KR" sz="2000">
                <a:solidFill>
                  <a:schemeClr val="tx2"/>
                </a:solidFill>
              </a:rPr>
              <a:t>202220058 </a:t>
            </a:r>
            <a:r>
              <a:rPr lang="ko-KR" altLang="en-US" sz="2000">
                <a:solidFill>
                  <a:schemeClr val="tx2"/>
                </a:solidFill>
              </a:rPr>
              <a:t>김지한</a:t>
            </a:r>
          </a:p>
        </p:txBody>
      </p:sp>
      <p:pic>
        <p:nvPicPr>
          <p:cNvPr id="7" name="Graphic 6" descr="데이터베이스">
            <a:extLst>
              <a:ext uri="{FF2B5EF4-FFF2-40B4-BE49-F238E27FC236}">
                <a16:creationId xmlns:a16="http://schemas.microsoft.com/office/drawing/2014/main" id="{88847C6D-A420-ABF7-094E-DFFE4D8F02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19235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9BCD8A-1D68-33C4-CE8B-EA703FD59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개체선택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949CDD-791D-E2B2-BB0F-87CAD28D2C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ko-KR" altLang="en-US" dirty="0"/>
              <a:t>고객</a:t>
            </a:r>
            <a:r>
              <a:rPr lang="en-US" altLang="ko-KR" dirty="0"/>
              <a:t>, </a:t>
            </a:r>
            <a:r>
              <a:rPr lang="ko-KR" altLang="en-US" dirty="0"/>
              <a:t>상품</a:t>
            </a:r>
            <a:r>
              <a:rPr lang="en-US" altLang="ko-KR" dirty="0"/>
              <a:t>, </a:t>
            </a:r>
            <a:r>
              <a:rPr lang="ko-KR" altLang="en-US" dirty="0"/>
              <a:t>직원</a:t>
            </a:r>
            <a:r>
              <a:rPr lang="en-US" altLang="ko-KR" dirty="0"/>
              <a:t>, </a:t>
            </a:r>
            <a:r>
              <a:rPr lang="ko-KR" altLang="en-US" dirty="0"/>
              <a:t>제조사</a:t>
            </a:r>
            <a:r>
              <a:rPr lang="en-US" altLang="ko-KR" dirty="0"/>
              <a:t>, </a:t>
            </a:r>
            <a:r>
              <a:rPr lang="ko-KR" altLang="en-US" dirty="0"/>
              <a:t>주문정보</a:t>
            </a:r>
            <a:r>
              <a:rPr lang="en-US" altLang="ko-KR" dirty="0"/>
              <a:t>, </a:t>
            </a:r>
            <a:r>
              <a:rPr lang="ko-KR" altLang="en-US" dirty="0"/>
              <a:t>고객직업</a:t>
            </a:r>
            <a:endParaRPr lang="en-US" altLang="ko-KR" dirty="0"/>
          </a:p>
          <a:p>
            <a:pPr marL="0" indent="0">
              <a:lnSpc>
                <a:spcPct val="100000"/>
              </a:lnSpc>
              <a:buNone/>
            </a:pPr>
            <a:endParaRPr lang="en-US" altLang="ko-KR" dirty="0"/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sz="1800" dirty="0"/>
              <a:t>개체선택은 </a:t>
            </a:r>
            <a:r>
              <a:rPr lang="en-US" altLang="ko-KR" sz="1800" dirty="0"/>
              <a:t>1. </a:t>
            </a:r>
            <a:r>
              <a:rPr lang="ko-KR" altLang="en-US" sz="1800" dirty="0"/>
              <a:t>집합이 되면서</a:t>
            </a:r>
            <a:r>
              <a:rPr lang="en-US" altLang="ko-KR" sz="1800" dirty="0"/>
              <a:t>, 2. </a:t>
            </a:r>
            <a:r>
              <a:rPr lang="ko-KR" altLang="en-US" sz="1800" dirty="0" err="1"/>
              <a:t>관리해야할</a:t>
            </a:r>
            <a:r>
              <a:rPr lang="ko-KR" altLang="en-US" sz="1800" dirty="0"/>
              <a:t> 대상으로는 </a:t>
            </a:r>
            <a:r>
              <a:rPr lang="ko-KR" altLang="en-US" sz="1800" b="1" dirty="0"/>
              <a:t>고객</a:t>
            </a:r>
            <a:r>
              <a:rPr lang="en-US" altLang="ko-KR" sz="1800" b="1" dirty="0"/>
              <a:t>, </a:t>
            </a:r>
            <a:r>
              <a:rPr lang="ko-KR" altLang="en-US" sz="1800" b="1" dirty="0"/>
              <a:t>상품</a:t>
            </a:r>
            <a:r>
              <a:rPr lang="en-US" altLang="ko-KR" sz="1800" b="1" dirty="0"/>
              <a:t>, </a:t>
            </a:r>
            <a:r>
              <a:rPr lang="ko-KR" altLang="en-US" sz="1800" b="1" dirty="0"/>
              <a:t>직원</a:t>
            </a:r>
            <a:r>
              <a:rPr lang="en-US" altLang="ko-KR" sz="1800" b="1" dirty="0"/>
              <a:t>, </a:t>
            </a:r>
            <a:r>
              <a:rPr lang="ko-KR" altLang="en-US" sz="1800" b="1" dirty="0"/>
              <a:t>주문정보</a:t>
            </a:r>
            <a:r>
              <a:rPr lang="en-US" altLang="ko-KR" sz="1800" b="1" dirty="0"/>
              <a:t>, </a:t>
            </a:r>
            <a:r>
              <a:rPr lang="ko-KR" altLang="en-US" sz="1800" b="1" dirty="0"/>
              <a:t>제조사</a:t>
            </a:r>
            <a:r>
              <a:rPr lang="en-US" altLang="ko-KR" sz="1800" b="1"/>
              <a:t>,</a:t>
            </a:r>
            <a:r>
              <a:rPr lang="ko-KR" altLang="en-US" sz="1800" b="1"/>
              <a:t> </a:t>
            </a:r>
            <a:r>
              <a:rPr lang="ko-KR" altLang="en-US" sz="1800" b="1" dirty="0"/>
              <a:t>고객직업</a:t>
            </a:r>
            <a:r>
              <a:rPr lang="ko-KR" altLang="en-US" sz="1800" dirty="0"/>
              <a:t> 이</a:t>
            </a:r>
            <a:r>
              <a:rPr lang="ko-KR" altLang="en-US" sz="1800" b="1" dirty="0"/>
              <a:t> </a:t>
            </a:r>
            <a:r>
              <a:rPr lang="ko-KR" altLang="en-US" sz="1800" dirty="0"/>
              <a:t>있다고 여겨진다</a:t>
            </a:r>
            <a:r>
              <a:rPr lang="en-US" altLang="ko-KR" sz="1800" dirty="0"/>
              <a:t>. </a:t>
            </a:r>
            <a:r>
              <a:rPr lang="ko-KR" altLang="en-US" sz="1800" dirty="0"/>
              <a:t>모두다 하위 속성을 가지면서</a:t>
            </a:r>
            <a:r>
              <a:rPr lang="en-US" altLang="ko-KR" sz="1800" dirty="0"/>
              <a:t>, </a:t>
            </a:r>
            <a:r>
              <a:rPr lang="ko-KR" altLang="en-US" sz="1800" dirty="0"/>
              <a:t>계속 추가되므로</a:t>
            </a:r>
            <a:r>
              <a:rPr lang="en-US" altLang="ko-KR" sz="1800" dirty="0"/>
              <a:t>, </a:t>
            </a:r>
            <a:r>
              <a:rPr lang="ko-KR" altLang="en-US" sz="1800" dirty="0"/>
              <a:t>집합과 관리 필요성을 충족시킨다</a:t>
            </a:r>
            <a:r>
              <a:rPr lang="en-US" altLang="ko-KR" sz="1800" dirty="0"/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sz="1800" dirty="0"/>
              <a:t>추가적으로 </a:t>
            </a:r>
            <a:r>
              <a:rPr lang="ko-KR" altLang="en-US" sz="1800" b="1" dirty="0"/>
              <a:t>고객직업</a:t>
            </a:r>
            <a:r>
              <a:rPr lang="ko-KR" altLang="en-US" sz="1800" dirty="0"/>
              <a:t> 또한 명시적으로 관리가 필요하다고 되어있다</a:t>
            </a:r>
            <a:r>
              <a:rPr lang="en-US" altLang="ko-KR" sz="1800" dirty="0"/>
              <a:t>. </a:t>
            </a:r>
            <a:r>
              <a:rPr lang="ko-KR" altLang="en-US" sz="1800" dirty="0"/>
              <a:t>이 또한 집합이 성립하므로 개체로 선택한다</a:t>
            </a:r>
            <a:r>
              <a:rPr lang="en-US" altLang="ko-KR" sz="1800" dirty="0"/>
              <a:t>.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ko-KR" sz="1800" dirty="0"/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sz="1800" dirty="0" err="1"/>
              <a:t>그외</a:t>
            </a:r>
            <a:r>
              <a:rPr lang="ko-KR" altLang="en-US" sz="1800" dirty="0"/>
              <a:t> 상품의 </a:t>
            </a:r>
            <a:r>
              <a:rPr lang="ko-KR" altLang="en-US" sz="1800" dirty="0" err="1"/>
              <a:t>카테고리등은</a:t>
            </a:r>
            <a:r>
              <a:rPr lang="ko-KR" altLang="en-US" sz="1800" dirty="0"/>
              <a:t> 하위속성으로 가능하다</a:t>
            </a:r>
            <a:r>
              <a:rPr lang="en-US" altLang="ko-KR" sz="1800" dirty="0"/>
              <a:t>. 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192327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A69764-8924-0CC6-6912-3D87C3FE6A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5256" y="464337"/>
            <a:ext cx="9144000" cy="55261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3600" dirty="0"/>
              <a:t>2. </a:t>
            </a:r>
            <a:r>
              <a:rPr lang="ko-KR" altLang="en-US" sz="4400" dirty="0"/>
              <a:t>관계설정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8A986FF-0A2F-E8AF-8A96-A23F086E8D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777525"/>
            <a:ext cx="9144000" cy="4512180"/>
          </a:xfrm>
        </p:spPr>
        <p:txBody>
          <a:bodyPr>
            <a:normAutofit/>
          </a:bodyPr>
          <a:lstStyle/>
          <a:p>
            <a:pPr algn="l"/>
            <a:r>
              <a:rPr lang="ko-KR" altLang="en-US" sz="1200" dirty="0" err="1"/>
              <a:t>한명의</a:t>
            </a:r>
            <a:r>
              <a:rPr lang="ko-KR" altLang="en-US" sz="1200" dirty="0"/>
              <a:t> 고객은 </a:t>
            </a:r>
            <a:r>
              <a:rPr lang="ko-KR" altLang="en-US" sz="1200" dirty="0" err="1"/>
              <a:t>여러상품을</a:t>
            </a:r>
            <a:r>
              <a:rPr lang="ko-KR" altLang="en-US" sz="1200" dirty="0"/>
              <a:t> </a:t>
            </a:r>
            <a:r>
              <a:rPr lang="ko-KR" altLang="en-US" sz="1200" dirty="0" err="1"/>
              <a:t>주문가능하다</a:t>
            </a:r>
            <a:endParaRPr lang="en-US" altLang="ko-KR" sz="1200" dirty="0"/>
          </a:p>
          <a:p>
            <a:pPr algn="l"/>
            <a:r>
              <a:rPr lang="ko-KR" altLang="en-US" sz="1200" dirty="0"/>
              <a:t>하나의 상품은 </a:t>
            </a:r>
            <a:r>
              <a:rPr lang="ko-KR" altLang="en-US" sz="1200" dirty="0" err="1"/>
              <a:t>여러고객이</a:t>
            </a:r>
            <a:r>
              <a:rPr lang="ko-KR" altLang="en-US" sz="1200" dirty="0"/>
              <a:t> </a:t>
            </a:r>
            <a:r>
              <a:rPr lang="ko-KR" altLang="en-US" sz="1200" dirty="0" err="1"/>
              <a:t>주문가능하다</a:t>
            </a:r>
            <a:endParaRPr lang="en-US" altLang="ko-KR" sz="1200" dirty="0"/>
          </a:p>
          <a:p>
            <a:pPr algn="l"/>
            <a:r>
              <a:rPr lang="ko-KR" altLang="en-US" sz="1200" dirty="0"/>
              <a:t>따라서 </a:t>
            </a:r>
            <a:r>
              <a:rPr lang="en-US" altLang="ko-KR" sz="1200" dirty="0"/>
              <a:t>N:M</a:t>
            </a:r>
          </a:p>
          <a:p>
            <a:pPr algn="l"/>
            <a:r>
              <a:rPr lang="ko-KR" altLang="en-US" sz="1200" dirty="0" err="1"/>
              <a:t>한명의</a:t>
            </a:r>
            <a:r>
              <a:rPr lang="ko-KR" altLang="en-US" sz="1200" dirty="0"/>
              <a:t> 고객은 여러 주문기록을 유지한다</a:t>
            </a:r>
            <a:endParaRPr lang="en-US" altLang="ko-KR" sz="1200" dirty="0"/>
          </a:p>
          <a:p>
            <a:pPr algn="l"/>
            <a:r>
              <a:rPr lang="ko-KR" altLang="en-US" sz="1200" dirty="0"/>
              <a:t>하나의 주문기록은 </a:t>
            </a:r>
            <a:r>
              <a:rPr lang="ko-KR" altLang="en-US" sz="1200" dirty="0" err="1"/>
              <a:t>한명의</a:t>
            </a:r>
            <a:r>
              <a:rPr lang="ko-KR" altLang="en-US" sz="1200" dirty="0"/>
              <a:t> 고객만 존재한다</a:t>
            </a:r>
            <a:endParaRPr lang="en-US" altLang="ko-KR" sz="1200" dirty="0"/>
          </a:p>
          <a:p>
            <a:pPr algn="l"/>
            <a:r>
              <a:rPr lang="ko-KR" altLang="en-US" sz="1200" dirty="0"/>
              <a:t>따라서 </a:t>
            </a:r>
            <a:r>
              <a:rPr lang="en-US" altLang="ko-KR" sz="1200" dirty="0"/>
              <a:t>1:N</a:t>
            </a:r>
          </a:p>
          <a:p>
            <a:pPr algn="l"/>
            <a:r>
              <a:rPr lang="ko-KR" altLang="en-US" sz="1200" dirty="0" err="1"/>
              <a:t>한명의</a:t>
            </a:r>
            <a:r>
              <a:rPr lang="ko-KR" altLang="en-US" sz="1200" dirty="0"/>
              <a:t> 직원은 </a:t>
            </a:r>
            <a:r>
              <a:rPr lang="ko-KR" altLang="en-US" sz="1200" dirty="0" err="1"/>
              <a:t>여러제조사를</a:t>
            </a:r>
            <a:r>
              <a:rPr lang="ko-KR" altLang="en-US" sz="1200" dirty="0"/>
              <a:t> </a:t>
            </a:r>
            <a:r>
              <a:rPr lang="ko-KR" altLang="en-US" sz="1200" dirty="0" err="1"/>
              <a:t>검수가능하다</a:t>
            </a:r>
            <a:endParaRPr lang="en-US" altLang="ko-KR" sz="1200" dirty="0"/>
          </a:p>
          <a:p>
            <a:pPr algn="l"/>
            <a:r>
              <a:rPr lang="ko-KR" altLang="en-US" sz="1200" dirty="0"/>
              <a:t>제조사는 단 </a:t>
            </a:r>
            <a:r>
              <a:rPr lang="ko-KR" altLang="en-US" sz="1200" dirty="0" err="1"/>
              <a:t>한명의</a:t>
            </a:r>
            <a:r>
              <a:rPr lang="ko-KR" altLang="en-US" sz="1200" dirty="0"/>
              <a:t> 직원이 검수한다</a:t>
            </a:r>
            <a:endParaRPr lang="en-US" altLang="ko-KR" sz="1200" dirty="0"/>
          </a:p>
          <a:p>
            <a:pPr algn="l"/>
            <a:r>
              <a:rPr lang="ko-KR" altLang="en-US" sz="1200" dirty="0"/>
              <a:t>따라서 </a:t>
            </a:r>
            <a:r>
              <a:rPr lang="en-US" altLang="ko-KR" sz="1200" dirty="0"/>
              <a:t>1:N</a:t>
            </a:r>
          </a:p>
          <a:p>
            <a:pPr algn="l"/>
            <a:r>
              <a:rPr lang="ko-KR" altLang="en-US" sz="1200" dirty="0"/>
              <a:t>하나의 상품은 단 한 개의 </a:t>
            </a:r>
            <a:r>
              <a:rPr lang="ko-KR" altLang="en-US" sz="1200" dirty="0" err="1"/>
              <a:t>제조사만있다</a:t>
            </a:r>
            <a:endParaRPr lang="en-US" altLang="ko-KR" sz="1200" dirty="0"/>
          </a:p>
          <a:p>
            <a:pPr algn="l"/>
            <a:r>
              <a:rPr lang="ko-KR" altLang="en-US" sz="1200" dirty="0"/>
              <a:t>하나의 제조사는 여러 개의 상품을 제조한다</a:t>
            </a:r>
            <a:endParaRPr lang="en-US" altLang="ko-KR" sz="1200" dirty="0"/>
          </a:p>
          <a:p>
            <a:pPr algn="l"/>
            <a:r>
              <a:rPr lang="ko-KR" altLang="en-US" sz="1200" dirty="0"/>
              <a:t>따라서 </a:t>
            </a:r>
            <a:r>
              <a:rPr lang="en-US" altLang="ko-KR" sz="1200" dirty="0"/>
              <a:t>1:N</a:t>
            </a:r>
          </a:p>
          <a:p>
            <a:pPr algn="l"/>
            <a:r>
              <a:rPr lang="ko-KR" altLang="en-US" sz="1200" dirty="0" err="1"/>
              <a:t>한명의</a:t>
            </a:r>
            <a:r>
              <a:rPr lang="ko-KR" altLang="en-US" sz="1200" dirty="0"/>
              <a:t> 고객은 단한개의 직업을 보유한다</a:t>
            </a:r>
            <a:endParaRPr lang="en-US" altLang="ko-KR" sz="1200" dirty="0"/>
          </a:p>
          <a:p>
            <a:pPr algn="l"/>
            <a:r>
              <a:rPr lang="ko-KR" altLang="en-US" sz="1200" dirty="0"/>
              <a:t>한 개의 직업은 여러 고객에 </a:t>
            </a:r>
            <a:r>
              <a:rPr lang="ko-KR" altLang="en-US" sz="1200" dirty="0" err="1"/>
              <a:t>해당할수있다</a:t>
            </a:r>
            <a:endParaRPr lang="en-US" altLang="ko-KR" sz="1200" dirty="0"/>
          </a:p>
          <a:p>
            <a:pPr algn="l"/>
            <a:r>
              <a:rPr lang="ko-KR" altLang="en-US" sz="1200" dirty="0"/>
              <a:t>따라서 </a:t>
            </a:r>
            <a:r>
              <a:rPr lang="en-US" altLang="ko-KR" sz="1200" dirty="0"/>
              <a:t>1:N</a:t>
            </a:r>
            <a:endParaRPr lang="ko-KR" altLang="en-US" sz="1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E48AA1-6462-D0A0-693A-4D3ED4EEA269}"/>
              </a:ext>
            </a:extLst>
          </p:cNvPr>
          <p:cNvSpPr txBox="1"/>
          <p:nvPr/>
        </p:nvSpPr>
        <p:spPr>
          <a:xfrm>
            <a:off x="5857875" y="2000250"/>
            <a:ext cx="332898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개체간의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의미있는</a:t>
            </a:r>
            <a:r>
              <a:rPr kumimoji="1" lang="ko-KR" altLang="en-US" dirty="0"/>
              <a:t> 관계를 찾아낸다 동사부분이 관계</a:t>
            </a:r>
            <a:endParaRPr kumimoji="1" lang="en-US" altLang="ko-KR" dirty="0"/>
          </a:p>
          <a:p>
            <a:endParaRPr kumimoji="1" lang="en-US" altLang="ko-Kore-KR" dirty="0"/>
          </a:p>
          <a:p>
            <a:r>
              <a:rPr kumimoji="1" lang="ko-KR" altLang="en-US" dirty="0"/>
              <a:t>고객과 상품은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</a:t>
            </a:r>
            <a:r>
              <a:rPr kumimoji="1" lang="ko-KR" altLang="en-US" b="1" dirty="0"/>
              <a:t>주문</a:t>
            </a:r>
            <a:r>
              <a:rPr kumimoji="1" lang="ko-KR" altLang="en-US" dirty="0"/>
              <a:t>한다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/>
              <a:t>고객은 주문기록을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</a:t>
            </a:r>
            <a:r>
              <a:rPr kumimoji="1" lang="ko-KR" altLang="en-US" b="1" dirty="0"/>
              <a:t>유지</a:t>
            </a:r>
            <a:r>
              <a:rPr kumimoji="1" lang="ko-KR" altLang="en-US" dirty="0"/>
              <a:t>한다</a:t>
            </a:r>
            <a:endParaRPr kumimoji="1" lang="en-US" altLang="ko-KR" dirty="0"/>
          </a:p>
          <a:p>
            <a:endParaRPr kumimoji="1" lang="en-US" altLang="ko-Kore-KR" dirty="0"/>
          </a:p>
          <a:p>
            <a:r>
              <a:rPr kumimoji="1" lang="ko-KR" altLang="en-US" dirty="0"/>
              <a:t>직원은 제조사를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</a:t>
            </a:r>
            <a:r>
              <a:rPr kumimoji="1" lang="ko-KR" altLang="en-US" b="1" dirty="0"/>
              <a:t>검수</a:t>
            </a:r>
            <a:r>
              <a:rPr kumimoji="1" lang="ko-KR" altLang="en-US" dirty="0"/>
              <a:t>한다</a:t>
            </a:r>
            <a:endParaRPr kumimoji="1" lang="en-US" altLang="ko-KR" dirty="0"/>
          </a:p>
          <a:p>
            <a:endParaRPr kumimoji="1" lang="en-US" altLang="ko-Kore-KR" dirty="0"/>
          </a:p>
          <a:p>
            <a:r>
              <a:rPr kumimoji="1" lang="ko-KR" altLang="en-US" dirty="0"/>
              <a:t>상품은 제조사에서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</a:t>
            </a:r>
            <a:r>
              <a:rPr kumimoji="1" lang="ko-KR" altLang="en-US" b="1" dirty="0"/>
              <a:t>제조</a:t>
            </a:r>
            <a:r>
              <a:rPr kumimoji="1" lang="ko-KR" altLang="en-US" dirty="0"/>
              <a:t>한다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/>
              <a:t>고객은 직업을 </a:t>
            </a:r>
            <a:r>
              <a:rPr kumimoji="1" lang="en-US" altLang="ko-KR" dirty="0"/>
              <a:t>-</a:t>
            </a:r>
            <a:r>
              <a:rPr kumimoji="1" lang="ko-KR" altLang="en-US" b="1" dirty="0"/>
              <a:t>보유</a:t>
            </a:r>
            <a:r>
              <a:rPr kumimoji="1" lang="ko-KR" altLang="en-US" dirty="0"/>
              <a:t>한다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149701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769222-239E-B784-3C29-AEA38BB236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0157" y="598206"/>
            <a:ext cx="9144000" cy="803305"/>
          </a:xfrm>
        </p:spPr>
        <p:txBody>
          <a:bodyPr>
            <a:normAutofit/>
          </a:bodyPr>
          <a:lstStyle/>
          <a:p>
            <a:pPr algn="l"/>
            <a:r>
              <a:rPr lang="en-US" altLang="ko-KR" sz="4000" dirty="0"/>
              <a:t>3. </a:t>
            </a:r>
            <a:r>
              <a:rPr lang="ko-KR" altLang="en-US" sz="4000" dirty="0"/>
              <a:t>골격</a:t>
            </a:r>
            <a:r>
              <a:rPr lang="en-US" altLang="ko-KR" sz="4000" dirty="0"/>
              <a:t>ERD</a:t>
            </a:r>
            <a:endParaRPr lang="ko-KR" altLang="en-US" sz="4000" dirty="0"/>
          </a:p>
        </p:txBody>
      </p:sp>
      <p:sp>
        <p:nvSpPr>
          <p:cNvPr id="7" name="순서도: 판단 6">
            <a:extLst>
              <a:ext uri="{FF2B5EF4-FFF2-40B4-BE49-F238E27FC236}">
                <a16:creationId xmlns:a16="http://schemas.microsoft.com/office/drawing/2014/main" id="{B037FA60-3C08-1089-226E-78E43CEE29AA}"/>
              </a:ext>
            </a:extLst>
          </p:cNvPr>
          <p:cNvSpPr/>
          <p:nvPr/>
        </p:nvSpPr>
        <p:spPr>
          <a:xfrm>
            <a:off x="6198337" y="3100254"/>
            <a:ext cx="1350236" cy="606752"/>
          </a:xfrm>
          <a:prstGeom prst="flowChartDecision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주문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99BDFD3-593B-72CC-B49F-37133991D236}"/>
              </a:ext>
            </a:extLst>
          </p:cNvPr>
          <p:cNvSpPr/>
          <p:nvPr/>
        </p:nvSpPr>
        <p:spPr>
          <a:xfrm>
            <a:off x="4604953" y="3091708"/>
            <a:ext cx="1016950" cy="606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고객</a:t>
            </a:r>
            <a:endParaRPr lang="en-US" altLang="ko-KR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E6B7A20-FF4A-C455-4BFB-84EB18D8F613}"/>
              </a:ext>
            </a:extLst>
          </p:cNvPr>
          <p:cNvSpPr/>
          <p:nvPr/>
        </p:nvSpPr>
        <p:spPr>
          <a:xfrm>
            <a:off x="8277813" y="3083162"/>
            <a:ext cx="1016950" cy="606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상품</a:t>
            </a:r>
            <a:endParaRPr lang="en-US" altLang="ko-KR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94937040-5314-4F8A-FA06-9C1F357709CF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5621903" y="3392814"/>
            <a:ext cx="587120" cy="22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65FD15F-27DB-3036-5050-FC874622E0D0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 flipV="1">
            <a:off x="7548573" y="3386538"/>
            <a:ext cx="729240" cy="170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726BAD1-7661-808D-D317-439AF8FBC4CF}"/>
              </a:ext>
            </a:extLst>
          </p:cNvPr>
          <p:cNvSpPr txBox="1"/>
          <p:nvPr/>
        </p:nvSpPr>
        <p:spPr>
          <a:xfrm>
            <a:off x="5873290" y="3130164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1BEAC41-8A46-0065-F17F-68D08C2AC4D1}"/>
              </a:ext>
            </a:extLst>
          </p:cNvPr>
          <p:cNvSpPr txBox="1"/>
          <p:nvPr/>
        </p:nvSpPr>
        <p:spPr>
          <a:xfrm>
            <a:off x="7694969" y="3130164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</a:t>
            </a:r>
          </a:p>
        </p:txBody>
      </p:sp>
      <p:sp>
        <p:nvSpPr>
          <p:cNvPr id="19" name="순서도: 판단 18">
            <a:extLst>
              <a:ext uri="{FF2B5EF4-FFF2-40B4-BE49-F238E27FC236}">
                <a16:creationId xmlns:a16="http://schemas.microsoft.com/office/drawing/2014/main" id="{7CD74AD7-BB9F-2BD8-EE11-CE26EDCE3EA5}"/>
              </a:ext>
            </a:extLst>
          </p:cNvPr>
          <p:cNvSpPr/>
          <p:nvPr/>
        </p:nvSpPr>
        <p:spPr>
          <a:xfrm>
            <a:off x="6234286" y="5308399"/>
            <a:ext cx="1350236" cy="606752"/>
          </a:xfrm>
          <a:prstGeom prst="flowChartDecision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검수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6CE7AF1-79F4-97FA-6C7C-7677DC376515}"/>
              </a:ext>
            </a:extLst>
          </p:cNvPr>
          <p:cNvSpPr/>
          <p:nvPr/>
        </p:nvSpPr>
        <p:spPr>
          <a:xfrm>
            <a:off x="4604953" y="5308399"/>
            <a:ext cx="1016950" cy="606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직원</a:t>
            </a:r>
            <a:endParaRPr lang="en-US" altLang="ko-KR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2BC883E-13ED-5742-B188-EFDD63D851F3}"/>
              </a:ext>
            </a:extLst>
          </p:cNvPr>
          <p:cNvSpPr/>
          <p:nvPr/>
        </p:nvSpPr>
        <p:spPr>
          <a:xfrm>
            <a:off x="8279579" y="5291306"/>
            <a:ext cx="1016950" cy="606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제조사</a:t>
            </a:r>
            <a:endParaRPr lang="en-US" altLang="ko-KR" dirty="0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68FCCB63-1C53-36DF-13B4-B44C5BE60ECB}"/>
              </a:ext>
            </a:extLst>
          </p:cNvPr>
          <p:cNvCxnSpPr>
            <a:cxnSpLocks/>
            <a:stCxn id="20" idx="3"/>
            <a:endCxn id="19" idx="1"/>
          </p:cNvCxnSpPr>
          <p:nvPr/>
        </p:nvCxnSpPr>
        <p:spPr>
          <a:xfrm>
            <a:off x="5621903" y="5611775"/>
            <a:ext cx="61238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FDF56E28-38B5-78C5-0637-1D7D22186ED0}"/>
              </a:ext>
            </a:extLst>
          </p:cNvPr>
          <p:cNvCxnSpPr>
            <a:cxnSpLocks/>
            <a:stCxn id="19" idx="3"/>
            <a:endCxn id="21" idx="1"/>
          </p:cNvCxnSpPr>
          <p:nvPr/>
        </p:nvCxnSpPr>
        <p:spPr>
          <a:xfrm flipV="1">
            <a:off x="7584522" y="5594682"/>
            <a:ext cx="695057" cy="170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ACB4CCB-4981-99ED-198D-0DD811C62FAE}"/>
              </a:ext>
            </a:extLst>
          </p:cNvPr>
          <p:cNvSpPr txBox="1"/>
          <p:nvPr/>
        </p:nvSpPr>
        <p:spPr>
          <a:xfrm>
            <a:off x="5875056" y="527755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E3945EC-227F-ED27-415B-B4D6342AC4E9}"/>
              </a:ext>
            </a:extLst>
          </p:cNvPr>
          <p:cNvSpPr txBox="1"/>
          <p:nvPr/>
        </p:nvSpPr>
        <p:spPr>
          <a:xfrm>
            <a:off x="7686652" y="5308398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52F2E0F-EECA-7360-BA21-57A0204A0028}"/>
              </a:ext>
            </a:extLst>
          </p:cNvPr>
          <p:cNvSpPr/>
          <p:nvPr/>
        </p:nvSpPr>
        <p:spPr>
          <a:xfrm>
            <a:off x="1164556" y="3091708"/>
            <a:ext cx="1139440" cy="606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주문정보</a:t>
            </a:r>
            <a:endParaRPr lang="en-US" altLang="ko-KR" dirty="0"/>
          </a:p>
        </p:txBody>
      </p:sp>
      <p:sp>
        <p:nvSpPr>
          <p:cNvPr id="32" name="순서도: 판단 31">
            <a:extLst>
              <a:ext uri="{FF2B5EF4-FFF2-40B4-BE49-F238E27FC236}">
                <a16:creationId xmlns:a16="http://schemas.microsoft.com/office/drawing/2014/main" id="{C3E56B51-7B34-767A-5C45-1C8FC114AA3A}"/>
              </a:ext>
            </a:extLst>
          </p:cNvPr>
          <p:cNvSpPr/>
          <p:nvPr/>
        </p:nvSpPr>
        <p:spPr>
          <a:xfrm>
            <a:off x="2754381" y="3100254"/>
            <a:ext cx="1350236" cy="606752"/>
          </a:xfrm>
          <a:prstGeom prst="flowChartDecision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유지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8E92AFC-A025-D87E-B9C3-D195BC6E8C09}"/>
              </a:ext>
            </a:extLst>
          </p:cNvPr>
          <p:cNvSpPr txBox="1"/>
          <p:nvPr/>
        </p:nvSpPr>
        <p:spPr>
          <a:xfrm>
            <a:off x="2410786" y="3064344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</a:t>
            </a:r>
            <a:endParaRPr lang="ko-KR" altLang="en-US" dirty="0"/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3456D779-8961-38D7-8A63-B0D22C1726EE}"/>
              </a:ext>
            </a:extLst>
          </p:cNvPr>
          <p:cNvCxnSpPr>
            <a:cxnSpLocks/>
            <a:stCxn id="27" idx="3"/>
            <a:endCxn id="32" idx="1"/>
          </p:cNvCxnSpPr>
          <p:nvPr/>
        </p:nvCxnSpPr>
        <p:spPr>
          <a:xfrm>
            <a:off x="2303996" y="3395084"/>
            <a:ext cx="450385" cy="85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DB359719-C67C-90D0-9B2B-F1E8ACC972B9}"/>
              </a:ext>
            </a:extLst>
          </p:cNvPr>
          <p:cNvSpPr txBox="1"/>
          <p:nvPr/>
        </p:nvSpPr>
        <p:spPr>
          <a:xfrm>
            <a:off x="4139418" y="307034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4D4A8892-C32C-C371-DC34-C8000ABFC9A6}"/>
              </a:ext>
            </a:extLst>
          </p:cNvPr>
          <p:cNvCxnSpPr>
            <a:cxnSpLocks/>
            <a:stCxn id="32" idx="3"/>
            <a:endCxn id="8" idx="1"/>
          </p:cNvCxnSpPr>
          <p:nvPr/>
        </p:nvCxnSpPr>
        <p:spPr>
          <a:xfrm flipV="1">
            <a:off x="4104617" y="3395084"/>
            <a:ext cx="500336" cy="85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6A8C9C55-E890-5EE5-43FF-2D6DA2DBA542}"/>
              </a:ext>
            </a:extLst>
          </p:cNvPr>
          <p:cNvSpPr/>
          <p:nvPr/>
        </p:nvSpPr>
        <p:spPr>
          <a:xfrm>
            <a:off x="4548175" y="846965"/>
            <a:ext cx="1139440" cy="606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고객직업</a:t>
            </a:r>
            <a:endParaRPr lang="en-US" altLang="ko-KR" dirty="0"/>
          </a:p>
        </p:txBody>
      </p:sp>
      <p:sp>
        <p:nvSpPr>
          <p:cNvPr id="67" name="순서도: 판단 66">
            <a:extLst>
              <a:ext uri="{FF2B5EF4-FFF2-40B4-BE49-F238E27FC236}">
                <a16:creationId xmlns:a16="http://schemas.microsoft.com/office/drawing/2014/main" id="{A05F2A4D-321D-C2B8-553F-6CC0444BE687}"/>
              </a:ext>
            </a:extLst>
          </p:cNvPr>
          <p:cNvSpPr/>
          <p:nvPr/>
        </p:nvSpPr>
        <p:spPr>
          <a:xfrm>
            <a:off x="4438310" y="2002385"/>
            <a:ext cx="1350236" cy="606752"/>
          </a:xfrm>
          <a:prstGeom prst="flowChartDecision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보유</a:t>
            </a:r>
          </a:p>
        </p:txBody>
      </p:sp>
      <p:sp>
        <p:nvSpPr>
          <p:cNvPr id="68" name="순서도: 판단 67">
            <a:extLst>
              <a:ext uri="{FF2B5EF4-FFF2-40B4-BE49-F238E27FC236}">
                <a16:creationId xmlns:a16="http://schemas.microsoft.com/office/drawing/2014/main" id="{0B13BD41-4676-ADDA-E5CD-8ECB402FADC0}"/>
              </a:ext>
            </a:extLst>
          </p:cNvPr>
          <p:cNvSpPr/>
          <p:nvPr/>
        </p:nvSpPr>
        <p:spPr>
          <a:xfrm>
            <a:off x="8111170" y="4229490"/>
            <a:ext cx="1350236" cy="606752"/>
          </a:xfrm>
          <a:prstGeom prst="flowChartDecision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제조</a:t>
            </a:r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D616D301-1B5E-4E2E-30B6-33AF8987A4F5}"/>
              </a:ext>
            </a:extLst>
          </p:cNvPr>
          <p:cNvCxnSpPr>
            <a:stCxn id="64" idx="2"/>
            <a:endCxn id="64" idx="2"/>
          </p:cNvCxnSpPr>
          <p:nvPr/>
        </p:nvCxnSpPr>
        <p:spPr>
          <a:xfrm>
            <a:off x="5117895" y="1453717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3AC9288A-A2C4-7F46-4252-2036F698AC74}"/>
              </a:ext>
            </a:extLst>
          </p:cNvPr>
          <p:cNvCxnSpPr>
            <a:stCxn id="64" idx="2"/>
            <a:endCxn id="67" idx="0"/>
          </p:cNvCxnSpPr>
          <p:nvPr/>
        </p:nvCxnSpPr>
        <p:spPr>
          <a:xfrm flipH="1">
            <a:off x="5113428" y="1453717"/>
            <a:ext cx="4467" cy="5486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221D4D2F-6B08-F5F3-F431-51BFA0E531F3}"/>
              </a:ext>
            </a:extLst>
          </p:cNvPr>
          <p:cNvCxnSpPr>
            <a:stCxn id="67" idx="2"/>
            <a:endCxn id="8" idx="0"/>
          </p:cNvCxnSpPr>
          <p:nvPr/>
        </p:nvCxnSpPr>
        <p:spPr>
          <a:xfrm>
            <a:off x="5113428" y="2609137"/>
            <a:ext cx="0" cy="4825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62E0EC7D-2305-E45E-E945-4D53F10391DD}"/>
              </a:ext>
            </a:extLst>
          </p:cNvPr>
          <p:cNvCxnSpPr>
            <a:stCxn id="9" idx="2"/>
            <a:endCxn id="68" idx="0"/>
          </p:cNvCxnSpPr>
          <p:nvPr/>
        </p:nvCxnSpPr>
        <p:spPr>
          <a:xfrm>
            <a:off x="8786288" y="3689914"/>
            <a:ext cx="0" cy="5395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9AA5F1AF-9D58-51C5-CED7-01FD518AAF9E}"/>
              </a:ext>
            </a:extLst>
          </p:cNvPr>
          <p:cNvCxnSpPr>
            <a:stCxn id="68" idx="2"/>
            <a:endCxn id="21" idx="0"/>
          </p:cNvCxnSpPr>
          <p:nvPr/>
        </p:nvCxnSpPr>
        <p:spPr>
          <a:xfrm>
            <a:off x="8786288" y="4836242"/>
            <a:ext cx="1766" cy="455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F64B0603-DB04-A84C-9D33-91BAB0EB7860}"/>
              </a:ext>
            </a:extLst>
          </p:cNvPr>
          <p:cNvSpPr txBox="1"/>
          <p:nvPr/>
        </p:nvSpPr>
        <p:spPr>
          <a:xfrm>
            <a:off x="4802124" y="160474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E82CFEFB-243F-FDAF-5E00-8D79FA27BBAC}"/>
              </a:ext>
            </a:extLst>
          </p:cNvPr>
          <p:cNvSpPr txBox="1"/>
          <p:nvPr/>
        </p:nvSpPr>
        <p:spPr>
          <a:xfrm>
            <a:off x="4679985" y="2694324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</a:t>
            </a:r>
            <a:endParaRPr lang="ko-KR" altLang="en-US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A39E1A40-E9D9-212C-8A52-8299855EC8D6}"/>
              </a:ext>
            </a:extLst>
          </p:cNvPr>
          <p:cNvSpPr txBox="1"/>
          <p:nvPr/>
        </p:nvSpPr>
        <p:spPr>
          <a:xfrm>
            <a:off x="8480842" y="484613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1797C8E9-7114-5A9A-7AD1-2133E8C927CD}"/>
              </a:ext>
            </a:extLst>
          </p:cNvPr>
          <p:cNvSpPr txBox="1"/>
          <p:nvPr/>
        </p:nvSpPr>
        <p:spPr>
          <a:xfrm>
            <a:off x="8455996" y="3839068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4371C1-F344-9558-27E9-DB809C48030D}"/>
              </a:ext>
            </a:extLst>
          </p:cNvPr>
          <p:cNvSpPr txBox="1"/>
          <p:nvPr/>
        </p:nvSpPr>
        <p:spPr>
          <a:xfrm>
            <a:off x="6800850" y="598206"/>
            <a:ext cx="47720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개체와</a:t>
            </a:r>
            <a:r>
              <a:rPr kumimoji="1" lang="ko-KR" altLang="en-US" dirty="0"/>
              <a:t> 동사인 관계를 바탕으로 각각의 대응관계를 통해 골격 </a:t>
            </a:r>
            <a:r>
              <a:rPr kumimoji="1" lang="en-US" altLang="ko-KR" dirty="0"/>
              <a:t>ERD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구성</a:t>
            </a:r>
            <a:endParaRPr kumimoji="1" lang="en-US" altLang="ko-KR" dirty="0"/>
          </a:p>
          <a:p>
            <a:endParaRPr kumimoji="1" lang="en-US" altLang="ko-Kore-KR" dirty="0"/>
          </a:p>
          <a:p>
            <a:r>
              <a:rPr kumimoji="1" lang="ko-KR" altLang="en-US" dirty="0"/>
              <a:t>관계와 개체는 이진이 되도록 표현했다</a:t>
            </a:r>
            <a:endParaRPr kumimoji="1" lang="en-US" altLang="ko-KR" dirty="0"/>
          </a:p>
          <a:p>
            <a:endParaRPr kumimoji="1" lang="ko-Kore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E35B98-FC4E-8DD8-0936-2EDE471FD00D}"/>
              </a:ext>
            </a:extLst>
          </p:cNvPr>
          <p:cNvSpPr txBox="1"/>
          <p:nvPr/>
        </p:nvSpPr>
        <p:spPr>
          <a:xfrm>
            <a:off x="500063" y="4208400"/>
            <a:ext cx="36045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요구사항</a:t>
            </a:r>
            <a:r>
              <a:rPr kumimoji="1" lang="en-US" altLang="ko-Kore-KR" dirty="0"/>
              <a:t>1</a:t>
            </a:r>
            <a:r>
              <a:rPr kumimoji="1" lang="ko-KR" altLang="en-US" dirty="0"/>
              <a:t>의</a:t>
            </a:r>
            <a:endParaRPr kumimoji="1" lang="en-US" altLang="ko-KR" dirty="0"/>
          </a:p>
          <a:p>
            <a:r>
              <a:rPr kumimoji="1" lang="ko-KR" altLang="en-US" dirty="0"/>
              <a:t>상품정보</a:t>
            </a:r>
            <a:r>
              <a:rPr kumimoji="1" lang="en-US" altLang="ko-KR" dirty="0"/>
              <a:t>,</a:t>
            </a:r>
            <a:r>
              <a:rPr kumimoji="1" lang="ko-KR" altLang="en-US" dirty="0"/>
              <a:t> 주문한정도를 가지고있다 반영</a:t>
            </a:r>
            <a:endParaRPr kumimoji="1" lang="ko-Kore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635FC9-C1B9-F1D2-9906-7FC50F8CD0B8}"/>
              </a:ext>
            </a:extLst>
          </p:cNvPr>
          <p:cNvSpPr txBox="1"/>
          <p:nvPr/>
        </p:nvSpPr>
        <p:spPr>
          <a:xfrm>
            <a:off x="6096000" y="6293224"/>
            <a:ext cx="4697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요구사항</a:t>
            </a:r>
            <a:r>
              <a:rPr kumimoji="1" lang="en-US" altLang="ko-Kore-KR" dirty="0"/>
              <a:t>4</a:t>
            </a:r>
            <a:r>
              <a:rPr kumimoji="1" lang="ko-KR" altLang="en-US" dirty="0"/>
              <a:t>의 직원마다 담담제조사 검수반영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5020694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921C94-60A6-99C3-699C-4350851D7A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8177" y="330712"/>
            <a:ext cx="9144000" cy="477837"/>
          </a:xfrm>
        </p:spPr>
        <p:txBody>
          <a:bodyPr>
            <a:normAutofit/>
          </a:bodyPr>
          <a:lstStyle/>
          <a:p>
            <a:pPr algn="l"/>
            <a:r>
              <a:rPr lang="en-US" altLang="ko-KR" sz="2800" dirty="0"/>
              <a:t>4.</a:t>
            </a:r>
            <a:r>
              <a:rPr lang="ko-KR" altLang="en-US" sz="2800" dirty="0"/>
              <a:t>속성부여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62EE989-E94D-9BC7-BA46-46BEEEE1D247}"/>
              </a:ext>
            </a:extLst>
          </p:cNvPr>
          <p:cNvSpPr/>
          <p:nvPr/>
        </p:nvSpPr>
        <p:spPr>
          <a:xfrm>
            <a:off x="1684591" y="2620757"/>
            <a:ext cx="1016950" cy="606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고객</a:t>
            </a:r>
            <a:endParaRPr lang="en-US" altLang="ko-KR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5D271264-2548-4FB3-9D49-B3411B509BF2}"/>
              </a:ext>
            </a:extLst>
          </p:cNvPr>
          <p:cNvSpPr/>
          <p:nvPr/>
        </p:nvSpPr>
        <p:spPr>
          <a:xfrm>
            <a:off x="1382640" y="3776309"/>
            <a:ext cx="1222049" cy="5896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고객이름</a:t>
            </a: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E855291D-A91E-CD17-9C63-9EA955C29EEE}"/>
              </a:ext>
            </a:extLst>
          </p:cNvPr>
          <p:cNvSpPr/>
          <p:nvPr/>
        </p:nvSpPr>
        <p:spPr>
          <a:xfrm>
            <a:off x="2675903" y="3776309"/>
            <a:ext cx="1620852" cy="5896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전화번호</a:t>
            </a: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01CD3804-A6C8-E73F-237E-D219DC297DA7}"/>
              </a:ext>
            </a:extLst>
          </p:cNvPr>
          <p:cNvSpPr/>
          <p:nvPr/>
        </p:nvSpPr>
        <p:spPr>
          <a:xfrm>
            <a:off x="4325241" y="3776309"/>
            <a:ext cx="1005556" cy="5896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주소</a:t>
            </a:r>
            <a:endParaRPr lang="en-US" altLang="ko-KR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A1351D24-7892-C71D-CF53-1A456DC8B608}"/>
              </a:ext>
            </a:extLst>
          </p:cNvPr>
          <p:cNvSpPr/>
          <p:nvPr/>
        </p:nvSpPr>
        <p:spPr>
          <a:xfrm>
            <a:off x="5460408" y="3776309"/>
            <a:ext cx="1620852" cy="5896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생년월일</a:t>
            </a:r>
            <a:endParaRPr lang="en-US" altLang="ko-KR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C28288FA-40DC-741F-F972-9ACAE1D1BCAA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1993665" y="3227509"/>
            <a:ext cx="199401" cy="548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4AB0831F-2147-6B40-AB24-1F546DE00017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2193066" y="3227509"/>
            <a:ext cx="1293263" cy="548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C509579F-9E4A-AC27-B18F-6E49EB2423F3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>
            <a:off x="2193066" y="3227509"/>
            <a:ext cx="2634953" cy="548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0882AAEE-820D-D4A3-1C6C-D5B43BDEA477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>
            <a:off x="2193066" y="3227509"/>
            <a:ext cx="4077768" cy="548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타원 25">
            <a:extLst>
              <a:ext uri="{FF2B5EF4-FFF2-40B4-BE49-F238E27FC236}">
                <a16:creationId xmlns:a16="http://schemas.microsoft.com/office/drawing/2014/main" id="{FF2A5AF9-9AF0-3A97-16D2-B9E9C4CEBB51}"/>
              </a:ext>
            </a:extLst>
          </p:cNvPr>
          <p:cNvSpPr/>
          <p:nvPr/>
        </p:nvSpPr>
        <p:spPr>
          <a:xfrm>
            <a:off x="0" y="3776309"/>
            <a:ext cx="1305372" cy="5896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u="sng" dirty="0"/>
              <a:t>고객</a:t>
            </a:r>
            <a:r>
              <a:rPr lang="en-US" altLang="ko-KR" u="sng" dirty="0"/>
              <a:t>ID</a:t>
            </a:r>
            <a:endParaRPr lang="ko-KR" altLang="en-US" u="sng" dirty="0"/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98EBCB0D-E3B1-1EBB-2FEF-2D6B2128BF9E}"/>
              </a:ext>
            </a:extLst>
          </p:cNvPr>
          <p:cNvCxnSpPr>
            <a:cxnSpLocks/>
            <a:stCxn id="4" idx="2"/>
            <a:endCxn id="26" idx="0"/>
          </p:cNvCxnSpPr>
          <p:nvPr/>
        </p:nvCxnSpPr>
        <p:spPr>
          <a:xfrm flipH="1">
            <a:off x="652686" y="3227509"/>
            <a:ext cx="1540380" cy="548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B121FB5-739D-0FCC-E5D5-E02918D6E24C}"/>
              </a:ext>
            </a:extLst>
          </p:cNvPr>
          <p:cNvSpPr/>
          <p:nvPr/>
        </p:nvSpPr>
        <p:spPr>
          <a:xfrm>
            <a:off x="1822747" y="4803940"/>
            <a:ext cx="1016950" cy="606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상품</a:t>
            </a:r>
            <a:endParaRPr lang="en-US" altLang="ko-KR" dirty="0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23EA8FCB-2101-8198-E025-BE505A76B113}"/>
              </a:ext>
            </a:extLst>
          </p:cNvPr>
          <p:cNvSpPr/>
          <p:nvPr/>
        </p:nvSpPr>
        <p:spPr>
          <a:xfrm>
            <a:off x="1458482" y="5750387"/>
            <a:ext cx="1305372" cy="5896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상품명</a:t>
            </a: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9A792BFB-EE0D-2C46-9210-071ACBFC1383}"/>
              </a:ext>
            </a:extLst>
          </p:cNvPr>
          <p:cNvSpPr/>
          <p:nvPr/>
        </p:nvSpPr>
        <p:spPr>
          <a:xfrm>
            <a:off x="2839697" y="5765343"/>
            <a:ext cx="1469344" cy="5896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상품설명</a:t>
            </a: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7C075B97-3DC1-D2D4-7923-EEA282022737}"/>
              </a:ext>
            </a:extLst>
          </p:cNvPr>
          <p:cNvSpPr/>
          <p:nvPr/>
        </p:nvSpPr>
        <p:spPr>
          <a:xfrm>
            <a:off x="4375628" y="5752523"/>
            <a:ext cx="1333143" cy="5896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판매가격</a:t>
            </a: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69483431-F808-2B5C-2538-BFBD22FD6DB2}"/>
              </a:ext>
            </a:extLst>
          </p:cNvPr>
          <p:cNvSpPr/>
          <p:nvPr/>
        </p:nvSpPr>
        <p:spPr>
          <a:xfrm>
            <a:off x="7284936" y="3776309"/>
            <a:ext cx="1620852" cy="5896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고객직업</a:t>
            </a:r>
            <a:endParaRPr lang="en-US" altLang="ko-KR" dirty="0"/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DB6D293E-3D86-BCB6-7884-4069949FA66B}"/>
              </a:ext>
            </a:extLst>
          </p:cNvPr>
          <p:cNvCxnSpPr>
            <a:stCxn id="4" idx="2"/>
            <a:endCxn id="4" idx="2"/>
          </p:cNvCxnSpPr>
          <p:nvPr/>
        </p:nvCxnSpPr>
        <p:spPr>
          <a:xfrm>
            <a:off x="2193066" y="322750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F813B1A4-169C-8DFD-9D46-A728A3E53FDB}"/>
              </a:ext>
            </a:extLst>
          </p:cNvPr>
          <p:cNvCxnSpPr>
            <a:stCxn id="4" idx="2"/>
            <a:endCxn id="38" idx="0"/>
          </p:cNvCxnSpPr>
          <p:nvPr/>
        </p:nvCxnSpPr>
        <p:spPr>
          <a:xfrm>
            <a:off x="2193066" y="3227509"/>
            <a:ext cx="5902296" cy="548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타원 48">
            <a:extLst>
              <a:ext uri="{FF2B5EF4-FFF2-40B4-BE49-F238E27FC236}">
                <a16:creationId xmlns:a16="http://schemas.microsoft.com/office/drawing/2014/main" id="{91C41E8D-3E0C-BF37-ED73-7DF503089B72}"/>
              </a:ext>
            </a:extLst>
          </p:cNvPr>
          <p:cNvSpPr/>
          <p:nvPr/>
        </p:nvSpPr>
        <p:spPr>
          <a:xfrm>
            <a:off x="5777495" y="5750387"/>
            <a:ext cx="1507442" cy="5896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제조회사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A2AA16D0-1536-8D66-F9F8-82070D8EF41F}"/>
              </a:ext>
            </a:extLst>
          </p:cNvPr>
          <p:cNvSpPr/>
          <p:nvPr/>
        </p:nvSpPr>
        <p:spPr>
          <a:xfrm>
            <a:off x="77268" y="5752523"/>
            <a:ext cx="1305372" cy="5896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u="sng" dirty="0"/>
              <a:t>상품</a:t>
            </a:r>
            <a:r>
              <a:rPr lang="en-US" altLang="ko-KR" u="sng" dirty="0"/>
              <a:t>ID</a:t>
            </a:r>
            <a:endParaRPr lang="ko-KR" altLang="en-US" u="sng" dirty="0"/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36454EF3-6697-BA02-DCCE-8D375E431161}"/>
              </a:ext>
            </a:extLst>
          </p:cNvPr>
          <p:cNvCxnSpPr>
            <a:stCxn id="32" idx="2"/>
            <a:endCxn id="50" idx="0"/>
          </p:cNvCxnSpPr>
          <p:nvPr/>
        </p:nvCxnSpPr>
        <p:spPr>
          <a:xfrm flipH="1">
            <a:off x="729954" y="5410692"/>
            <a:ext cx="1601268" cy="3418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7B8A2796-DED7-116A-61D1-FD268897A386}"/>
              </a:ext>
            </a:extLst>
          </p:cNvPr>
          <p:cNvCxnSpPr>
            <a:stCxn id="32" idx="2"/>
            <a:endCxn id="34" idx="0"/>
          </p:cNvCxnSpPr>
          <p:nvPr/>
        </p:nvCxnSpPr>
        <p:spPr>
          <a:xfrm flipH="1">
            <a:off x="2111168" y="5410692"/>
            <a:ext cx="220054" cy="339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B9F0AA7F-4229-04A6-32F6-CB5314881597}"/>
              </a:ext>
            </a:extLst>
          </p:cNvPr>
          <p:cNvCxnSpPr>
            <a:cxnSpLocks/>
            <a:stCxn id="32" idx="2"/>
            <a:endCxn id="35" idx="0"/>
          </p:cNvCxnSpPr>
          <p:nvPr/>
        </p:nvCxnSpPr>
        <p:spPr>
          <a:xfrm>
            <a:off x="2331222" y="5410692"/>
            <a:ext cx="1243147" cy="3546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A4B4D09E-B0CB-EF5E-66E8-D464E2A64F28}"/>
              </a:ext>
            </a:extLst>
          </p:cNvPr>
          <p:cNvCxnSpPr>
            <a:cxnSpLocks/>
            <a:stCxn id="32" idx="2"/>
            <a:endCxn id="36" idx="0"/>
          </p:cNvCxnSpPr>
          <p:nvPr/>
        </p:nvCxnSpPr>
        <p:spPr>
          <a:xfrm>
            <a:off x="2331222" y="5410692"/>
            <a:ext cx="2710978" cy="3418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C62CA604-838D-CFFE-C080-F7530C775115}"/>
              </a:ext>
            </a:extLst>
          </p:cNvPr>
          <p:cNvCxnSpPr>
            <a:cxnSpLocks/>
            <a:stCxn id="32" idx="2"/>
            <a:endCxn id="49" idx="0"/>
          </p:cNvCxnSpPr>
          <p:nvPr/>
        </p:nvCxnSpPr>
        <p:spPr>
          <a:xfrm>
            <a:off x="2331222" y="5410692"/>
            <a:ext cx="4199994" cy="339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타원 61">
            <a:extLst>
              <a:ext uri="{FF2B5EF4-FFF2-40B4-BE49-F238E27FC236}">
                <a16:creationId xmlns:a16="http://schemas.microsoft.com/office/drawing/2014/main" id="{8D4D2A6D-3373-E7C0-FAC9-C113D8155CC7}"/>
              </a:ext>
            </a:extLst>
          </p:cNvPr>
          <p:cNvSpPr/>
          <p:nvPr/>
        </p:nvSpPr>
        <p:spPr>
          <a:xfrm>
            <a:off x="7353661" y="5750387"/>
            <a:ext cx="1620851" cy="5896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제조일</a:t>
            </a:r>
            <a:endParaRPr lang="en-US" altLang="ko-KR" dirty="0"/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EAF42613-98E5-1BF7-1173-7BFB11C92CFF}"/>
              </a:ext>
            </a:extLst>
          </p:cNvPr>
          <p:cNvCxnSpPr>
            <a:stCxn id="32" idx="2"/>
            <a:endCxn id="62" idx="0"/>
          </p:cNvCxnSpPr>
          <p:nvPr/>
        </p:nvCxnSpPr>
        <p:spPr>
          <a:xfrm>
            <a:off x="2331222" y="5410692"/>
            <a:ext cx="5832865" cy="339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타원 65">
            <a:extLst>
              <a:ext uri="{FF2B5EF4-FFF2-40B4-BE49-F238E27FC236}">
                <a16:creationId xmlns:a16="http://schemas.microsoft.com/office/drawing/2014/main" id="{0378143F-0838-5BF8-FD5E-91F94273DF53}"/>
              </a:ext>
            </a:extLst>
          </p:cNvPr>
          <p:cNvSpPr/>
          <p:nvPr/>
        </p:nvSpPr>
        <p:spPr>
          <a:xfrm>
            <a:off x="9043237" y="5750387"/>
            <a:ext cx="1321034" cy="5896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유통기한</a:t>
            </a:r>
            <a:endParaRPr lang="en-US" altLang="ko-KR" dirty="0"/>
          </a:p>
        </p:txBody>
      </p: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A13D27AB-2F16-6E86-C2F4-0D4926EE61F3}"/>
              </a:ext>
            </a:extLst>
          </p:cNvPr>
          <p:cNvCxnSpPr>
            <a:cxnSpLocks/>
            <a:stCxn id="32" idx="2"/>
            <a:endCxn id="66" idx="0"/>
          </p:cNvCxnSpPr>
          <p:nvPr/>
        </p:nvCxnSpPr>
        <p:spPr>
          <a:xfrm>
            <a:off x="2331222" y="5410692"/>
            <a:ext cx="7372532" cy="339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타원 80">
            <a:extLst>
              <a:ext uri="{FF2B5EF4-FFF2-40B4-BE49-F238E27FC236}">
                <a16:creationId xmlns:a16="http://schemas.microsoft.com/office/drawing/2014/main" id="{2C0C5714-E954-0683-A46E-107DCF41DEE2}"/>
              </a:ext>
            </a:extLst>
          </p:cNvPr>
          <p:cNvSpPr/>
          <p:nvPr/>
        </p:nvSpPr>
        <p:spPr>
          <a:xfrm>
            <a:off x="10505013" y="5750387"/>
            <a:ext cx="1321034" cy="5896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카테고리</a:t>
            </a:r>
            <a:endParaRPr lang="en-US" altLang="ko-KR" dirty="0"/>
          </a:p>
        </p:txBody>
      </p: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6C9EF845-77DD-AB89-52A9-197788EF39DE}"/>
              </a:ext>
            </a:extLst>
          </p:cNvPr>
          <p:cNvCxnSpPr>
            <a:cxnSpLocks/>
            <a:stCxn id="32" idx="2"/>
            <a:endCxn id="81" idx="0"/>
          </p:cNvCxnSpPr>
          <p:nvPr/>
        </p:nvCxnSpPr>
        <p:spPr>
          <a:xfrm>
            <a:off x="2331222" y="5410692"/>
            <a:ext cx="8834308" cy="339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7C055744-3EAD-4DC6-E58E-056DDFD474B5}"/>
              </a:ext>
            </a:extLst>
          </p:cNvPr>
          <p:cNvSpPr txBox="1"/>
          <p:nvPr/>
        </p:nvSpPr>
        <p:spPr>
          <a:xfrm>
            <a:off x="3574369" y="330712"/>
            <a:ext cx="76984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데이타</a:t>
            </a:r>
            <a:r>
              <a:rPr kumimoji="1" lang="ko-KR" altLang="en-US" dirty="0"/>
              <a:t> 요구조건을 바탕으로 개체에 속성을 추가했다</a:t>
            </a:r>
            <a:endParaRPr kumimoji="1" lang="en-US" altLang="ko-KR" dirty="0"/>
          </a:p>
          <a:p>
            <a:endParaRPr kumimoji="1" lang="en-US" altLang="ko-K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0CC8DE-EFEF-8F71-1C4E-B195FE5EF171}"/>
              </a:ext>
            </a:extLst>
          </p:cNvPr>
          <p:cNvSpPr txBox="1"/>
          <p:nvPr/>
        </p:nvSpPr>
        <p:spPr>
          <a:xfrm>
            <a:off x="4296755" y="4803940"/>
            <a:ext cx="47464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요구사항</a:t>
            </a:r>
            <a:r>
              <a:rPr kumimoji="1" lang="en-US" altLang="ko-KR" dirty="0"/>
              <a:t>5</a:t>
            </a:r>
            <a:r>
              <a:rPr kumimoji="1" lang="ko-KR" altLang="en-US" dirty="0"/>
              <a:t>의 상품의 정보 반영 요구사항</a:t>
            </a:r>
            <a:r>
              <a:rPr kumimoji="1" lang="en-US" altLang="ko-KR" dirty="0"/>
              <a:t>6</a:t>
            </a:r>
            <a:r>
              <a:rPr kumimoji="1" lang="ko-KR" altLang="en-US" dirty="0"/>
              <a:t>의 카테고리 반영</a:t>
            </a:r>
            <a:endParaRPr kumimoji="1"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9166C8-52B4-1C62-A4C9-51FA5AE96D1F}"/>
              </a:ext>
            </a:extLst>
          </p:cNvPr>
          <p:cNvSpPr txBox="1"/>
          <p:nvPr/>
        </p:nvSpPr>
        <p:spPr>
          <a:xfrm>
            <a:off x="4296755" y="1757082"/>
            <a:ext cx="6208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요구사항</a:t>
            </a:r>
            <a:r>
              <a:rPr kumimoji="1" lang="en-US" altLang="ko-Kore-KR" dirty="0"/>
              <a:t>8</a:t>
            </a:r>
            <a:r>
              <a:rPr kumimoji="1" lang="ko-KR" altLang="en-US" dirty="0"/>
              <a:t>의 고객정보반영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21153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4F91D93-52FA-564C-78CD-113EFA27C472}"/>
              </a:ext>
            </a:extLst>
          </p:cNvPr>
          <p:cNvSpPr/>
          <p:nvPr/>
        </p:nvSpPr>
        <p:spPr>
          <a:xfrm>
            <a:off x="1961257" y="326876"/>
            <a:ext cx="1305371" cy="606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주문정보</a:t>
            </a:r>
            <a:endParaRPr lang="en-US" altLang="ko-KR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C669BBD6-D019-9FAE-459F-EB719D87CCFA}"/>
              </a:ext>
            </a:extLst>
          </p:cNvPr>
          <p:cNvSpPr/>
          <p:nvPr/>
        </p:nvSpPr>
        <p:spPr>
          <a:xfrm>
            <a:off x="1764348" y="1288279"/>
            <a:ext cx="1305372" cy="5896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고객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778802DA-86E4-7E17-58FA-5BA2A7B665DF}"/>
              </a:ext>
            </a:extLst>
          </p:cNvPr>
          <p:cNvSpPr/>
          <p:nvPr/>
        </p:nvSpPr>
        <p:spPr>
          <a:xfrm>
            <a:off x="3142180" y="1288279"/>
            <a:ext cx="1620852" cy="5896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상품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2EA1C814-E48C-C97F-AF81-BC055FD5492A}"/>
              </a:ext>
            </a:extLst>
          </p:cNvPr>
          <p:cNvSpPr/>
          <p:nvPr/>
        </p:nvSpPr>
        <p:spPr>
          <a:xfrm>
            <a:off x="4854012" y="1288279"/>
            <a:ext cx="1939895" cy="5896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상품별개수</a:t>
            </a: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3E2ECAEA-B1C2-BDA2-C295-E053A9107ED6}"/>
              </a:ext>
            </a:extLst>
          </p:cNvPr>
          <p:cNvSpPr/>
          <p:nvPr/>
        </p:nvSpPr>
        <p:spPr>
          <a:xfrm>
            <a:off x="6841621" y="1288279"/>
            <a:ext cx="1620851" cy="5896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주문날짜</a:t>
            </a: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C88C37B8-B3C5-0ABF-456F-89B1A05B8BD4}"/>
              </a:ext>
            </a:extLst>
          </p:cNvPr>
          <p:cNvSpPr/>
          <p:nvPr/>
        </p:nvSpPr>
        <p:spPr>
          <a:xfrm>
            <a:off x="215779" y="1275459"/>
            <a:ext cx="1305372" cy="5896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u="sng" dirty="0"/>
              <a:t>주문</a:t>
            </a:r>
            <a:r>
              <a:rPr lang="en-US" altLang="ko-KR" u="sng" dirty="0"/>
              <a:t>ID</a:t>
            </a:r>
            <a:endParaRPr lang="ko-KR" altLang="en-US" u="sng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C22C8B48-0044-ED18-E4D4-51F95415F708}"/>
              </a:ext>
            </a:extLst>
          </p:cNvPr>
          <p:cNvCxnSpPr>
            <a:cxnSpLocks/>
            <a:stCxn id="2" idx="2"/>
            <a:endCxn id="7" idx="0"/>
          </p:cNvCxnSpPr>
          <p:nvPr/>
        </p:nvCxnSpPr>
        <p:spPr>
          <a:xfrm flipH="1">
            <a:off x="868465" y="933628"/>
            <a:ext cx="1745478" cy="3418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0237AC52-9548-439C-F2F7-D309942F262B}"/>
              </a:ext>
            </a:extLst>
          </p:cNvPr>
          <p:cNvCxnSpPr>
            <a:cxnSpLocks/>
            <a:stCxn id="2" idx="2"/>
            <a:endCxn id="3" idx="0"/>
          </p:cNvCxnSpPr>
          <p:nvPr/>
        </p:nvCxnSpPr>
        <p:spPr>
          <a:xfrm flipH="1">
            <a:off x="2417034" y="933628"/>
            <a:ext cx="196909" cy="3546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A37D50A-6635-7315-9221-12FB40421250}"/>
              </a:ext>
            </a:extLst>
          </p:cNvPr>
          <p:cNvCxnSpPr>
            <a:cxnSpLocks/>
            <a:stCxn id="2" idx="2"/>
            <a:endCxn id="4" idx="0"/>
          </p:cNvCxnSpPr>
          <p:nvPr/>
        </p:nvCxnSpPr>
        <p:spPr>
          <a:xfrm>
            <a:off x="2613943" y="933628"/>
            <a:ext cx="1338663" cy="3546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6951F3B-637F-0FD3-ABF7-A01142909DED}"/>
              </a:ext>
            </a:extLst>
          </p:cNvPr>
          <p:cNvCxnSpPr>
            <a:cxnSpLocks/>
            <a:stCxn id="2" idx="2"/>
            <a:endCxn id="5" idx="0"/>
          </p:cNvCxnSpPr>
          <p:nvPr/>
        </p:nvCxnSpPr>
        <p:spPr>
          <a:xfrm>
            <a:off x="2613943" y="933628"/>
            <a:ext cx="3210017" cy="3546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5734F1AC-0750-BC70-D82A-FD10AD090F81}"/>
              </a:ext>
            </a:extLst>
          </p:cNvPr>
          <p:cNvCxnSpPr>
            <a:cxnSpLocks/>
            <a:stCxn id="2" idx="2"/>
            <a:endCxn id="6" idx="0"/>
          </p:cNvCxnSpPr>
          <p:nvPr/>
        </p:nvCxnSpPr>
        <p:spPr>
          <a:xfrm>
            <a:off x="2613943" y="933628"/>
            <a:ext cx="5038104" cy="3546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타원 12">
            <a:extLst>
              <a:ext uri="{FF2B5EF4-FFF2-40B4-BE49-F238E27FC236}">
                <a16:creationId xmlns:a16="http://schemas.microsoft.com/office/drawing/2014/main" id="{A428C487-43A0-A8C7-5EF7-55445BCBDF3F}"/>
              </a:ext>
            </a:extLst>
          </p:cNvPr>
          <p:cNvSpPr/>
          <p:nvPr/>
        </p:nvSpPr>
        <p:spPr>
          <a:xfrm>
            <a:off x="8556926" y="1288279"/>
            <a:ext cx="1620851" cy="5896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배송정보</a:t>
            </a:r>
            <a:endParaRPr lang="en-US" altLang="ko-KR" dirty="0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8D6A279A-AB51-5596-5B18-7DE0863CC1D4}"/>
              </a:ext>
            </a:extLst>
          </p:cNvPr>
          <p:cNvCxnSpPr>
            <a:cxnSpLocks/>
            <a:stCxn id="2" idx="2"/>
            <a:endCxn id="13" idx="0"/>
          </p:cNvCxnSpPr>
          <p:nvPr/>
        </p:nvCxnSpPr>
        <p:spPr>
          <a:xfrm>
            <a:off x="2613943" y="933628"/>
            <a:ext cx="6753409" cy="3546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CA60D352-630D-4D84-06A4-90413424E54B}"/>
              </a:ext>
            </a:extLst>
          </p:cNvPr>
          <p:cNvSpPr/>
          <p:nvPr/>
        </p:nvSpPr>
        <p:spPr>
          <a:xfrm>
            <a:off x="2105468" y="2318046"/>
            <a:ext cx="1016950" cy="606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제조사</a:t>
            </a:r>
            <a:endParaRPr lang="en-US" altLang="ko-KR" dirty="0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B8CFEBB8-EA76-0823-3DDC-4E850F950A6D}"/>
              </a:ext>
            </a:extLst>
          </p:cNvPr>
          <p:cNvSpPr/>
          <p:nvPr/>
        </p:nvSpPr>
        <p:spPr>
          <a:xfrm>
            <a:off x="1908558" y="3279449"/>
            <a:ext cx="1305372" cy="5896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회사명</a:t>
            </a: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AA23F36B-98DE-EDD4-0BF3-5B68DB6DCA0E}"/>
              </a:ext>
            </a:extLst>
          </p:cNvPr>
          <p:cNvSpPr/>
          <p:nvPr/>
        </p:nvSpPr>
        <p:spPr>
          <a:xfrm>
            <a:off x="3286390" y="3279449"/>
            <a:ext cx="1620852" cy="5896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주소</a:t>
            </a: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676953BC-327C-654C-0915-75DAACA617FA}"/>
              </a:ext>
            </a:extLst>
          </p:cNvPr>
          <p:cNvSpPr/>
          <p:nvPr/>
        </p:nvSpPr>
        <p:spPr>
          <a:xfrm>
            <a:off x="4998222" y="3279449"/>
            <a:ext cx="1620851" cy="5896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우편번호</a:t>
            </a: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27345AA0-D850-F4DA-9BDA-EFDA4EB63A76}"/>
              </a:ext>
            </a:extLst>
          </p:cNvPr>
          <p:cNvSpPr/>
          <p:nvPr/>
        </p:nvSpPr>
        <p:spPr>
          <a:xfrm>
            <a:off x="6757231" y="3279449"/>
            <a:ext cx="1620851" cy="5896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대표전화번호</a:t>
            </a: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04C308E3-43F9-6F1E-0CEF-5D468C829A46}"/>
              </a:ext>
            </a:extLst>
          </p:cNvPr>
          <p:cNvSpPr/>
          <p:nvPr/>
        </p:nvSpPr>
        <p:spPr>
          <a:xfrm>
            <a:off x="359989" y="3266629"/>
            <a:ext cx="1488748" cy="5896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u="sng"/>
              <a:t>제조사번호</a:t>
            </a:r>
            <a:endParaRPr lang="ko-KR" altLang="en-US" u="sng" dirty="0"/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2041479E-E718-085A-5D07-02D68FDC089D}"/>
              </a:ext>
            </a:extLst>
          </p:cNvPr>
          <p:cNvCxnSpPr>
            <a:cxnSpLocks/>
            <a:stCxn id="34" idx="2"/>
            <a:endCxn id="39" idx="0"/>
          </p:cNvCxnSpPr>
          <p:nvPr/>
        </p:nvCxnSpPr>
        <p:spPr>
          <a:xfrm flipH="1">
            <a:off x="1104363" y="2924798"/>
            <a:ext cx="1509580" cy="3418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143A2FB9-73D8-3A92-FEBB-463BC22483FF}"/>
              </a:ext>
            </a:extLst>
          </p:cNvPr>
          <p:cNvCxnSpPr>
            <a:stCxn id="34" idx="2"/>
            <a:endCxn id="35" idx="0"/>
          </p:cNvCxnSpPr>
          <p:nvPr/>
        </p:nvCxnSpPr>
        <p:spPr>
          <a:xfrm flipH="1">
            <a:off x="2561244" y="2924798"/>
            <a:ext cx="52699" cy="3546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E1ECA66F-009D-44D8-0516-9D029FFED8B9}"/>
              </a:ext>
            </a:extLst>
          </p:cNvPr>
          <p:cNvCxnSpPr>
            <a:stCxn id="34" idx="2"/>
            <a:endCxn id="36" idx="0"/>
          </p:cNvCxnSpPr>
          <p:nvPr/>
        </p:nvCxnSpPr>
        <p:spPr>
          <a:xfrm>
            <a:off x="2613943" y="2924798"/>
            <a:ext cx="1482873" cy="3546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BDC6AF67-005B-8BAF-2736-606E4885213A}"/>
              </a:ext>
            </a:extLst>
          </p:cNvPr>
          <p:cNvCxnSpPr>
            <a:stCxn id="34" idx="2"/>
            <a:endCxn id="37" idx="0"/>
          </p:cNvCxnSpPr>
          <p:nvPr/>
        </p:nvCxnSpPr>
        <p:spPr>
          <a:xfrm>
            <a:off x="2613943" y="2924798"/>
            <a:ext cx="3194705" cy="3546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E72E5276-07FE-B791-449D-E3C669A7F5B1}"/>
              </a:ext>
            </a:extLst>
          </p:cNvPr>
          <p:cNvCxnSpPr>
            <a:stCxn id="34" idx="2"/>
            <a:endCxn id="38" idx="0"/>
          </p:cNvCxnSpPr>
          <p:nvPr/>
        </p:nvCxnSpPr>
        <p:spPr>
          <a:xfrm>
            <a:off x="2613943" y="2924798"/>
            <a:ext cx="4953714" cy="3546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타원 44">
            <a:extLst>
              <a:ext uri="{FF2B5EF4-FFF2-40B4-BE49-F238E27FC236}">
                <a16:creationId xmlns:a16="http://schemas.microsoft.com/office/drawing/2014/main" id="{596BEAED-5F1B-4AF4-CC4D-31201267A683}"/>
              </a:ext>
            </a:extLst>
          </p:cNvPr>
          <p:cNvSpPr/>
          <p:nvPr/>
        </p:nvSpPr>
        <p:spPr>
          <a:xfrm>
            <a:off x="8516240" y="3266629"/>
            <a:ext cx="1620851" cy="5896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홈페이지</a:t>
            </a:r>
            <a:endParaRPr lang="en-US" altLang="ko-KR" dirty="0"/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3542B901-9250-C05C-181E-C88DF65814DB}"/>
              </a:ext>
            </a:extLst>
          </p:cNvPr>
          <p:cNvCxnSpPr>
            <a:stCxn id="34" idx="2"/>
            <a:endCxn id="45" idx="0"/>
          </p:cNvCxnSpPr>
          <p:nvPr/>
        </p:nvCxnSpPr>
        <p:spPr>
          <a:xfrm>
            <a:off x="2613943" y="2924798"/>
            <a:ext cx="6712723" cy="3418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타원 46">
            <a:extLst>
              <a:ext uri="{FF2B5EF4-FFF2-40B4-BE49-F238E27FC236}">
                <a16:creationId xmlns:a16="http://schemas.microsoft.com/office/drawing/2014/main" id="{A0B5141E-1CB5-EF96-74B2-0DE57AB1BD99}"/>
              </a:ext>
            </a:extLst>
          </p:cNvPr>
          <p:cNvSpPr/>
          <p:nvPr/>
        </p:nvSpPr>
        <p:spPr>
          <a:xfrm>
            <a:off x="10275249" y="3266629"/>
            <a:ext cx="1620851" cy="5896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이메일</a:t>
            </a:r>
            <a:endParaRPr lang="en-US" altLang="ko-KR" dirty="0"/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F258FE64-1E24-4B1F-2A2A-A33DF76B0804}"/>
              </a:ext>
            </a:extLst>
          </p:cNvPr>
          <p:cNvCxnSpPr>
            <a:stCxn id="34" idx="2"/>
            <a:endCxn id="47" idx="0"/>
          </p:cNvCxnSpPr>
          <p:nvPr/>
        </p:nvCxnSpPr>
        <p:spPr>
          <a:xfrm>
            <a:off x="2613943" y="2924798"/>
            <a:ext cx="8471732" cy="3418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순서도: 판단 64">
            <a:extLst>
              <a:ext uri="{FF2B5EF4-FFF2-40B4-BE49-F238E27FC236}">
                <a16:creationId xmlns:a16="http://schemas.microsoft.com/office/drawing/2014/main" id="{01C1B88F-E619-B006-5353-41FFA78EBF2F}"/>
              </a:ext>
            </a:extLst>
          </p:cNvPr>
          <p:cNvSpPr/>
          <p:nvPr/>
        </p:nvSpPr>
        <p:spPr>
          <a:xfrm>
            <a:off x="1938824" y="4417497"/>
            <a:ext cx="1350236" cy="606752"/>
          </a:xfrm>
          <a:prstGeom prst="flowChartDecision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제조</a:t>
            </a: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D959B10E-DCAA-324F-2431-462C6E91DE76}"/>
              </a:ext>
            </a:extLst>
          </p:cNvPr>
          <p:cNvSpPr/>
          <p:nvPr/>
        </p:nvSpPr>
        <p:spPr>
          <a:xfrm>
            <a:off x="1282221" y="5473581"/>
            <a:ext cx="1305372" cy="5896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납기일</a:t>
            </a:r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341EA1DA-BDF5-76E3-BD8B-38BB89269BBF}"/>
              </a:ext>
            </a:extLst>
          </p:cNvPr>
          <p:cNvSpPr/>
          <p:nvPr/>
        </p:nvSpPr>
        <p:spPr>
          <a:xfrm>
            <a:off x="2913579" y="5473581"/>
            <a:ext cx="1305372" cy="5896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공급가</a:t>
            </a:r>
            <a:endParaRPr lang="en-US" altLang="ko-KR" dirty="0"/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37A03F98-3F3E-6F0C-5A18-F7940410985C}"/>
              </a:ext>
            </a:extLst>
          </p:cNvPr>
          <p:cNvCxnSpPr>
            <a:stCxn id="65" idx="2"/>
            <a:endCxn id="67" idx="0"/>
          </p:cNvCxnSpPr>
          <p:nvPr/>
        </p:nvCxnSpPr>
        <p:spPr>
          <a:xfrm flipH="1">
            <a:off x="1934907" y="5024249"/>
            <a:ext cx="679035" cy="4493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5ED39BF1-B376-8A82-4257-970B393B349C}"/>
              </a:ext>
            </a:extLst>
          </p:cNvPr>
          <p:cNvCxnSpPr>
            <a:stCxn id="65" idx="2"/>
            <a:endCxn id="68" idx="0"/>
          </p:cNvCxnSpPr>
          <p:nvPr/>
        </p:nvCxnSpPr>
        <p:spPr>
          <a:xfrm>
            <a:off x="2613942" y="5024249"/>
            <a:ext cx="952323" cy="4493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타원 14">
            <a:extLst>
              <a:ext uri="{FF2B5EF4-FFF2-40B4-BE49-F238E27FC236}">
                <a16:creationId xmlns:a16="http://schemas.microsoft.com/office/drawing/2014/main" id="{74082A9F-5B34-5C76-AE7C-205841D84BE0}"/>
              </a:ext>
            </a:extLst>
          </p:cNvPr>
          <p:cNvSpPr/>
          <p:nvPr/>
        </p:nvSpPr>
        <p:spPr>
          <a:xfrm>
            <a:off x="3406876" y="1342759"/>
            <a:ext cx="1091460" cy="4807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50DF015F-20A4-3BF0-7C91-8D857BF92454}"/>
              </a:ext>
            </a:extLst>
          </p:cNvPr>
          <p:cNvSpPr/>
          <p:nvPr/>
        </p:nvSpPr>
        <p:spPr>
          <a:xfrm>
            <a:off x="5148309" y="1342759"/>
            <a:ext cx="1323929" cy="4689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B8E1E65-AC19-D0A0-B3B7-6F7A81C3C2C5}"/>
              </a:ext>
            </a:extLst>
          </p:cNvPr>
          <p:cNvSpPr txBox="1"/>
          <p:nvPr/>
        </p:nvSpPr>
        <p:spPr>
          <a:xfrm>
            <a:off x="3729038" y="2043113"/>
            <a:ext cx="74093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데이타</a:t>
            </a:r>
            <a:r>
              <a:rPr kumimoji="1" lang="ko-KR" altLang="en-US" dirty="0"/>
              <a:t> 요구사항</a:t>
            </a:r>
            <a:r>
              <a:rPr kumimoji="1" lang="en-US" altLang="ko-KR" dirty="0"/>
              <a:t>2</a:t>
            </a:r>
            <a:r>
              <a:rPr kumimoji="1" lang="ko-KR" altLang="en-US" dirty="0"/>
              <a:t>에서</a:t>
            </a:r>
            <a:endParaRPr kumimoji="1" lang="en-US" altLang="ko-KR" dirty="0"/>
          </a:p>
          <a:p>
            <a:r>
              <a:rPr kumimoji="1" lang="ko-KR" altLang="en-US" dirty="0"/>
              <a:t>고객은 </a:t>
            </a:r>
            <a:r>
              <a:rPr kumimoji="1" lang="ko-KR" altLang="en-US" dirty="0" err="1"/>
              <a:t>여러상품을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주문할수있으면</a:t>
            </a:r>
            <a:r>
              <a:rPr kumimoji="1" lang="ko-KR" altLang="en-US" dirty="0"/>
              <a:t> 같은 상품을 </a:t>
            </a:r>
            <a:r>
              <a:rPr kumimoji="1" lang="ko-KR" altLang="en-US" dirty="0" err="1"/>
              <a:t>여러개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주문할수있다고</a:t>
            </a:r>
            <a:r>
              <a:rPr kumimoji="1" lang="ko-KR" altLang="en-US" dirty="0"/>
              <a:t> 되어있으므로</a:t>
            </a:r>
            <a:r>
              <a:rPr kumimoji="1" lang="en-US" altLang="ko-KR" dirty="0"/>
              <a:t>,</a:t>
            </a:r>
            <a:r>
              <a:rPr kumimoji="1" lang="ko-KR" altLang="en-US" dirty="0"/>
              <a:t>  상품과 상품별개수를 </a:t>
            </a:r>
            <a:r>
              <a:rPr kumimoji="1" lang="ko-KR" altLang="en-US" dirty="0" err="1"/>
              <a:t>다중값</a:t>
            </a:r>
            <a:r>
              <a:rPr kumimoji="1" lang="ko-KR" altLang="en-US" dirty="0"/>
              <a:t> 속성으로 지정한다</a:t>
            </a:r>
            <a:endParaRPr kumimoji="1" lang="ko-Kore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A9EC68D-1E9B-B0E1-9B3B-BB11FFFBAFFF}"/>
              </a:ext>
            </a:extLst>
          </p:cNvPr>
          <p:cNvSpPr txBox="1"/>
          <p:nvPr/>
        </p:nvSpPr>
        <p:spPr>
          <a:xfrm>
            <a:off x="4498336" y="5739414"/>
            <a:ext cx="49537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요구사항</a:t>
            </a:r>
            <a:r>
              <a:rPr kumimoji="1" lang="en-US" altLang="ko-Kore-KR" dirty="0"/>
              <a:t>3</a:t>
            </a:r>
            <a:r>
              <a:rPr kumimoji="1" lang="ko-KR" altLang="en-US" dirty="0"/>
              <a:t>의 </a:t>
            </a:r>
            <a:endParaRPr kumimoji="1" lang="en-US" altLang="ko-KR" dirty="0"/>
          </a:p>
          <a:p>
            <a:r>
              <a:rPr kumimoji="1" lang="ko-KR" altLang="en-US" dirty="0"/>
              <a:t>납기일과 공급가의 별도 관리 반영</a:t>
            </a:r>
            <a:endParaRPr kumimoji="1" lang="ko-Kore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B9FBB04-C34F-4789-7F1E-69B2C37C966D}"/>
              </a:ext>
            </a:extLst>
          </p:cNvPr>
          <p:cNvSpPr txBox="1"/>
          <p:nvPr/>
        </p:nvSpPr>
        <p:spPr>
          <a:xfrm>
            <a:off x="4763032" y="3998259"/>
            <a:ext cx="4918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요구사항</a:t>
            </a:r>
            <a:r>
              <a:rPr kumimoji="1" lang="en-US" altLang="ko-Kore-KR" dirty="0"/>
              <a:t>7</a:t>
            </a:r>
            <a:r>
              <a:rPr kumimoji="1" lang="ko-KR" altLang="en-US" dirty="0"/>
              <a:t>의 제조사정보반영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8766119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81A7271-55D1-6641-E7AC-685D0C644B64}"/>
              </a:ext>
            </a:extLst>
          </p:cNvPr>
          <p:cNvSpPr/>
          <p:nvPr/>
        </p:nvSpPr>
        <p:spPr>
          <a:xfrm>
            <a:off x="2403148" y="632388"/>
            <a:ext cx="1016950" cy="606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직원</a:t>
            </a:r>
            <a:endParaRPr lang="en-US" altLang="ko-KR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8D2D9F16-9745-5847-3BBB-28EA8F7EC1B0}"/>
              </a:ext>
            </a:extLst>
          </p:cNvPr>
          <p:cNvSpPr/>
          <p:nvPr/>
        </p:nvSpPr>
        <p:spPr>
          <a:xfrm>
            <a:off x="2206238" y="1593791"/>
            <a:ext cx="1305372" cy="5896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이름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03FA3FA5-4D69-8EDC-4EA8-DDE1D13D9649}"/>
              </a:ext>
            </a:extLst>
          </p:cNvPr>
          <p:cNvSpPr/>
          <p:nvPr/>
        </p:nvSpPr>
        <p:spPr>
          <a:xfrm>
            <a:off x="3584070" y="1593791"/>
            <a:ext cx="1620852" cy="5896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성별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10D50F80-44FE-4311-9510-AD80A18785F7}"/>
              </a:ext>
            </a:extLst>
          </p:cNvPr>
          <p:cNvSpPr/>
          <p:nvPr/>
        </p:nvSpPr>
        <p:spPr>
          <a:xfrm>
            <a:off x="5295902" y="1593791"/>
            <a:ext cx="1620851" cy="5896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소속</a:t>
            </a: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9146C0B1-4EC3-BE0C-16CB-3E63E910CBFC}"/>
              </a:ext>
            </a:extLst>
          </p:cNvPr>
          <p:cNvSpPr/>
          <p:nvPr/>
        </p:nvSpPr>
        <p:spPr>
          <a:xfrm>
            <a:off x="7054911" y="1593791"/>
            <a:ext cx="1620851" cy="5896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입사년도</a:t>
            </a:r>
            <a:endParaRPr lang="ko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30881DE3-336C-CDA1-2D88-F318CF53B096}"/>
              </a:ext>
            </a:extLst>
          </p:cNvPr>
          <p:cNvSpPr/>
          <p:nvPr/>
        </p:nvSpPr>
        <p:spPr>
          <a:xfrm>
            <a:off x="657669" y="1580971"/>
            <a:ext cx="1305372" cy="5896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u="sng" dirty="0"/>
              <a:t>직원번호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FF233C2-F329-E80B-223B-56F7BE177CC4}"/>
              </a:ext>
            </a:extLst>
          </p:cNvPr>
          <p:cNvCxnSpPr>
            <a:stCxn id="2" idx="2"/>
            <a:endCxn id="7" idx="0"/>
          </p:cNvCxnSpPr>
          <p:nvPr/>
        </p:nvCxnSpPr>
        <p:spPr>
          <a:xfrm flipH="1">
            <a:off x="1310355" y="1239140"/>
            <a:ext cx="1601268" cy="3418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A7AF5288-DD50-F940-5717-28EFE47BAF8E}"/>
              </a:ext>
            </a:extLst>
          </p:cNvPr>
          <p:cNvCxnSpPr>
            <a:stCxn id="2" idx="2"/>
            <a:endCxn id="3" idx="0"/>
          </p:cNvCxnSpPr>
          <p:nvPr/>
        </p:nvCxnSpPr>
        <p:spPr>
          <a:xfrm flipH="1">
            <a:off x="2858924" y="1239140"/>
            <a:ext cx="52699" cy="3546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E7196DB0-CED2-0C42-45A2-FF82BB93AF55}"/>
              </a:ext>
            </a:extLst>
          </p:cNvPr>
          <p:cNvCxnSpPr>
            <a:stCxn id="2" idx="2"/>
            <a:endCxn id="4" idx="0"/>
          </p:cNvCxnSpPr>
          <p:nvPr/>
        </p:nvCxnSpPr>
        <p:spPr>
          <a:xfrm>
            <a:off x="2911623" y="1239140"/>
            <a:ext cx="1482873" cy="3546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F08CB85E-0017-BF41-0328-1B40B4251FA6}"/>
              </a:ext>
            </a:extLst>
          </p:cNvPr>
          <p:cNvCxnSpPr>
            <a:stCxn id="2" idx="2"/>
            <a:endCxn id="5" idx="0"/>
          </p:cNvCxnSpPr>
          <p:nvPr/>
        </p:nvCxnSpPr>
        <p:spPr>
          <a:xfrm>
            <a:off x="2911623" y="1239140"/>
            <a:ext cx="3194705" cy="3546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1974BE04-9FC8-0F71-EC99-D53D64E4F030}"/>
              </a:ext>
            </a:extLst>
          </p:cNvPr>
          <p:cNvCxnSpPr>
            <a:stCxn id="2" idx="2"/>
            <a:endCxn id="6" idx="0"/>
          </p:cNvCxnSpPr>
          <p:nvPr/>
        </p:nvCxnSpPr>
        <p:spPr>
          <a:xfrm>
            <a:off x="2911623" y="1239140"/>
            <a:ext cx="4953714" cy="3546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EC6F81A-10AB-849A-A13F-87C7699C2803}"/>
              </a:ext>
            </a:extLst>
          </p:cNvPr>
          <p:cNvSpPr/>
          <p:nvPr/>
        </p:nvSpPr>
        <p:spPr>
          <a:xfrm>
            <a:off x="2321162" y="3123487"/>
            <a:ext cx="1180922" cy="606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고객직업</a:t>
            </a:r>
            <a:endParaRPr lang="en-US" altLang="ko-KR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F57AA80C-07E0-7135-D89C-D980603E1761}"/>
              </a:ext>
            </a:extLst>
          </p:cNvPr>
          <p:cNvSpPr/>
          <p:nvPr/>
        </p:nvSpPr>
        <p:spPr>
          <a:xfrm>
            <a:off x="2101197" y="4084890"/>
            <a:ext cx="1328427" cy="5896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직업이름</a:t>
            </a: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BF511244-DBA9-F4D6-C3FC-8F8A28F1099D}"/>
              </a:ext>
            </a:extLst>
          </p:cNvPr>
          <p:cNvSpPr/>
          <p:nvPr/>
        </p:nvSpPr>
        <p:spPr>
          <a:xfrm>
            <a:off x="3502084" y="4084890"/>
            <a:ext cx="1620852" cy="5896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고객수</a:t>
            </a:r>
            <a:endParaRPr lang="ko-KR" altLang="en-US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1908E4D7-9FEF-C103-161C-D7691D7B2F2A}"/>
              </a:ext>
            </a:extLst>
          </p:cNvPr>
          <p:cNvSpPr/>
          <p:nvPr/>
        </p:nvSpPr>
        <p:spPr>
          <a:xfrm>
            <a:off x="5213916" y="4084890"/>
            <a:ext cx="1620851" cy="5896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주문건수</a:t>
            </a: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FBD72F97-30F3-B86D-DAB8-FF789737EAB5}"/>
              </a:ext>
            </a:extLst>
          </p:cNvPr>
          <p:cNvSpPr/>
          <p:nvPr/>
        </p:nvSpPr>
        <p:spPr>
          <a:xfrm>
            <a:off x="6972925" y="4084890"/>
            <a:ext cx="1620851" cy="5896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매출</a:t>
            </a: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DDB98D9F-785F-8287-D595-75B32A769650}"/>
              </a:ext>
            </a:extLst>
          </p:cNvPr>
          <p:cNvSpPr/>
          <p:nvPr/>
        </p:nvSpPr>
        <p:spPr>
          <a:xfrm>
            <a:off x="463718" y="4084890"/>
            <a:ext cx="1305372" cy="5896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u="sng" dirty="0"/>
              <a:t>직업번호</a:t>
            </a: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4FD05755-AC5A-D9F0-801C-3A417B9F19A3}"/>
              </a:ext>
            </a:extLst>
          </p:cNvPr>
          <p:cNvCxnSpPr>
            <a:cxnSpLocks/>
            <a:stCxn id="13" idx="2"/>
            <a:endCxn id="18" idx="0"/>
          </p:cNvCxnSpPr>
          <p:nvPr/>
        </p:nvCxnSpPr>
        <p:spPr>
          <a:xfrm flipH="1">
            <a:off x="1116404" y="3730239"/>
            <a:ext cx="1795219" cy="3546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2A94DF54-20A7-31AD-3C25-01E3D7505CF5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 flipH="1">
            <a:off x="2765411" y="3730239"/>
            <a:ext cx="146212" cy="3546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4A337CFD-19A1-ECB6-7D98-E4B631F9DF57}"/>
              </a:ext>
            </a:extLst>
          </p:cNvPr>
          <p:cNvCxnSpPr>
            <a:cxnSpLocks/>
            <a:stCxn id="13" idx="2"/>
            <a:endCxn id="15" idx="0"/>
          </p:cNvCxnSpPr>
          <p:nvPr/>
        </p:nvCxnSpPr>
        <p:spPr>
          <a:xfrm>
            <a:off x="2911623" y="3730239"/>
            <a:ext cx="1400887" cy="3546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0ECC62E0-AD97-A214-71BD-587D528CD151}"/>
              </a:ext>
            </a:extLst>
          </p:cNvPr>
          <p:cNvCxnSpPr>
            <a:cxnSpLocks/>
            <a:stCxn id="13" idx="2"/>
            <a:endCxn id="16" idx="0"/>
          </p:cNvCxnSpPr>
          <p:nvPr/>
        </p:nvCxnSpPr>
        <p:spPr>
          <a:xfrm>
            <a:off x="2911623" y="3730239"/>
            <a:ext cx="3112719" cy="3546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F7E6A9DE-4E13-631C-F78B-94811962E76C}"/>
              </a:ext>
            </a:extLst>
          </p:cNvPr>
          <p:cNvCxnSpPr>
            <a:cxnSpLocks/>
            <a:stCxn id="13" idx="2"/>
            <a:endCxn id="17" idx="0"/>
          </p:cNvCxnSpPr>
          <p:nvPr/>
        </p:nvCxnSpPr>
        <p:spPr>
          <a:xfrm>
            <a:off x="2911623" y="3730239"/>
            <a:ext cx="4871728" cy="3546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순서도: 판단 18">
            <a:extLst>
              <a:ext uri="{FF2B5EF4-FFF2-40B4-BE49-F238E27FC236}">
                <a16:creationId xmlns:a16="http://schemas.microsoft.com/office/drawing/2014/main" id="{77CEAEC4-238C-7BA9-C064-0D792BC36ABE}"/>
              </a:ext>
            </a:extLst>
          </p:cNvPr>
          <p:cNvSpPr/>
          <p:nvPr/>
        </p:nvSpPr>
        <p:spPr>
          <a:xfrm>
            <a:off x="2321162" y="5037746"/>
            <a:ext cx="1350236" cy="606752"/>
          </a:xfrm>
          <a:prstGeom prst="flowChartDecision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검수</a:t>
            </a: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2D0ABBFD-6834-8A05-A2B6-2258F7562650}"/>
              </a:ext>
            </a:extLst>
          </p:cNvPr>
          <p:cNvSpPr/>
          <p:nvPr/>
        </p:nvSpPr>
        <p:spPr>
          <a:xfrm>
            <a:off x="1015790" y="5879507"/>
            <a:ext cx="1843134" cy="5896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검수일자</a:t>
            </a: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7F2667FA-F588-B8C9-2225-7C22AD077D70}"/>
              </a:ext>
            </a:extLst>
          </p:cNvPr>
          <p:cNvSpPr/>
          <p:nvPr/>
        </p:nvSpPr>
        <p:spPr>
          <a:xfrm>
            <a:off x="3279638" y="5926508"/>
            <a:ext cx="1305372" cy="5896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검수결과</a:t>
            </a:r>
          </a:p>
        </p:txBody>
      </p:sp>
      <p:cxnSp>
        <p:nvCxnSpPr>
          <p:cNvPr id="28" name="직선 연결선 18">
            <a:extLst>
              <a:ext uri="{FF2B5EF4-FFF2-40B4-BE49-F238E27FC236}">
                <a16:creationId xmlns:a16="http://schemas.microsoft.com/office/drawing/2014/main" id="{F1650B11-4049-3CDE-B172-317CA48A6215}"/>
              </a:ext>
            </a:extLst>
          </p:cNvPr>
          <p:cNvCxnSpPr>
            <a:cxnSpLocks/>
            <a:stCxn id="24" idx="2"/>
            <a:endCxn id="26" idx="0"/>
          </p:cNvCxnSpPr>
          <p:nvPr/>
        </p:nvCxnSpPr>
        <p:spPr>
          <a:xfrm flipH="1">
            <a:off x="1937357" y="5644498"/>
            <a:ext cx="1058923" cy="2350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18">
            <a:extLst>
              <a:ext uri="{FF2B5EF4-FFF2-40B4-BE49-F238E27FC236}">
                <a16:creationId xmlns:a16="http://schemas.microsoft.com/office/drawing/2014/main" id="{A21C8C63-A0D7-8CF0-6695-A06BE9312EA5}"/>
              </a:ext>
            </a:extLst>
          </p:cNvPr>
          <p:cNvCxnSpPr>
            <a:cxnSpLocks/>
            <a:stCxn id="24" idx="2"/>
            <a:endCxn id="27" idx="0"/>
          </p:cNvCxnSpPr>
          <p:nvPr/>
        </p:nvCxnSpPr>
        <p:spPr>
          <a:xfrm>
            <a:off x="2996280" y="5644498"/>
            <a:ext cx="936044" cy="28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31E1AAD1-AA77-0407-4643-5A679F851E8C}"/>
              </a:ext>
            </a:extLst>
          </p:cNvPr>
          <p:cNvSpPr txBox="1"/>
          <p:nvPr/>
        </p:nvSpPr>
        <p:spPr>
          <a:xfrm>
            <a:off x="5295902" y="5341121"/>
            <a:ext cx="4958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요구사항</a:t>
            </a:r>
            <a:r>
              <a:rPr kumimoji="1" lang="en-US" altLang="ko-Kore-KR" dirty="0"/>
              <a:t>4</a:t>
            </a:r>
            <a:r>
              <a:rPr kumimoji="1" lang="ko-KR" altLang="en-US" dirty="0"/>
              <a:t>의 주기적 </a:t>
            </a:r>
            <a:r>
              <a:rPr kumimoji="1" lang="ko-KR" altLang="en-US" dirty="0" err="1"/>
              <a:t>상품검수를</a:t>
            </a:r>
            <a:r>
              <a:rPr kumimoji="1" lang="ko-KR" altLang="en-US" dirty="0"/>
              <a:t> 반영</a:t>
            </a:r>
            <a:endParaRPr kumimoji="1" lang="ko-Kore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92E6C61-6B4D-068B-0685-4571AE50BE2B}"/>
              </a:ext>
            </a:extLst>
          </p:cNvPr>
          <p:cNvSpPr txBox="1"/>
          <p:nvPr/>
        </p:nvSpPr>
        <p:spPr>
          <a:xfrm>
            <a:off x="4233191" y="2713623"/>
            <a:ext cx="4516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요구사항</a:t>
            </a:r>
            <a:r>
              <a:rPr kumimoji="1" lang="en-US" altLang="ko-Kore-KR" dirty="0"/>
              <a:t>9</a:t>
            </a:r>
            <a:r>
              <a:rPr kumimoji="1" lang="ko-KR" altLang="en-US" dirty="0"/>
              <a:t>의 </a:t>
            </a:r>
            <a:r>
              <a:rPr kumimoji="1" lang="ko-KR" altLang="en-US" dirty="0" err="1"/>
              <a:t>곡객직업</a:t>
            </a:r>
            <a:r>
              <a:rPr kumimoji="1" lang="ko-KR" altLang="en-US" dirty="0"/>
              <a:t> 관리 반영</a:t>
            </a:r>
            <a:endParaRPr kumimoji="1" lang="ko-Kore-KR" alt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5F61DBF-0BDE-92A9-E349-D95D1F1632E2}"/>
              </a:ext>
            </a:extLst>
          </p:cNvPr>
          <p:cNvSpPr txBox="1"/>
          <p:nvPr/>
        </p:nvSpPr>
        <p:spPr>
          <a:xfrm>
            <a:off x="4585010" y="322729"/>
            <a:ext cx="4810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요구사항</a:t>
            </a:r>
            <a:r>
              <a:rPr kumimoji="1" lang="en-US" altLang="ko-Kore-KR" dirty="0"/>
              <a:t>1</a:t>
            </a:r>
            <a:r>
              <a:rPr kumimoji="1" lang="en-US" altLang="ko-KR" dirty="0"/>
              <a:t>0</a:t>
            </a:r>
            <a:r>
              <a:rPr kumimoji="1" lang="ko-KR" altLang="en-US" dirty="0"/>
              <a:t>의 직원에 대한 정보반영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1415744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5CF4F1-BD62-2D9D-0BA0-3481BB146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815" y="125844"/>
            <a:ext cx="10515600" cy="805648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5. </a:t>
            </a:r>
            <a:r>
              <a:rPr lang="ko-KR" altLang="en-US" sz="2800" dirty="0"/>
              <a:t>완성</a:t>
            </a:r>
            <a:r>
              <a:rPr lang="en-US" altLang="ko-KR" sz="2800" dirty="0"/>
              <a:t>ERD</a:t>
            </a:r>
            <a:endParaRPr lang="ko-KR" altLang="en-US" sz="2800" dirty="0"/>
          </a:p>
        </p:txBody>
      </p:sp>
      <p:sp>
        <p:nvSpPr>
          <p:cNvPr id="3" name="순서도: 판단 2">
            <a:extLst>
              <a:ext uri="{FF2B5EF4-FFF2-40B4-BE49-F238E27FC236}">
                <a16:creationId xmlns:a16="http://schemas.microsoft.com/office/drawing/2014/main" id="{AF3EEB7D-F1CB-0B7C-C861-CE6A7CBF3B18}"/>
              </a:ext>
            </a:extLst>
          </p:cNvPr>
          <p:cNvSpPr/>
          <p:nvPr/>
        </p:nvSpPr>
        <p:spPr>
          <a:xfrm>
            <a:off x="6198337" y="3100254"/>
            <a:ext cx="1350236" cy="606752"/>
          </a:xfrm>
          <a:prstGeom prst="flowChartDecision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주문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8AA5C19-748B-C694-C1E9-E99B172CECA6}"/>
              </a:ext>
            </a:extLst>
          </p:cNvPr>
          <p:cNvSpPr/>
          <p:nvPr/>
        </p:nvSpPr>
        <p:spPr>
          <a:xfrm>
            <a:off x="8277813" y="3083162"/>
            <a:ext cx="1016950" cy="606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상품</a:t>
            </a:r>
            <a:endParaRPr lang="en-US" altLang="ko-KR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7FFAED84-2B2B-2534-8ABA-7187D97531E1}"/>
              </a:ext>
            </a:extLst>
          </p:cNvPr>
          <p:cNvCxnSpPr>
            <a:cxnSpLocks/>
          </p:cNvCxnSpPr>
          <p:nvPr/>
        </p:nvCxnSpPr>
        <p:spPr>
          <a:xfrm flipV="1">
            <a:off x="5621903" y="3392814"/>
            <a:ext cx="587120" cy="22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B8BFD51-C5F7-F535-0A68-04249C10806E}"/>
              </a:ext>
            </a:extLst>
          </p:cNvPr>
          <p:cNvCxnSpPr>
            <a:cxnSpLocks/>
            <a:stCxn id="3" idx="3"/>
            <a:endCxn id="5" idx="1"/>
          </p:cNvCxnSpPr>
          <p:nvPr/>
        </p:nvCxnSpPr>
        <p:spPr>
          <a:xfrm flipV="1">
            <a:off x="7548573" y="3386538"/>
            <a:ext cx="729240" cy="170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7FA08C3-01BD-C826-2A56-914BB890D7D4}"/>
              </a:ext>
            </a:extLst>
          </p:cNvPr>
          <p:cNvSpPr txBox="1"/>
          <p:nvPr/>
        </p:nvSpPr>
        <p:spPr>
          <a:xfrm>
            <a:off x="5862610" y="3070208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CAE875-34DD-092F-91D1-91EBD46A3D53}"/>
              </a:ext>
            </a:extLst>
          </p:cNvPr>
          <p:cNvSpPr txBox="1"/>
          <p:nvPr/>
        </p:nvSpPr>
        <p:spPr>
          <a:xfrm>
            <a:off x="7677443" y="308571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</a:t>
            </a:r>
          </a:p>
        </p:txBody>
      </p:sp>
      <p:sp>
        <p:nvSpPr>
          <p:cNvPr id="10" name="순서도: 판단 9">
            <a:extLst>
              <a:ext uri="{FF2B5EF4-FFF2-40B4-BE49-F238E27FC236}">
                <a16:creationId xmlns:a16="http://schemas.microsoft.com/office/drawing/2014/main" id="{71176A80-9B46-4BA8-2733-7CBACCC0957A}"/>
              </a:ext>
            </a:extLst>
          </p:cNvPr>
          <p:cNvSpPr/>
          <p:nvPr/>
        </p:nvSpPr>
        <p:spPr>
          <a:xfrm>
            <a:off x="6295190" y="5367498"/>
            <a:ext cx="1350236" cy="606752"/>
          </a:xfrm>
          <a:prstGeom prst="flowChartDecision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검수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388D7A2-1F3D-624B-D77B-7666D34C2F36}"/>
              </a:ext>
            </a:extLst>
          </p:cNvPr>
          <p:cNvSpPr/>
          <p:nvPr/>
        </p:nvSpPr>
        <p:spPr>
          <a:xfrm>
            <a:off x="4620278" y="5367498"/>
            <a:ext cx="1016950" cy="606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직원</a:t>
            </a:r>
            <a:endParaRPr lang="en-US" altLang="ko-KR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508BC64-F09E-5BE3-FF54-0FC9184FC845}"/>
              </a:ext>
            </a:extLst>
          </p:cNvPr>
          <p:cNvSpPr/>
          <p:nvPr/>
        </p:nvSpPr>
        <p:spPr>
          <a:xfrm>
            <a:off x="8279579" y="5396051"/>
            <a:ext cx="1016950" cy="606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제조사</a:t>
            </a:r>
            <a:endParaRPr lang="en-US" altLang="ko-KR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E949EE14-C245-F741-661C-E97444D3E01D}"/>
              </a:ext>
            </a:extLst>
          </p:cNvPr>
          <p:cNvCxnSpPr>
            <a:cxnSpLocks/>
            <a:stCxn id="11" idx="3"/>
            <a:endCxn id="10" idx="1"/>
          </p:cNvCxnSpPr>
          <p:nvPr/>
        </p:nvCxnSpPr>
        <p:spPr>
          <a:xfrm>
            <a:off x="5637228" y="5670874"/>
            <a:ext cx="6579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83B6525F-173D-D3D3-0965-11DAB8FEBAF2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>
            <a:off x="7645426" y="5670874"/>
            <a:ext cx="634153" cy="285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5BCD3E0-C358-2A40-DA78-4008DD0C7436}"/>
              </a:ext>
            </a:extLst>
          </p:cNvPr>
          <p:cNvSpPr txBox="1"/>
          <p:nvPr/>
        </p:nvSpPr>
        <p:spPr>
          <a:xfrm>
            <a:off x="5875056" y="561425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17C5202-7E5C-8123-1E92-6028628F123F}"/>
              </a:ext>
            </a:extLst>
          </p:cNvPr>
          <p:cNvSpPr txBox="1"/>
          <p:nvPr/>
        </p:nvSpPr>
        <p:spPr>
          <a:xfrm>
            <a:off x="7686652" y="5645100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63926DD-A47F-368D-8EF2-B89C3531318D}"/>
              </a:ext>
            </a:extLst>
          </p:cNvPr>
          <p:cNvSpPr/>
          <p:nvPr/>
        </p:nvSpPr>
        <p:spPr>
          <a:xfrm>
            <a:off x="1660827" y="3106048"/>
            <a:ext cx="1139440" cy="606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주문정보</a:t>
            </a:r>
            <a:endParaRPr lang="en-US" altLang="ko-KR" dirty="0"/>
          </a:p>
        </p:txBody>
      </p:sp>
      <p:sp>
        <p:nvSpPr>
          <p:cNvPr id="18" name="순서도: 판단 17">
            <a:extLst>
              <a:ext uri="{FF2B5EF4-FFF2-40B4-BE49-F238E27FC236}">
                <a16:creationId xmlns:a16="http://schemas.microsoft.com/office/drawing/2014/main" id="{E132EE46-02F8-B327-676E-ADB073FA20E1}"/>
              </a:ext>
            </a:extLst>
          </p:cNvPr>
          <p:cNvSpPr/>
          <p:nvPr/>
        </p:nvSpPr>
        <p:spPr>
          <a:xfrm>
            <a:off x="3192316" y="3120948"/>
            <a:ext cx="1151883" cy="606752"/>
          </a:xfrm>
          <a:prstGeom prst="flowChartDecision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유지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465F537-150B-21F1-DF6C-D5F3CF9015C7}"/>
              </a:ext>
            </a:extLst>
          </p:cNvPr>
          <p:cNvSpPr txBox="1"/>
          <p:nvPr/>
        </p:nvSpPr>
        <p:spPr>
          <a:xfrm>
            <a:off x="2906790" y="3081293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</a:t>
            </a:r>
            <a:endParaRPr lang="ko-KR" altLang="en-US" dirty="0"/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D37BE08D-735B-B78E-9658-A786D9D3FC6A}"/>
              </a:ext>
            </a:extLst>
          </p:cNvPr>
          <p:cNvCxnSpPr>
            <a:cxnSpLocks/>
            <a:stCxn id="17" idx="3"/>
            <a:endCxn id="18" idx="1"/>
          </p:cNvCxnSpPr>
          <p:nvPr/>
        </p:nvCxnSpPr>
        <p:spPr>
          <a:xfrm>
            <a:off x="2800267" y="3409424"/>
            <a:ext cx="392049" cy="14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4F3D3F3-AB35-7E3B-54E8-ED02FBD30819}"/>
              </a:ext>
            </a:extLst>
          </p:cNvPr>
          <p:cNvSpPr txBox="1"/>
          <p:nvPr/>
        </p:nvSpPr>
        <p:spPr>
          <a:xfrm>
            <a:off x="4139418" y="307034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0CD95DBD-CB9F-0D86-96A1-8782D16F754A}"/>
              </a:ext>
            </a:extLst>
          </p:cNvPr>
          <p:cNvCxnSpPr>
            <a:cxnSpLocks/>
            <a:stCxn id="18" idx="3"/>
            <a:endCxn id="35" idx="1"/>
          </p:cNvCxnSpPr>
          <p:nvPr/>
        </p:nvCxnSpPr>
        <p:spPr>
          <a:xfrm>
            <a:off x="4344199" y="3424324"/>
            <a:ext cx="265221" cy="93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EE58839-4A5F-64E7-6F86-D2F7ADCF304C}"/>
              </a:ext>
            </a:extLst>
          </p:cNvPr>
          <p:cNvSpPr/>
          <p:nvPr/>
        </p:nvSpPr>
        <p:spPr>
          <a:xfrm>
            <a:off x="4532340" y="1087790"/>
            <a:ext cx="1139440" cy="606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고객직업</a:t>
            </a:r>
            <a:endParaRPr lang="en-US" altLang="ko-KR" dirty="0"/>
          </a:p>
        </p:txBody>
      </p:sp>
      <p:sp>
        <p:nvSpPr>
          <p:cNvPr id="24" name="순서도: 판단 23">
            <a:extLst>
              <a:ext uri="{FF2B5EF4-FFF2-40B4-BE49-F238E27FC236}">
                <a16:creationId xmlns:a16="http://schemas.microsoft.com/office/drawing/2014/main" id="{D00CD43B-8844-92F1-C010-95917C148132}"/>
              </a:ext>
            </a:extLst>
          </p:cNvPr>
          <p:cNvSpPr/>
          <p:nvPr/>
        </p:nvSpPr>
        <p:spPr>
          <a:xfrm>
            <a:off x="4438310" y="2002385"/>
            <a:ext cx="1350236" cy="606752"/>
          </a:xfrm>
          <a:prstGeom prst="flowChartDecision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보유</a:t>
            </a:r>
          </a:p>
        </p:txBody>
      </p:sp>
      <p:sp>
        <p:nvSpPr>
          <p:cNvPr id="25" name="순서도: 판단 24">
            <a:extLst>
              <a:ext uri="{FF2B5EF4-FFF2-40B4-BE49-F238E27FC236}">
                <a16:creationId xmlns:a16="http://schemas.microsoft.com/office/drawing/2014/main" id="{EB40F732-C234-DF93-406F-90515562D430}"/>
              </a:ext>
            </a:extLst>
          </p:cNvPr>
          <p:cNvSpPr/>
          <p:nvPr/>
        </p:nvSpPr>
        <p:spPr>
          <a:xfrm>
            <a:off x="8112936" y="4197032"/>
            <a:ext cx="1350236" cy="606752"/>
          </a:xfrm>
          <a:prstGeom prst="flowChartDecision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제조</a:t>
            </a: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EBB5062C-442F-3298-AA6D-414330762647}"/>
              </a:ext>
            </a:extLst>
          </p:cNvPr>
          <p:cNvCxnSpPr>
            <a:stCxn id="23" idx="2"/>
            <a:endCxn id="23" idx="2"/>
          </p:cNvCxnSpPr>
          <p:nvPr/>
        </p:nvCxnSpPr>
        <p:spPr>
          <a:xfrm>
            <a:off x="5102060" y="1694542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0880F07F-D774-5DDB-B6AF-4347F63698F4}"/>
              </a:ext>
            </a:extLst>
          </p:cNvPr>
          <p:cNvCxnSpPr>
            <a:stCxn id="23" idx="2"/>
            <a:endCxn id="24" idx="0"/>
          </p:cNvCxnSpPr>
          <p:nvPr/>
        </p:nvCxnSpPr>
        <p:spPr>
          <a:xfrm>
            <a:off x="5102060" y="1694542"/>
            <a:ext cx="11368" cy="3078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74353509-3F2C-7797-C213-D8033210BED3}"/>
              </a:ext>
            </a:extLst>
          </p:cNvPr>
          <p:cNvCxnSpPr>
            <a:cxnSpLocks/>
            <a:stCxn id="24" idx="2"/>
          </p:cNvCxnSpPr>
          <p:nvPr/>
        </p:nvCxnSpPr>
        <p:spPr>
          <a:xfrm>
            <a:off x="5113428" y="2609137"/>
            <a:ext cx="0" cy="4825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F2F7885F-56EC-25CF-6196-80BCE600E8F4}"/>
              </a:ext>
            </a:extLst>
          </p:cNvPr>
          <p:cNvCxnSpPr>
            <a:stCxn id="5" idx="2"/>
            <a:endCxn id="25" idx="0"/>
          </p:cNvCxnSpPr>
          <p:nvPr/>
        </p:nvCxnSpPr>
        <p:spPr>
          <a:xfrm>
            <a:off x="8786288" y="3689914"/>
            <a:ext cx="1766" cy="5071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EE9F0BCE-3FDA-A6D0-5DA4-ECD63EB6EFC8}"/>
              </a:ext>
            </a:extLst>
          </p:cNvPr>
          <p:cNvCxnSpPr>
            <a:stCxn id="25" idx="2"/>
            <a:endCxn id="12" idx="0"/>
          </p:cNvCxnSpPr>
          <p:nvPr/>
        </p:nvCxnSpPr>
        <p:spPr>
          <a:xfrm>
            <a:off x="8788054" y="4803784"/>
            <a:ext cx="0" cy="5922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37CE4521-D1FF-E9AE-ED68-4D392162DCBA}"/>
              </a:ext>
            </a:extLst>
          </p:cNvPr>
          <p:cNvSpPr txBox="1"/>
          <p:nvPr/>
        </p:nvSpPr>
        <p:spPr>
          <a:xfrm>
            <a:off x="4792460" y="168376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7B77B74-C1F5-9104-6CCE-F485318B39F3}"/>
              </a:ext>
            </a:extLst>
          </p:cNvPr>
          <p:cNvSpPr txBox="1"/>
          <p:nvPr/>
        </p:nvSpPr>
        <p:spPr>
          <a:xfrm>
            <a:off x="4679985" y="2694324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</a:t>
            </a:r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AF4E3F3-C954-09C6-4175-2BB35C7D54E5}"/>
              </a:ext>
            </a:extLst>
          </p:cNvPr>
          <p:cNvSpPr txBox="1"/>
          <p:nvPr/>
        </p:nvSpPr>
        <p:spPr>
          <a:xfrm>
            <a:off x="8471364" y="484820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151B385-F152-D538-B942-D591E3839130}"/>
              </a:ext>
            </a:extLst>
          </p:cNvPr>
          <p:cNvSpPr txBox="1"/>
          <p:nvPr/>
        </p:nvSpPr>
        <p:spPr>
          <a:xfrm>
            <a:off x="8446518" y="3821903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360AEAE4-2EC2-750B-9F07-1F9956BFECAB}"/>
              </a:ext>
            </a:extLst>
          </p:cNvPr>
          <p:cNvSpPr/>
          <p:nvPr/>
        </p:nvSpPr>
        <p:spPr>
          <a:xfrm>
            <a:off x="4609420" y="3130300"/>
            <a:ext cx="1016950" cy="606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고객</a:t>
            </a:r>
            <a:endParaRPr lang="en-US" altLang="ko-KR" dirty="0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2BF53D0F-4920-1717-264C-4F1C4DF2EBC7}"/>
              </a:ext>
            </a:extLst>
          </p:cNvPr>
          <p:cNvSpPr/>
          <p:nvPr/>
        </p:nvSpPr>
        <p:spPr>
          <a:xfrm>
            <a:off x="4205005" y="4196846"/>
            <a:ext cx="524041" cy="5505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고객이름</a:t>
            </a: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C499E419-4BE7-73C7-D567-46B165969609}"/>
              </a:ext>
            </a:extLst>
          </p:cNvPr>
          <p:cNvSpPr/>
          <p:nvPr/>
        </p:nvSpPr>
        <p:spPr>
          <a:xfrm>
            <a:off x="4739663" y="4207351"/>
            <a:ext cx="695057" cy="5505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전화번호</a:t>
            </a: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CAC37563-816B-C570-A346-846210373B03}"/>
              </a:ext>
            </a:extLst>
          </p:cNvPr>
          <p:cNvSpPr/>
          <p:nvPr/>
        </p:nvSpPr>
        <p:spPr>
          <a:xfrm>
            <a:off x="5476522" y="4196846"/>
            <a:ext cx="431205" cy="5505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주소</a:t>
            </a:r>
            <a:endParaRPr lang="en-US" altLang="ko-KR" sz="800" dirty="0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F6C9392F-3EE3-7605-2D19-0AD1568DBFCB}"/>
              </a:ext>
            </a:extLst>
          </p:cNvPr>
          <p:cNvSpPr/>
          <p:nvPr/>
        </p:nvSpPr>
        <p:spPr>
          <a:xfrm>
            <a:off x="5947662" y="4215083"/>
            <a:ext cx="695057" cy="5505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생년월일</a:t>
            </a:r>
            <a:endParaRPr lang="en-US" altLang="ko-KR" sz="800" dirty="0"/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1BD34CB3-1E80-5836-81A5-7D4E6B0EE822}"/>
              </a:ext>
            </a:extLst>
          </p:cNvPr>
          <p:cNvCxnSpPr>
            <a:cxnSpLocks/>
            <a:stCxn id="35" idx="2"/>
            <a:endCxn id="36" idx="0"/>
          </p:cNvCxnSpPr>
          <p:nvPr/>
        </p:nvCxnSpPr>
        <p:spPr>
          <a:xfrm flipH="1">
            <a:off x="4467026" y="3737052"/>
            <a:ext cx="650869" cy="459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8761BD5B-3870-ED8D-B035-BDD780CB7ECA}"/>
              </a:ext>
            </a:extLst>
          </p:cNvPr>
          <p:cNvCxnSpPr>
            <a:cxnSpLocks/>
            <a:stCxn id="35" idx="2"/>
            <a:endCxn id="37" idx="0"/>
          </p:cNvCxnSpPr>
          <p:nvPr/>
        </p:nvCxnSpPr>
        <p:spPr>
          <a:xfrm flipH="1">
            <a:off x="5087192" y="3737052"/>
            <a:ext cx="30703" cy="4702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447270FE-568C-A845-B019-F8A81ECE3F5A}"/>
              </a:ext>
            </a:extLst>
          </p:cNvPr>
          <p:cNvCxnSpPr>
            <a:cxnSpLocks/>
            <a:stCxn id="35" idx="2"/>
            <a:endCxn id="38" idx="0"/>
          </p:cNvCxnSpPr>
          <p:nvPr/>
        </p:nvCxnSpPr>
        <p:spPr>
          <a:xfrm>
            <a:off x="5117895" y="3737052"/>
            <a:ext cx="574230" cy="459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28293893-759E-2EB3-EA49-24A449C8C97A}"/>
              </a:ext>
            </a:extLst>
          </p:cNvPr>
          <p:cNvCxnSpPr>
            <a:cxnSpLocks/>
            <a:stCxn id="35" idx="2"/>
            <a:endCxn id="39" idx="0"/>
          </p:cNvCxnSpPr>
          <p:nvPr/>
        </p:nvCxnSpPr>
        <p:spPr>
          <a:xfrm>
            <a:off x="5117895" y="3737052"/>
            <a:ext cx="1177296" cy="4780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타원 43">
            <a:extLst>
              <a:ext uri="{FF2B5EF4-FFF2-40B4-BE49-F238E27FC236}">
                <a16:creationId xmlns:a16="http://schemas.microsoft.com/office/drawing/2014/main" id="{7C163CC8-342B-48B6-440D-21C614980FB8}"/>
              </a:ext>
            </a:extLst>
          </p:cNvPr>
          <p:cNvSpPr/>
          <p:nvPr/>
        </p:nvSpPr>
        <p:spPr>
          <a:xfrm>
            <a:off x="3599239" y="4192445"/>
            <a:ext cx="585577" cy="5505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u="sng" dirty="0"/>
              <a:t>고객</a:t>
            </a:r>
            <a:r>
              <a:rPr lang="en-US" altLang="ko-KR" sz="800" u="sng" dirty="0"/>
              <a:t>ID</a:t>
            </a:r>
            <a:endParaRPr lang="ko-KR" altLang="en-US" sz="800" u="sng" dirty="0"/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85DA0615-D1C3-7604-468A-7CD4B070AAB5}"/>
              </a:ext>
            </a:extLst>
          </p:cNvPr>
          <p:cNvCxnSpPr>
            <a:cxnSpLocks/>
            <a:stCxn id="35" idx="2"/>
            <a:endCxn id="44" idx="0"/>
          </p:cNvCxnSpPr>
          <p:nvPr/>
        </p:nvCxnSpPr>
        <p:spPr>
          <a:xfrm flipH="1">
            <a:off x="3892028" y="3737052"/>
            <a:ext cx="1225867" cy="4553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타원 45">
            <a:extLst>
              <a:ext uri="{FF2B5EF4-FFF2-40B4-BE49-F238E27FC236}">
                <a16:creationId xmlns:a16="http://schemas.microsoft.com/office/drawing/2014/main" id="{FDF0E405-727C-F332-C1DD-C6AB965BD0C9}"/>
              </a:ext>
            </a:extLst>
          </p:cNvPr>
          <p:cNvSpPr/>
          <p:nvPr/>
        </p:nvSpPr>
        <p:spPr>
          <a:xfrm>
            <a:off x="6695944" y="4207351"/>
            <a:ext cx="695057" cy="5505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고객직업</a:t>
            </a:r>
            <a:endParaRPr lang="en-US" altLang="ko-KR" sz="800" dirty="0"/>
          </a:p>
        </p:txBody>
      </p: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34DD463A-3524-B63E-9FA0-C25C1BD003C4}"/>
              </a:ext>
            </a:extLst>
          </p:cNvPr>
          <p:cNvCxnSpPr>
            <a:stCxn id="35" idx="2"/>
            <a:endCxn id="35" idx="2"/>
          </p:cNvCxnSpPr>
          <p:nvPr/>
        </p:nvCxnSpPr>
        <p:spPr>
          <a:xfrm>
            <a:off x="5117895" y="3737052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C540AE47-1BA1-B5A4-C19B-B65B6DE33D10}"/>
              </a:ext>
            </a:extLst>
          </p:cNvPr>
          <p:cNvCxnSpPr>
            <a:cxnSpLocks/>
            <a:stCxn id="35" idx="2"/>
            <a:endCxn id="46" idx="0"/>
          </p:cNvCxnSpPr>
          <p:nvPr/>
        </p:nvCxnSpPr>
        <p:spPr>
          <a:xfrm>
            <a:off x="5117895" y="3737052"/>
            <a:ext cx="1925578" cy="4702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타원 74">
            <a:extLst>
              <a:ext uri="{FF2B5EF4-FFF2-40B4-BE49-F238E27FC236}">
                <a16:creationId xmlns:a16="http://schemas.microsoft.com/office/drawing/2014/main" id="{454285DC-96BE-7C97-D509-19C2254DE4C1}"/>
              </a:ext>
            </a:extLst>
          </p:cNvPr>
          <p:cNvSpPr/>
          <p:nvPr/>
        </p:nvSpPr>
        <p:spPr>
          <a:xfrm flipH="1">
            <a:off x="10049103" y="1752217"/>
            <a:ext cx="724768" cy="3035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상품명</a:t>
            </a:r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755173AC-BBFB-2302-E964-4BFE65FE402F}"/>
              </a:ext>
            </a:extLst>
          </p:cNvPr>
          <p:cNvSpPr/>
          <p:nvPr/>
        </p:nvSpPr>
        <p:spPr>
          <a:xfrm flipH="1">
            <a:off x="10037230" y="2066017"/>
            <a:ext cx="815809" cy="3035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상품설명</a:t>
            </a:r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2901DD0D-7A50-8EAD-A79F-11C562BBB51E}"/>
              </a:ext>
            </a:extLst>
          </p:cNvPr>
          <p:cNvSpPr/>
          <p:nvPr/>
        </p:nvSpPr>
        <p:spPr>
          <a:xfrm flipH="1">
            <a:off x="10037230" y="2387679"/>
            <a:ext cx="740187" cy="3035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판매가격</a:t>
            </a:r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97D1CC51-861C-700C-F595-1AE83B7BD5F6}"/>
              </a:ext>
            </a:extLst>
          </p:cNvPr>
          <p:cNvSpPr/>
          <p:nvPr/>
        </p:nvSpPr>
        <p:spPr>
          <a:xfrm flipH="1">
            <a:off x="10021576" y="2731813"/>
            <a:ext cx="836961" cy="3035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제조회사</a:t>
            </a:r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871A05F5-F88B-546B-6BA9-226BCD900000}"/>
              </a:ext>
            </a:extLst>
          </p:cNvPr>
          <p:cNvSpPr/>
          <p:nvPr/>
        </p:nvSpPr>
        <p:spPr>
          <a:xfrm flipH="1">
            <a:off x="10019937" y="1439630"/>
            <a:ext cx="724768" cy="3035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u="sng" dirty="0"/>
              <a:t>상품</a:t>
            </a:r>
            <a:r>
              <a:rPr lang="en-US" altLang="ko-KR" sz="800" u="sng" dirty="0"/>
              <a:t>ID</a:t>
            </a:r>
            <a:endParaRPr lang="ko-KR" altLang="en-US" sz="800" u="sng" dirty="0"/>
          </a:p>
        </p:txBody>
      </p: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C5870D60-A227-E4D3-46A2-6E38D0B2B6A5}"/>
              </a:ext>
            </a:extLst>
          </p:cNvPr>
          <p:cNvCxnSpPr>
            <a:cxnSpLocks/>
            <a:stCxn id="5" idx="3"/>
            <a:endCxn id="79" idx="6"/>
          </p:cNvCxnSpPr>
          <p:nvPr/>
        </p:nvCxnSpPr>
        <p:spPr>
          <a:xfrm flipV="1">
            <a:off x="9294763" y="1591386"/>
            <a:ext cx="725174" cy="17951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E4397540-A838-5693-290F-390D5413EB3C}"/>
              </a:ext>
            </a:extLst>
          </p:cNvPr>
          <p:cNvCxnSpPr>
            <a:cxnSpLocks/>
            <a:stCxn id="5" idx="3"/>
            <a:endCxn id="75" idx="6"/>
          </p:cNvCxnSpPr>
          <p:nvPr/>
        </p:nvCxnSpPr>
        <p:spPr>
          <a:xfrm flipV="1">
            <a:off x="9294763" y="1903973"/>
            <a:ext cx="754340" cy="14825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25227EEA-832D-6044-F5F3-011D900F1483}"/>
              </a:ext>
            </a:extLst>
          </p:cNvPr>
          <p:cNvCxnSpPr>
            <a:cxnSpLocks/>
            <a:stCxn id="5" idx="3"/>
            <a:endCxn id="76" idx="6"/>
          </p:cNvCxnSpPr>
          <p:nvPr/>
        </p:nvCxnSpPr>
        <p:spPr>
          <a:xfrm flipV="1">
            <a:off x="9294763" y="2217773"/>
            <a:ext cx="742467" cy="11687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93F9FCB8-D2FB-0F50-6860-EA7E13A8587C}"/>
              </a:ext>
            </a:extLst>
          </p:cNvPr>
          <p:cNvCxnSpPr>
            <a:cxnSpLocks/>
            <a:stCxn id="5" idx="3"/>
            <a:endCxn id="77" idx="6"/>
          </p:cNvCxnSpPr>
          <p:nvPr/>
        </p:nvCxnSpPr>
        <p:spPr>
          <a:xfrm flipV="1">
            <a:off x="9294763" y="2539435"/>
            <a:ext cx="742467" cy="8471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FE33E466-34E4-B52F-77EC-4521AF2142C8}"/>
              </a:ext>
            </a:extLst>
          </p:cNvPr>
          <p:cNvCxnSpPr>
            <a:cxnSpLocks/>
            <a:stCxn id="5" idx="3"/>
            <a:endCxn id="78" idx="6"/>
          </p:cNvCxnSpPr>
          <p:nvPr/>
        </p:nvCxnSpPr>
        <p:spPr>
          <a:xfrm flipV="1">
            <a:off x="9294763" y="2883569"/>
            <a:ext cx="726813" cy="5029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타원 84">
            <a:extLst>
              <a:ext uri="{FF2B5EF4-FFF2-40B4-BE49-F238E27FC236}">
                <a16:creationId xmlns:a16="http://schemas.microsoft.com/office/drawing/2014/main" id="{AF2B4D65-6396-832F-61AE-DE1AE49C5F24}"/>
              </a:ext>
            </a:extLst>
          </p:cNvPr>
          <p:cNvSpPr/>
          <p:nvPr/>
        </p:nvSpPr>
        <p:spPr>
          <a:xfrm flipH="1">
            <a:off x="10024003" y="3050165"/>
            <a:ext cx="899928" cy="3035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제조일</a:t>
            </a:r>
            <a:endParaRPr lang="en-US" altLang="ko-KR" sz="800" dirty="0"/>
          </a:p>
        </p:txBody>
      </p: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3C5F3F6F-3032-68F7-C3AB-CE3D5E3377DE}"/>
              </a:ext>
            </a:extLst>
          </p:cNvPr>
          <p:cNvCxnSpPr>
            <a:cxnSpLocks/>
            <a:stCxn id="5" idx="3"/>
            <a:endCxn id="85" idx="0"/>
          </p:cNvCxnSpPr>
          <p:nvPr/>
        </p:nvCxnSpPr>
        <p:spPr>
          <a:xfrm flipV="1">
            <a:off x="9294763" y="3050165"/>
            <a:ext cx="1179204" cy="336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타원 86">
            <a:extLst>
              <a:ext uri="{FF2B5EF4-FFF2-40B4-BE49-F238E27FC236}">
                <a16:creationId xmlns:a16="http://schemas.microsoft.com/office/drawing/2014/main" id="{0EDCA1FD-F09C-E5A4-6329-A455A1F408E5}"/>
              </a:ext>
            </a:extLst>
          </p:cNvPr>
          <p:cNvSpPr/>
          <p:nvPr/>
        </p:nvSpPr>
        <p:spPr>
          <a:xfrm flipH="1">
            <a:off x="10040430" y="3366856"/>
            <a:ext cx="733464" cy="3035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유통기한</a:t>
            </a:r>
            <a:endParaRPr lang="en-US" altLang="ko-KR" sz="800" dirty="0"/>
          </a:p>
        </p:txBody>
      </p: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FBA7AC79-ADF8-212E-E6CE-0E910397C808}"/>
              </a:ext>
            </a:extLst>
          </p:cNvPr>
          <p:cNvCxnSpPr>
            <a:cxnSpLocks/>
            <a:stCxn id="5" idx="3"/>
            <a:endCxn id="87" idx="6"/>
          </p:cNvCxnSpPr>
          <p:nvPr/>
        </p:nvCxnSpPr>
        <p:spPr>
          <a:xfrm>
            <a:off x="9294763" y="3386538"/>
            <a:ext cx="745667" cy="1320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타원 88">
            <a:extLst>
              <a:ext uri="{FF2B5EF4-FFF2-40B4-BE49-F238E27FC236}">
                <a16:creationId xmlns:a16="http://schemas.microsoft.com/office/drawing/2014/main" id="{2ACBCDF0-9719-1C50-89FA-F7708AC5E4A3}"/>
              </a:ext>
            </a:extLst>
          </p:cNvPr>
          <p:cNvSpPr/>
          <p:nvPr/>
        </p:nvSpPr>
        <p:spPr>
          <a:xfrm flipH="1">
            <a:off x="10040407" y="3678828"/>
            <a:ext cx="733464" cy="3035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카테고리</a:t>
            </a:r>
            <a:endParaRPr lang="en-US" altLang="ko-KR" sz="800" dirty="0"/>
          </a:p>
        </p:txBody>
      </p: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74755C24-0C44-E46C-90B9-7CE2AAC24136}"/>
              </a:ext>
            </a:extLst>
          </p:cNvPr>
          <p:cNvCxnSpPr>
            <a:cxnSpLocks/>
            <a:stCxn id="5" idx="3"/>
            <a:endCxn id="89" idx="6"/>
          </p:cNvCxnSpPr>
          <p:nvPr/>
        </p:nvCxnSpPr>
        <p:spPr>
          <a:xfrm>
            <a:off x="9294763" y="3386538"/>
            <a:ext cx="745644" cy="4440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타원 130">
            <a:extLst>
              <a:ext uri="{FF2B5EF4-FFF2-40B4-BE49-F238E27FC236}">
                <a16:creationId xmlns:a16="http://schemas.microsoft.com/office/drawing/2014/main" id="{3E8AD72E-1F0A-1AED-72B9-D14DD2D63A0C}"/>
              </a:ext>
            </a:extLst>
          </p:cNvPr>
          <p:cNvSpPr/>
          <p:nvPr/>
        </p:nvSpPr>
        <p:spPr>
          <a:xfrm>
            <a:off x="10102823" y="4641722"/>
            <a:ext cx="712592" cy="3035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납기일</a:t>
            </a:r>
          </a:p>
        </p:txBody>
      </p:sp>
      <p:sp>
        <p:nvSpPr>
          <p:cNvPr id="132" name="타원 131">
            <a:extLst>
              <a:ext uri="{FF2B5EF4-FFF2-40B4-BE49-F238E27FC236}">
                <a16:creationId xmlns:a16="http://schemas.microsoft.com/office/drawing/2014/main" id="{CD4F6541-5CAE-14F1-698C-C73AE18E0DEB}"/>
              </a:ext>
            </a:extLst>
          </p:cNvPr>
          <p:cNvSpPr/>
          <p:nvPr/>
        </p:nvSpPr>
        <p:spPr>
          <a:xfrm>
            <a:off x="10063992" y="4164815"/>
            <a:ext cx="714358" cy="3620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공급가</a:t>
            </a:r>
            <a:endParaRPr lang="en-US" altLang="ko-KR" sz="800" dirty="0"/>
          </a:p>
        </p:txBody>
      </p:sp>
      <p:cxnSp>
        <p:nvCxnSpPr>
          <p:cNvPr id="133" name="직선 연결선 132">
            <a:extLst>
              <a:ext uri="{FF2B5EF4-FFF2-40B4-BE49-F238E27FC236}">
                <a16:creationId xmlns:a16="http://schemas.microsoft.com/office/drawing/2014/main" id="{01EA1F94-6C13-8008-4434-533E5639BC10}"/>
              </a:ext>
            </a:extLst>
          </p:cNvPr>
          <p:cNvCxnSpPr>
            <a:cxnSpLocks/>
            <a:stCxn id="131" idx="2"/>
            <a:endCxn id="25" idx="3"/>
          </p:cNvCxnSpPr>
          <p:nvPr/>
        </p:nvCxnSpPr>
        <p:spPr>
          <a:xfrm flipH="1" flipV="1">
            <a:off x="9463172" y="4500408"/>
            <a:ext cx="639651" cy="2930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연결선 133">
            <a:extLst>
              <a:ext uri="{FF2B5EF4-FFF2-40B4-BE49-F238E27FC236}">
                <a16:creationId xmlns:a16="http://schemas.microsoft.com/office/drawing/2014/main" id="{CF486ADE-C2D9-9E6C-827B-A433C690767A}"/>
              </a:ext>
            </a:extLst>
          </p:cNvPr>
          <p:cNvCxnSpPr>
            <a:cxnSpLocks/>
            <a:stCxn id="25" idx="3"/>
            <a:endCxn id="132" idx="2"/>
          </p:cNvCxnSpPr>
          <p:nvPr/>
        </p:nvCxnSpPr>
        <p:spPr>
          <a:xfrm flipV="1">
            <a:off x="9463172" y="4345850"/>
            <a:ext cx="600820" cy="1545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타원 146">
            <a:extLst>
              <a:ext uri="{FF2B5EF4-FFF2-40B4-BE49-F238E27FC236}">
                <a16:creationId xmlns:a16="http://schemas.microsoft.com/office/drawing/2014/main" id="{3C4A1BB3-A866-CBD5-90EC-DBD1715945A8}"/>
              </a:ext>
            </a:extLst>
          </p:cNvPr>
          <p:cNvSpPr/>
          <p:nvPr/>
        </p:nvSpPr>
        <p:spPr>
          <a:xfrm>
            <a:off x="4045097" y="383110"/>
            <a:ext cx="559772" cy="4479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직업이름</a:t>
            </a:r>
          </a:p>
        </p:txBody>
      </p:sp>
      <p:sp>
        <p:nvSpPr>
          <p:cNvPr id="148" name="타원 147">
            <a:extLst>
              <a:ext uri="{FF2B5EF4-FFF2-40B4-BE49-F238E27FC236}">
                <a16:creationId xmlns:a16="http://schemas.microsoft.com/office/drawing/2014/main" id="{E9004A99-D8AF-0F7F-D96B-B64569BB881C}"/>
              </a:ext>
            </a:extLst>
          </p:cNvPr>
          <p:cNvSpPr/>
          <p:nvPr/>
        </p:nvSpPr>
        <p:spPr>
          <a:xfrm>
            <a:off x="4680048" y="383110"/>
            <a:ext cx="695056" cy="4479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/>
              <a:t>고객수</a:t>
            </a:r>
            <a:endParaRPr lang="ko-KR" altLang="en-US" sz="800" dirty="0"/>
          </a:p>
        </p:txBody>
      </p:sp>
      <p:sp>
        <p:nvSpPr>
          <p:cNvPr id="149" name="타원 148">
            <a:extLst>
              <a:ext uri="{FF2B5EF4-FFF2-40B4-BE49-F238E27FC236}">
                <a16:creationId xmlns:a16="http://schemas.microsoft.com/office/drawing/2014/main" id="{1D1EDECE-2A2A-B69E-4D02-06CB23CF080D}"/>
              </a:ext>
            </a:extLst>
          </p:cNvPr>
          <p:cNvSpPr/>
          <p:nvPr/>
        </p:nvSpPr>
        <p:spPr>
          <a:xfrm>
            <a:off x="5473895" y="384291"/>
            <a:ext cx="695056" cy="4479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주문건수</a:t>
            </a:r>
          </a:p>
        </p:txBody>
      </p:sp>
      <p:sp>
        <p:nvSpPr>
          <p:cNvPr id="150" name="타원 149">
            <a:extLst>
              <a:ext uri="{FF2B5EF4-FFF2-40B4-BE49-F238E27FC236}">
                <a16:creationId xmlns:a16="http://schemas.microsoft.com/office/drawing/2014/main" id="{FDB4CC57-A852-554A-442C-49473560ADE7}"/>
              </a:ext>
            </a:extLst>
          </p:cNvPr>
          <p:cNvSpPr/>
          <p:nvPr/>
        </p:nvSpPr>
        <p:spPr>
          <a:xfrm>
            <a:off x="6295191" y="383110"/>
            <a:ext cx="695056" cy="4479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매출</a:t>
            </a:r>
          </a:p>
        </p:txBody>
      </p:sp>
      <p:sp>
        <p:nvSpPr>
          <p:cNvPr id="151" name="타원 150">
            <a:extLst>
              <a:ext uri="{FF2B5EF4-FFF2-40B4-BE49-F238E27FC236}">
                <a16:creationId xmlns:a16="http://schemas.microsoft.com/office/drawing/2014/main" id="{261BF3C5-2867-EDCA-B5BB-1AC579EE61F5}"/>
              </a:ext>
            </a:extLst>
          </p:cNvPr>
          <p:cNvSpPr/>
          <p:nvPr/>
        </p:nvSpPr>
        <p:spPr>
          <a:xfrm>
            <a:off x="3415820" y="383110"/>
            <a:ext cx="559772" cy="4479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u="sng" dirty="0"/>
              <a:t>직업번호</a:t>
            </a:r>
          </a:p>
        </p:txBody>
      </p:sp>
      <p:cxnSp>
        <p:nvCxnSpPr>
          <p:cNvPr id="152" name="직선 연결선 151">
            <a:extLst>
              <a:ext uri="{FF2B5EF4-FFF2-40B4-BE49-F238E27FC236}">
                <a16:creationId xmlns:a16="http://schemas.microsoft.com/office/drawing/2014/main" id="{43C64D0C-C755-36B0-0913-DE784CAD1F22}"/>
              </a:ext>
            </a:extLst>
          </p:cNvPr>
          <p:cNvCxnSpPr>
            <a:cxnSpLocks/>
            <a:stCxn id="23" idx="0"/>
            <a:endCxn id="151" idx="4"/>
          </p:cNvCxnSpPr>
          <p:nvPr/>
        </p:nvCxnSpPr>
        <p:spPr>
          <a:xfrm flipH="1" flipV="1">
            <a:off x="3695706" y="831086"/>
            <a:ext cx="1406354" cy="2567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직선 연결선 152">
            <a:extLst>
              <a:ext uri="{FF2B5EF4-FFF2-40B4-BE49-F238E27FC236}">
                <a16:creationId xmlns:a16="http://schemas.microsoft.com/office/drawing/2014/main" id="{787DC8AB-F988-2137-189A-17518293381A}"/>
              </a:ext>
            </a:extLst>
          </p:cNvPr>
          <p:cNvCxnSpPr>
            <a:cxnSpLocks/>
            <a:stCxn id="23" idx="0"/>
            <a:endCxn id="147" idx="4"/>
          </p:cNvCxnSpPr>
          <p:nvPr/>
        </p:nvCxnSpPr>
        <p:spPr>
          <a:xfrm flipH="1" flipV="1">
            <a:off x="4324983" y="831086"/>
            <a:ext cx="777077" cy="2567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연결선 153">
            <a:extLst>
              <a:ext uri="{FF2B5EF4-FFF2-40B4-BE49-F238E27FC236}">
                <a16:creationId xmlns:a16="http://schemas.microsoft.com/office/drawing/2014/main" id="{770B3F24-4C80-1F05-027C-815E59B23A85}"/>
              </a:ext>
            </a:extLst>
          </p:cNvPr>
          <p:cNvCxnSpPr>
            <a:cxnSpLocks/>
            <a:stCxn id="23" idx="0"/>
            <a:endCxn id="148" idx="4"/>
          </p:cNvCxnSpPr>
          <p:nvPr/>
        </p:nvCxnSpPr>
        <p:spPr>
          <a:xfrm flipH="1" flipV="1">
            <a:off x="5027576" y="831086"/>
            <a:ext cx="74484" cy="2567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직선 연결선 154">
            <a:extLst>
              <a:ext uri="{FF2B5EF4-FFF2-40B4-BE49-F238E27FC236}">
                <a16:creationId xmlns:a16="http://schemas.microsoft.com/office/drawing/2014/main" id="{7E58DBDC-D5E7-84D9-9055-A352F5C13084}"/>
              </a:ext>
            </a:extLst>
          </p:cNvPr>
          <p:cNvCxnSpPr>
            <a:cxnSpLocks/>
            <a:stCxn id="23" idx="0"/>
            <a:endCxn id="149" idx="4"/>
          </p:cNvCxnSpPr>
          <p:nvPr/>
        </p:nvCxnSpPr>
        <p:spPr>
          <a:xfrm flipV="1">
            <a:off x="5102060" y="832267"/>
            <a:ext cx="719363" cy="2555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직선 연결선 155">
            <a:extLst>
              <a:ext uri="{FF2B5EF4-FFF2-40B4-BE49-F238E27FC236}">
                <a16:creationId xmlns:a16="http://schemas.microsoft.com/office/drawing/2014/main" id="{9C93E7AE-3CE7-E792-A3FC-650C34F182E6}"/>
              </a:ext>
            </a:extLst>
          </p:cNvPr>
          <p:cNvCxnSpPr>
            <a:cxnSpLocks/>
            <a:stCxn id="23" idx="0"/>
            <a:endCxn id="150" idx="4"/>
          </p:cNvCxnSpPr>
          <p:nvPr/>
        </p:nvCxnSpPr>
        <p:spPr>
          <a:xfrm flipV="1">
            <a:off x="5102060" y="831086"/>
            <a:ext cx="1540659" cy="2567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타원 198">
            <a:extLst>
              <a:ext uri="{FF2B5EF4-FFF2-40B4-BE49-F238E27FC236}">
                <a16:creationId xmlns:a16="http://schemas.microsoft.com/office/drawing/2014/main" id="{4CA56070-FBE3-7B9D-EAA3-DF83D5D81373}"/>
              </a:ext>
            </a:extLst>
          </p:cNvPr>
          <p:cNvSpPr/>
          <p:nvPr/>
        </p:nvSpPr>
        <p:spPr>
          <a:xfrm>
            <a:off x="3836658" y="6244314"/>
            <a:ext cx="466423" cy="3637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이름</a:t>
            </a:r>
          </a:p>
        </p:txBody>
      </p:sp>
      <p:sp>
        <p:nvSpPr>
          <p:cNvPr id="200" name="타원 199">
            <a:extLst>
              <a:ext uri="{FF2B5EF4-FFF2-40B4-BE49-F238E27FC236}">
                <a16:creationId xmlns:a16="http://schemas.microsoft.com/office/drawing/2014/main" id="{9465FDBF-0DAE-CDFA-61DB-4C0B510D616F}"/>
              </a:ext>
            </a:extLst>
          </p:cNvPr>
          <p:cNvSpPr/>
          <p:nvPr/>
        </p:nvSpPr>
        <p:spPr>
          <a:xfrm>
            <a:off x="4382113" y="6244314"/>
            <a:ext cx="579147" cy="3637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성별</a:t>
            </a:r>
          </a:p>
        </p:txBody>
      </p:sp>
      <p:sp>
        <p:nvSpPr>
          <p:cNvPr id="201" name="타원 200">
            <a:extLst>
              <a:ext uri="{FF2B5EF4-FFF2-40B4-BE49-F238E27FC236}">
                <a16:creationId xmlns:a16="http://schemas.microsoft.com/office/drawing/2014/main" id="{2478DCD9-6366-A042-7795-52605C37A603}"/>
              </a:ext>
            </a:extLst>
          </p:cNvPr>
          <p:cNvSpPr/>
          <p:nvPr/>
        </p:nvSpPr>
        <p:spPr>
          <a:xfrm>
            <a:off x="5044167" y="6246113"/>
            <a:ext cx="579147" cy="3637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소속</a:t>
            </a:r>
          </a:p>
        </p:txBody>
      </p:sp>
      <p:sp>
        <p:nvSpPr>
          <p:cNvPr id="202" name="타원 201">
            <a:extLst>
              <a:ext uri="{FF2B5EF4-FFF2-40B4-BE49-F238E27FC236}">
                <a16:creationId xmlns:a16="http://schemas.microsoft.com/office/drawing/2014/main" id="{810078C3-E4C2-2CC2-ED4E-798B496A4DBC}"/>
              </a:ext>
            </a:extLst>
          </p:cNvPr>
          <p:cNvSpPr/>
          <p:nvPr/>
        </p:nvSpPr>
        <p:spPr>
          <a:xfrm>
            <a:off x="5726061" y="6237207"/>
            <a:ext cx="903488" cy="3637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/>
              <a:t>입사년도</a:t>
            </a:r>
            <a:endParaRPr lang="ko-KR" altLang="en-US" sz="800" dirty="0"/>
          </a:p>
        </p:txBody>
      </p:sp>
      <p:sp>
        <p:nvSpPr>
          <p:cNvPr id="203" name="타원 202">
            <a:extLst>
              <a:ext uri="{FF2B5EF4-FFF2-40B4-BE49-F238E27FC236}">
                <a16:creationId xmlns:a16="http://schemas.microsoft.com/office/drawing/2014/main" id="{83E7A6B3-60EC-7612-D1E2-608EE9DF541E}"/>
              </a:ext>
            </a:extLst>
          </p:cNvPr>
          <p:cNvSpPr/>
          <p:nvPr/>
        </p:nvSpPr>
        <p:spPr>
          <a:xfrm>
            <a:off x="3212599" y="6217683"/>
            <a:ext cx="555658" cy="3637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u="sng" dirty="0"/>
              <a:t>직원번호</a:t>
            </a:r>
          </a:p>
        </p:txBody>
      </p:sp>
      <p:cxnSp>
        <p:nvCxnSpPr>
          <p:cNvPr id="204" name="직선 연결선 203">
            <a:extLst>
              <a:ext uri="{FF2B5EF4-FFF2-40B4-BE49-F238E27FC236}">
                <a16:creationId xmlns:a16="http://schemas.microsoft.com/office/drawing/2014/main" id="{90DA7FF3-C089-F0E4-83C5-4A0CDD8D1F87}"/>
              </a:ext>
            </a:extLst>
          </p:cNvPr>
          <p:cNvCxnSpPr>
            <a:cxnSpLocks/>
            <a:stCxn id="11" idx="2"/>
            <a:endCxn id="203" idx="0"/>
          </p:cNvCxnSpPr>
          <p:nvPr/>
        </p:nvCxnSpPr>
        <p:spPr>
          <a:xfrm flipH="1">
            <a:off x="3490428" y="5974250"/>
            <a:ext cx="1638325" cy="2434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직선 연결선 204">
            <a:extLst>
              <a:ext uri="{FF2B5EF4-FFF2-40B4-BE49-F238E27FC236}">
                <a16:creationId xmlns:a16="http://schemas.microsoft.com/office/drawing/2014/main" id="{60E336F1-5755-C404-FBB8-2DE03E14DDB7}"/>
              </a:ext>
            </a:extLst>
          </p:cNvPr>
          <p:cNvCxnSpPr>
            <a:cxnSpLocks/>
            <a:stCxn id="11" idx="2"/>
            <a:endCxn id="199" idx="0"/>
          </p:cNvCxnSpPr>
          <p:nvPr/>
        </p:nvCxnSpPr>
        <p:spPr>
          <a:xfrm flipH="1">
            <a:off x="4069870" y="5974250"/>
            <a:ext cx="1058883" cy="270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직선 연결선 205">
            <a:extLst>
              <a:ext uri="{FF2B5EF4-FFF2-40B4-BE49-F238E27FC236}">
                <a16:creationId xmlns:a16="http://schemas.microsoft.com/office/drawing/2014/main" id="{D8FF7770-8EBD-A2BC-4229-DF09A1CED572}"/>
              </a:ext>
            </a:extLst>
          </p:cNvPr>
          <p:cNvCxnSpPr>
            <a:cxnSpLocks/>
            <a:stCxn id="11" idx="2"/>
            <a:endCxn id="200" idx="0"/>
          </p:cNvCxnSpPr>
          <p:nvPr/>
        </p:nvCxnSpPr>
        <p:spPr>
          <a:xfrm flipH="1">
            <a:off x="4671687" y="5974250"/>
            <a:ext cx="457066" cy="270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직선 연결선 206">
            <a:extLst>
              <a:ext uri="{FF2B5EF4-FFF2-40B4-BE49-F238E27FC236}">
                <a16:creationId xmlns:a16="http://schemas.microsoft.com/office/drawing/2014/main" id="{9B81F7A6-A797-A260-B95E-A29E91585AED}"/>
              </a:ext>
            </a:extLst>
          </p:cNvPr>
          <p:cNvCxnSpPr>
            <a:cxnSpLocks/>
            <a:stCxn id="11" idx="2"/>
            <a:endCxn id="201" idx="0"/>
          </p:cNvCxnSpPr>
          <p:nvPr/>
        </p:nvCxnSpPr>
        <p:spPr>
          <a:xfrm>
            <a:off x="5128753" y="5974250"/>
            <a:ext cx="204988" cy="2718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직선 연결선 207">
            <a:extLst>
              <a:ext uri="{FF2B5EF4-FFF2-40B4-BE49-F238E27FC236}">
                <a16:creationId xmlns:a16="http://schemas.microsoft.com/office/drawing/2014/main" id="{AAD3A1AD-9CE7-7204-43B2-DC4C09E370D4}"/>
              </a:ext>
            </a:extLst>
          </p:cNvPr>
          <p:cNvCxnSpPr>
            <a:cxnSpLocks/>
            <a:stCxn id="11" idx="2"/>
            <a:endCxn id="202" idx="0"/>
          </p:cNvCxnSpPr>
          <p:nvPr/>
        </p:nvCxnSpPr>
        <p:spPr>
          <a:xfrm>
            <a:off x="5128753" y="5974250"/>
            <a:ext cx="1049052" cy="262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타원 220">
            <a:extLst>
              <a:ext uri="{FF2B5EF4-FFF2-40B4-BE49-F238E27FC236}">
                <a16:creationId xmlns:a16="http://schemas.microsoft.com/office/drawing/2014/main" id="{E972C6B0-4B8C-E254-5376-7C20EC4C5E83}"/>
              </a:ext>
            </a:extLst>
          </p:cNvPr>
          <p:cNvSpPr/>
          <p:nvPr/>
        </p:nvSpPr>
        <p:spPr>
          <a:xfrm>
            <a:off x="7566129" y="6256185"/>
            <a:ext cx="726244" cy="3909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회사명</a:t>
            </a:r>
          </a:p>
        </p:txBody>
      </p:sp>
      <p:sp>
        <p:nvSpPr>
          <p:cNvPr id="222" name="타원 221">
            <a:extLst>
              <a:ext uri="{FF2B5EF4-FFF2-40B4-BE49-F238E27FC236}">
                <a16:creationId xmlns:a16="http://schemas.microsoft.com/office/drawing/2014/main" id="{125032DC-587A-2455-5C48-0E8150C5392C}"/>
              </a:ext>
            </a:extLst>
          </p:cNvPr>
          <p:cNvSpPr/>
          <p:nvPr/>
        </p:nvSpPr>
        <p:spPr>
          <a:xfrm>
            <a:off x="8393610" y="6256184"/>
            <a:ext cx="648682" cy="3909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주소</a:t>
            </a:r>
          </a:p>
        </p:txBody>
      </p:sp>
      <p:sp>
        <p:nvSpPr>
          <p:cNvPr id="223" name="타원 222">
            <a:extLst>
              <a:ext uri="{FF2B5EF4-FFF2-40B4-BE49-F238E27FC236}">
                <a16:creationId xmlns:a16="http://schemas.microsoft.com/office/drawing/2014/main" id="{02997D73-7CC9-03E0-30B8-72D44F6FFBDA}"/>
              </a:ext>
            </a:extLst>
          </p:cNvPr>
          <p:cNvSpPr/>
          <p:nvPr/>
        </p:nvSpPr>
        <p:spPr>
          <a:xfrm>
            <a:off x="9170913" y="6256184"/>
            <a:ext cx="648682" cy="3909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우편번호</a:t>
            </a:r>
          </a:p>
        </p:txBody>
      </p:sp>
      <p:sp>
        <p:nvSpPr>
          <p:cNvPr id="224" name="타원 223">
            <a:extLst>
              <a:ext uri="{FF2B5EF4-FFF2-40B4-BE49-F238E27FC236}">
                <a16:creationId xmlns:a16="http://schemas.microsoft.com/office/drawing/2014/main" id="{D386E9C1-2236-C5A2-0718-E64A70562D88}"/>
              </a:ext>
            </a:extLst>
          </p:cNvPr>
          <p:cNvSpPr/>
          <p:nvPr/>
        </p:nvSpPr>
        <p:spPr>
          <a:xfrm>
            <a:off x="9898381" y="6240368"/>
            <a:ext cx="648682" cy="3909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대표전화번호</a:t>
            </a:r>
          </a:p>
        </p:txBody>
      </p:sp>
      <p:sp>
        <p:nvSpPr>
          <p:cNvPr id="225" name="타원 224">
            <a:extLst>
              <a:ext uri="{FF2B5EF4-FFF2-40B4-BE49-F238E27FC236}">
                <a16:creationId xmlns:a16="http://schemas.microsoft.com/office/drawing/2014/main" id="{C1A5471E-419F-6A0D-8D4D-9F7BFC65029A}"/>
              </a:ext>
            </a:extLst>
          </p:cNvPr>
          <p:cNvSpPr/>
          <p:nvPr/>
        </p:nvSpPr>
        <p:spPr>
          <a:xfrm>
            <a:off x="6667321" y="6259184"/>
            <a:ext cx="755815" cy="3909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u="sng" dirty="0"/>
              <a:t>제조사번호</a:t>
            </a:r>
          </a:p>
        </p:txBody>
      </p:sp>
      <p:cxnSp>
        <p:nvCxnSpPr>
          <p:cNvPr id="226" name="직선 연결선 225">
            <a:extLst>
              <a:ext uri="{FF2B5EF4-FFF2-40B4-BE49-F238E27FC236}">
                <a16:creationId xmlns:a16="http://schemas.microsoft.com/office/drawing/2014/main" id="{7EC04F2B-F2ED-C13D-B2B6-4B46ACB808D8}"/>
              </a:ext>
            </a:extLst>
          </p:cNvPr>
          <p:cNvCxnSpPr>
            <a:cxnSpLocks/>
            <a:stCxn id="12" idx="2"/>
            <a:endCxn id="225" idx="0"/>
          </p:cNvCxnSpPr>
          <p:nvPr/>
        </p:nvCxnSpPr>
        <p:spPr>
          <a:xfrm flipH="1">
            <a:off x="7045229" y="6002803"/>
            <a:ext cx="1742825" cy="2563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직선 연결선 226">
            <a:extLst>
              <a:ext uri="{FF2B5EF4-FFF2-40B4-BE49-F238E27FC236}">
                <a16:creationId xmlns:a16="http://schemas.microsoft.com/office/drawing/2014/main" id="{3DB3CDF0-0799-F034-1BCF-6594BC5DF592}"/>
              </a:ext>
            </a:extLst>
          </p:cNvPr>
          <p:cNvCxnSpPr>
            <a:cxnSpLocks/>
            <a:stCxn id="12" idx="2"/>
            <a:endCxn id="221" idx="0"/>
          </p:cNvCxnSpPr>
          <p:nvPr/>
        </p:nvCxnSpPr>
        <p:spPr>
          <a:xfrm flipH="1">
            <a:off x="7929251" y="6002803"/>
            <a:ext cx="858803" cy="2533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직선 연결선 227">
            <a:extLst>
              <a:ext uri="{FF2B5EF4-FFF2-40B4-BE49-F238E27FC236}">
                <a16:creationId xmlns:a16="http://schemas.microsoft.com/office/drawing/2014/main" id="{78D0EDF6-0271-FAAB-586E-CDFBADEB4114}"/>
              </a:ext>
            </a:extLst>
          </p:cNvPr>
          <p:cNvCxnSpPr>
            <a:cxnSpLocks/>
            <a:stCxn id="12" idx="2"/>
            <a:endCxn id="222" idx="0"/>
          </p:cNvCxnSpPr>
          <p:nvPr/>
        </p:nvCxnSpPr>
        <p:spPr>
          <a:xfrm flipH="1">
            <a:off x="8717951" y="6002803"/>
            <a:ext cx="70103" cy="2533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직선 연결선 228">
            <a:extLst>
              <a:ext uri="{FF2B5EF4-FFF2-40B4-BE49-F238E27FC236}">
                <a16:creationId xmlns:a16="http://schemas.microsoft.com/office/drawing/2014/main" id="{A14DD876-8DE9-CF3A-67A7-64B897E4F9B4}"/>
              </a:ext>
            </a:extLst>
          </p:cNvPr>
          <p:cNvCxnSpPr>
            <a:cxnSpLocks/>
            <a:stCxn id="12" idx="2"/>
            <a:endCxn id="223" idx="0"/>
          </p:cNvCxnSpPr>
          <p:nvPr/>
        </p:nvCxnSpPr>
        <p:spPr>
          <a:xfrm>
            <a:off x="8788054" y="6002803"/>
            <a:ext cx="707200" cy="2533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직선 연결선 229">
            <a:extLst>
              <a:ext uri="{FF2B5EF4-FFF2-40B4-BE49-F238E27FC236}">
                <a16:creationId xmlns:a16="http://schemas.microsoft.com/office/drawing/2014/main" id="{6CE6B6A6-F49C-0350-A4D2-ED6CF2433CA0}"/>
              </a:ext>
            </a:extLst>
          </p:cNvPr>
          <p:cNvCxnSpPr>
            <a:cxnSpLocks/>
            <a:stCxn id="12" idx="2"/>
            <a:endCxn id="224" idx="0"/>
          </p:cNvCxnSpPr>
          <p:nvPr/>
        </p:nvCxnSpPr>
        <p:spPr>
          <a:xfrm>
            <a:off x="8788054" y="6002803"/>
            <a:ext cx="1434668" cy="2375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타원 230">
            <a:extLst>
              <a:ext uri="{FF2B5EF4-FFF2-40B4-BE49-F238E27FC236}">
                <a16:creationId xmlns:a16="http://schemas.microsoft.com/office/drawing/2014/main" id="{1514A257-D8B5-A5DE-7165-A1574C92ED67}"/>
              </a:ext>
            </a:extLst>
          </p:cNvPr>
          <p:cNvSpPr/>
          <p:nvPr/>
        </p:nvSpPr>
        <p:spPr>
          <a:xfrm>
            <a:off x="10718403" y="6256184"/>
            <a:ext cx="648682" cy="3909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홈페이지</a:t>
            </a:r>
            <a:endParaRPr lang="en-US" altLang="ko-KR" sz="800" dirty="0"/>
          </a:p>
        </p:txBody>
      </p:sp>
      <p:cxnSp>
        <p:nvCxnSpPr>
          <p:cNvPr id="232" name="직선 연결선 231">
            <a:extLst>
              <a:ext uri="{FF2B5EF4-FFF2-40B4-BE49-F238E27FC236}">
                <a16:creationId xmlns:a16="http://schemas.microsoft.com/office/drawing/2014/main" id="{4A518501-CF71-E876-6FFE-28BD8618162B}"/>
              </a:ext>
            </a:extLst>
          </p:cNvPr>
          <p:cNvCxnSpPr>
            <a:cxnSpLocks/>
            <a:stCxn id="12" idx="2"/>
            <a:endCxn id="231" idx="0"/>
          </p:cNvCxnSpPr>
          <p:nvPr/>
        </p:nvCxnSpPr>
        <p:spPr>
          <a:xfrm>
            <a:off x="8788054" y="6002803"/>
            <a:ext cx="2254690" cy="2533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타원 232">
            <a:extLst>
              <a:ext uri="{FF2B5EF4-FFF2-40B4-BE49-F238E27FC236}">
                <a16:creationId xmlns:a16="http://schemas.microsoft.com/office/drawing/2014/main" id="{6BC51595-0223-6C10-08A1-7210ED77C2FD}"/>
              </a:ext>
            </a:extLst>
          </p:cNvPr>
          <p:cNvSpPr/>
          <p:nvPr/>
        </p:nvSpPr>
        <p:spPr>
          <a:xfrm>
            <a:off x="11455595" y="6256184"/>
            <a:ext cx="648682" cy="3909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이메일</a:t>
            </a:r>
            <a:endParaRPr lang="en-US" altLang="ko-KR" sz="800" dirty="0"/>
          </a:p>
        </p:txBody>
      </p:sp>
      <p:cxnSp>
        <p:nvCxnSpPr>
          <p:cNvPr id="234" name="직선 연결선 233">
            <a:extLst>
              <a:ext uri="{FF2B5EF4-FFF2-40B4-BE49-F238E27FC236}">
                <a16:creationId xmlns:a16="http://schemas.microsoft.com/office/drawing/2014/main" id="{9E33213B-2ED2-715C-D9E6-6FEF63432AF5}"/>
              </a:ext>
            </a:extLst>
          </p:cNvPr>
          <p:cNvCxnSpPr>
            <a:cxnSpLocks/>
            <a:stCxn id="12" idx="2"/>
            <a:endCxn id="233" idx="0"/>
          </p:cNvCxnSpPr>
          <p:nvPr/>
        </p:nvCxnSpPr>
        <p:spPr>
          <a:xfrm>
            <a:off x="8788054" y="6002803"/>
            <a:ext cx="2991882" cy="2533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5" name="타원 264">
            <a:extLst>
              <a:ext uri="{FF2B5EF4-FFF2-40B4-BE49-F238E27FC236}">
                <a16:creationId xmlns:a16="http://schemas.microsoft.com/office/drawing/2014/main" id="{031859F7-3E1B-4CB4-79DB-C9C864C4DA64}"/>
              </a:ext>
            </a:extLst>
          </p:cNvPr>
          <p:cNvSpPr/>
          <p:nvPr/>
        </p:nvSpPr>
        <p:spPr>
          <a:xfrm>
            <a:off x="160681" y="1781119"/>
            <a:ext cx="570737" cy="3954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고객</a:t>
            </a:r>
          </a:p>
        </p:txBody>
      </p:sp>
      <p:sp>
        <p:nvSpPr>
          <p:cNvPr id="266" name="타원 265">
            <a:extLst>
              <a:ext uri="{FF2B5EF4-FFF2-40B4-BE49-F238E27FC236}">
                <a16:creationId xmlns:a16="http://schemas.microsoft.com/office/drawing/2014/main" id="{885D7C38-C299-FC25-EA2D-9019560956B0}"/>
              </a:ext>
            </a:extLst>
          </p:cNvPr>
          <p:cNvSpPr/>
          <p:nvPr/>
        </p:nvSpPr>
        <p:spPr>
          <a:xfrm>
            <a:off x="92714" y="2305761"/>
            <a:ext cx="708671" cy="3954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상품</a:t>
            </a:r>
          </a:p>
        </p:txBody>
      </p:sp>
      <p:sp>
        <p:nvSpPr>
          <p:cNvPr id="267" name="타원 266">
            <a:extLst>
              <a:ext uri="{FF2B5EF4-FFF2-40B4-BE49-F238E27FC236}">
                <a16:creationId xmlns:a16="http://schemas.microsoft.com/office/drawing/2014/main" id="{BBE3BBA5-A951-66A0-B84B-3D2892997A62}"/>
              </a:ext>
            </a:extLst>
          </p:cNvPr>
          <p:cNvSpPr/>
          <p:nvPr/>
        </p:nvSpPr>
        <p:spPr>
          <a:xfrm>
            <a:off x="90843" y="2791966"/>
            <a:ext cx="848164" cy="3954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상품별개수</a:t>
            </a:r>
          </a:p>
        </p:txBody>
      </p:sp>
      <p:sp>
        <p:nvSpPr>
          <p:cNvPr id="268" name="타원 267">
            <a:extLst>
              <a:ext uri="{FF2B5EF4-FFF2-40B4-BE49-F238E27FC236}">
                <a16:creationId xmlns:a16="http://schemas.microsoft.com/office/drawing/2014/main" id="{CA0ACB48-667C-A6CB-6DF8-D0B06169DF18}"/>
              </a:ext>
            </a:extLst>
          </p:cNvPr>
          <p:cNvSpPr/>
          <p:nvPr/>
        </p:nvSpPr>
        <p:spPr>
          <a:xfrm>
            <a:off x="151243" y="3284912"/>
            <a:ext cx="708671" cy="3954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주문날짜</a:t>
            </a:r>
          </a:p>
        </p:txBody>
      </p:sp>
      <p:sp>
        <p:nvSpPr>
          <p:cNvPr id="269" name="타원 268">
            <a:extLst>
              <a:ext uri="{FF2B5EF4-FFF2-40B4-BE49-F238E27FC236}">
                <a16:creationId xmlns:a16="http://schemas.microsoft.com/office/drawing/2014/main" id="{909646F1-41F0-B0E4-7E9D-3C28C6EB5ACE}"/>
              </a:ext>
            </a:extLst>
          </p:cNvPr>
          <p:cNvSpPr/>
          <p:nvPr/>
        </p:nvSpPr>
        <p:spPr>
          <a:xfrm>
            <a:off x="148296" y="1193423"/>
            <a:ext cx="570737" cy="3954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u="sng" dirty="0"/>
              <a:t>주문</a:t>
            </a:r>
            <a:r>
              <a:rPr lang="en-US" altLang="ko-KR" sz="800" u="sng" dirty="0"/>
              <a:t>ID</a:t>
            </a:r>
            <a:endParaRPr lang="ko-KR" altLang="en-US" sz="800" u="sng" dirty="0"/>
          </a:p>
        </p:txBody>
      </p:sp>
      <p:cxnSp>
        <p:nvCxnSpPr>
          <p:cNvPr id="270" name="직선 연결선 269">
            <a:extLst>
              <a:ext uri="{FF2B5EF4-FFF2-40B4-BE49-F238E27FC236}">
                <a16:creationId xmlns:a16="http://schemas.microsoft.com/office/drawing/2014/main" id="{2F326BAB-70E4-2A1B-95C5-FD0526D5578C}"/>
              </a:ext>
            </a:extLst>
          </p:cNvPr>
          <p:cNvCxnSpPr>
            <a:cxnSpLocks/>
            <a:stCxn id="17" idx="1"/>
            <a:endCxn id="269" idx="6"/>
          </p:cNvCxnSpPr>
          <p:nvPr/>
        </p:nvCxnSpPr>
        <p:spPr>
          <a:xfrm flipH="1" flipV="1">
            <a:off x="719033" y="1391166"/>
            <a:ext cx="941794" cy="20182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직선 연결선 270">
            <a:extLst>
              <a:ext uri="{FF2B5EF4-FFF2-40B4-BE49-F238E27FC236}">
                <a16:creationId xmlns:a16="http://schemas.microsoft.com/office/drawing/2014/main" id="{3C1A9487-EF87-A712-B966-4D47A7244971}"/>
              </a:ext>
            </a:extLst>
          </p:cNvPr>
          <p:cNvCxnSpPr>
            <a:cxnSpLocks/>
            <a:stCxn id="17" idx="1"/>
            <a:endCxn id="265" idx="6"/>
          </p:cNvCxnSpPr>
          <p:nvPr/>
        </p:nvCxnSpPr>
        <p:spPr>
          <a:xfrm flipH="1" flipV="1">
            <a:off x="731418" y="1978862"/>
            <a:ext cx="929409" cy="14305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직선 연결선 271">
            <a:extLst>
              <a:ext uri="{FF2B5EF4-FFF2-40B4-BE49-F238E27FC236}">
                <a16:creationId xmlns:a16="http://schemas.microsoft.com/office/drawing/2014/main" id="{87AC50B5-FCA7-40D6-0223-200F398E9240}"/>
              </a:ext>
            </a:extLst>
          </p:cNvPr>
          <p:cNvCxnSpPr>
            <a:cxnSpLocks/>
            <a:stCxn id="17" idx="1"/>
            <a:endCxn id="266" idx="6"/>
          </p:cNvCxnSpPr>
          <p:nvPr/>
        </p:nvCxnSpPr>
        <p:spPr>
          <a:xfrm flipH="1" flipV="1">
            <a:off x="801385" y="2503504"/>
            <a:ext cx="859442" cy="9059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직선 연결선 272">
            <a:extLst>
              <a:ext uri="{FF2B5EF4-FFF2-40B4-BE49-F238E27FC236}">
                <a16:creationId xmlns:a16="http://schemas.microsoft.com/office/drawing/2014/main" id="{AA670224-F6D7-E756-40DC-8387B3783737}"/>
              </a:ext>
            </a:extLst>
          </p:cNvPr>
          <p:cNvCxnSpPr>
            <a:cxnSpLocks/>
            <a:stCxn id="17" idx="1"/>
            <a:endCxn id="267" idx="6"/>
          </p:cNvCxnSpPr>
          <p:nvPr/>
        </p:nvCxnSpPr>
        <p:spPr>
          <a:xfrm flipH="1" flipV="1">
            <a:off x="939007" y="2989709"/>
            <a:ext cx="721820" cy="4197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직선 연결선 273">
            <a:extLst>
              <a:ext uri="{FF2B5EF4-FFF2-40B4-BE49-F238E27FC236}">
                <a16:creationId xmlns:a16="http://schemas.microsoft.com/office/drawing/2014/main" id="{01B136F0-8D89-FDD3-D768-67A01D649239}"/>
              </a:ext>
            </a:extLst>
          </p:cNvPr>
          <p:cNvCxnSpPr>
            <a:cxnSpLocks/>
            <a:stCxn id="17" idx="1"/>
            <a:endCxn id="268" idx="6"/>
          </p:cNvCxnSpPr>
          <p:nvPr/>
        </p:nvCxnSpPr>
        <p:spPr>
          <a:xfrm flipH="1">
            <a:off x="859914" y="3409424"/>
            <a:ext cx="800913" cy="732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5" name="타원 274">
            <a:extLst>
              <a:ext uri="{FF2B5EF4-FFF2-40B4-BE49-F238E27FC236}">
                <a16:creationId xmlns:a16="http://schemas.microsoft.com/office/drawing/2014/main" id="{2FACF624-6640-435A-953D-5E057C53F587}"/>
              </a:ext>
            </a:extLst>
          </p:cNvPr>
          <p:cNvSpPr/>
          <p:nvPr/>
        </p:nvSpPr>
        <p:spPr>
          <a:xfrm>
            <a:off x="160681" y="3774458"/>
            <a:ext cx="708671" cy="3954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배송정보</a:t>
            </a:r>
            <a:endParaRPr lang="en-US" altLang="ko-KR" sz="800" dirty="0"/>
          </a:p>
        </p:txBody>
      </p:sp>
      <p:cxnSp>
        <p:nvCxnSpPr>
          <p:cNvPr id="276" name="직선 연결선 275">
            <a:extLst>
              <a:ext uri="{FF2B5EF4-FFF2-40B4-BE49-F238E27FC236}">
                <a16:creationId xmlns:a16="http://schemas.microsoft.com/office/drawing/2014/main" id="{5D6B9F61-D703-1F9D-AF89-A937D0564611}"/>
              </a:ext>
            </a:extLst>
          </p:cNvPr>
          <p:cNvCxnSpPr>
            <a:cxnSpLocks/>
            <a:stCxn id="17" idx="1"/>
            <a:endCxn id="275" idx="6"/>
          </p:cNvCxnSpPr>
          <p:nvPr/>
        </p:nvCxnSpPr>
        <p:spPr>
          <a:xfrm flipH="1">
            <a:off x="869352" y="3409424"/>
            <a:ext cx="791475" cy="5627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타원 3">
            <a:extLst>
              <a:ext uri="{FF2B5EF4-FFF2-40B4-BE49-F238E27FC236}">
                <a16:creationId xmlns:a16="http://schemas.microsoft.com/office/drawing/2014/main" id="{5BF9CE8D-3E46-CAF4-977E-AAF34F48DBDA}"/>
              </a:ext>
            </a:extLst>
          </p:cNvPr>
          <p:cNvSpPr/>
          <p:nvPr/>
        </p:nvSpPr>
        <p:spPr>
          <a:xfrm>
            <a:off x="5716213" y="4876797"/>
            <a:ext cx="940293" cy="3766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검수일자</a:t>
            </a: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6EC61AB0-6FD0-DF80-3107-96631A2E6376}"/>
              </a:ext>
            </a:extLst>
          </p:cNvPr>
          <p:cNvSpPr/>
          <p:nvPr/>
        </p:nvSpPr>
        <p:spPr>
          <a:xfrm>
            <a:off x="7529829" y="4853409"/>
            <a:ext cx="665948" cy="3766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검수결과</a:t>
            </a:r>
          </a:p>
        </p:txBody>
      </p:sp>
      <p:cxnSp>
        <p:nvCxnSpPr>
          <p:cNvPr id="50" name="직선 연결선 18">
            <a:extLst>
              <a:ext uri="{FF2B5EF4-FFF2-40B4-BE49-F238E27FC236}">
                <a16:creationId xmlns:a16="http://schemas.microsoft.com/office/drawing/2014/main" id="{1C01CB72-F395-F099-0978-7E8FA3731300}"/>
              </a:ext>
            </a:extLst>
          </p:cNvPr>
          <p:cNvCxnSpPr>
            <a:cxnSpLocks/>
            <a:stCxn id="4" idx="4"/>
            <a:endCxn id="10" idx="0"/>
          </p:cNvCxnSpPr>
          <p:nvPr/>
        </p:nvCxnSpPr>
        <p:spPr>
          <a:xfrm>
            <a:off x="6186360" y="5253474"/>
            <a:ext cx="783948" cy="114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18">
            <a:extLst>
              <a:ext uri="{FF2B5EF4-FFF2-40B4-BE49-F238E27FC236}">
                <a16:creationId xmlns:a16="http://schemas.microsoft.com/office/drawing/2014/main" id="{BFCC3711-3000-6E68-A1FE-CE0DCD089679}"/>
              </a:ext>
            </a:extLst>
          </p:cNvPr>
          <p:cNvCxnSpPr>
            <a:cxnSpLocks/>
            <a:stCxn id="10" idx="0"/>
            <a:endCxn id="49" idx="4"/>
          </p:cNvCxnSpPr>
          <p:nvPr/>
        </p:nvCxnSpPr>
        <p:spPr>
          <a:xfrm flipV="1">
            <a:off x="6970308" y="5230086"/>
            <a:ext cx="892495" cy="1374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타원 51">
            <a:extLst>
              <a:ext uri="{FF2B5EF4-FFF2-40B4-BE49-F238E27FC236}">
                <a16:creationId xmlns:a16="http://schemas.microsoft.com/office/drawing/2014/main" id="{2D677620-ABAC-C08E-8AFA-76A88812B48E}"/>
              </a:ext>
            </a:extLst>
          </p:cNvPr>
          <p:cNvSpPr/>
          <p:nvPr/>
        </p:nvSpPr>
        <p:spPr>
          <a:xfrm>
            <a:off x="160681" y="2387679"/>
            <a:ext cx="558352" cy="22145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4ABB0D71-944A-1DD0-1EDA-96B38312269A}"/>
              </a:ext>
            </a:extLst>
          </p:cNvPr>
          <p:cNvSpPr/>
          <p:nvPr/>
        </p:nvSpPr>
        <p:spPr>
          <a:xfrm>
            <a:off x="164679" y="2831801"/>
            <a:ext cx="662362" cy="32803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0075247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ABDFB2C7CC084141AE6297EBF0081601" ma:contentTypeVersion="3" ma:contentTypeDescription="새 문서를 만듭니다." ma:contentTypeScope="" ma:versionID="91f3c25d8f09344e02077e123768f47f">
  <xsd:schema xmlns:xsd="http://www.w3.org/2001/XMLSchema" xmlns:xs="http://www.w3.org/2001/XMLSchema" xmlns:p="http://schemas.microsoft.com/office/2006/metadata/properties" xmlns:ns3="c8a4b3cd-6e69-41e1-bb25-df6e6353d5ef" targetNamespace="http://schemas.microsoft.com/office/2006/metadata/properties" ma:root="true" ma:fieldsID="fa39e7c1819f5c866d87fa5c8eac3077" ns3:_="">
    <xsd:import namespace="c8a4b3cd-6e69-41e1-bb25-df6e6353d5e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a4b3cd-6e69-41e1-bb25-df6e6353d5e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D755AD9-26A3-4139-AD94-F99EF227E3D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8a4b3cd-6e69-41e1-bb25-df6e6353d5e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B744B75-1397-450C-918B-4DB01C29294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889AB83-C261-419C-9C4F-39B17C7FA2C3}">
  <ds:schemaRefs>
    <ds:schemaRef ds:uri="http://schemas.microsoft.com/office/2006/documentManagement/types"/>
    <ds:schemaRef ds:uri="http://purl.org/dc/terms/"/>
    <ds:schemaRef ds:uri="c8a4b3cd-6e69-41e1-bb25-df6e6353d5ef"/>
    <ds:schemaRef ds:uri="http://schemas.microsoft.com/office/2006/metadata/properties"/>
    <ds:schemaRef ds:uri="http://schemas.microsoft.com/office/infopath/2007/PartnerControls"/>
    <ds:schemaRef ds:uri="http://purl.org/dc/elements/1.1/"/>
    <ds:schemaRef ds:uri="http://www.w3.org/XML/1998/namespace"/>
    <ds:schemaRef ds:uri="http://purl.org/dc/dcmitype/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429</Words>
  <Application>Microsoft Office PowerPoint</Application>
  <PresentationFormat>와이드스크린</PresentationFormat>
  <Paragraphs>188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Database System Report #1</vt:lpstr>
      <vt:lpstr>1. 개체선택</vt:lpstr>
      <vt:lpstr>2. 관계설정</vt:lpstr>
      <vt:lpstr>3. 골격ERD</vt:lpstr>
      <vt:lpstr>4.속성부여</vt:lpstr>
      <vt:lpstr>PowerPoint 프레젠테이션</vt:lpstr>
      <vt:lpstr>PowerPoint 프레젠테이션</vt:lpstr>
      <vt:lpstr>5. 완성ERD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System Report #1</dc:title>
  <dc:creator>김지한</dc:creator>
  <cp:lastModifiedBy>김지한</cp:lastModifiedBy>
  <cp:revision>7</cp:revision>
  <dcterms:created xsi:type="dcterms:W3CDTF">2023-04-09T16:09:09Z</dcterms:created>
  <dcterms:modified xsi:type="dcterms:W3CDTF">2023-04-10T14:50:57Z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0x010100ABDFB2C7CC084141AE6297EBF0081601</vt:lpwstr>
  </property>
</Properties>
</file>