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8" r:id="rId4"/>
    <p:sldId id="279" r:id="rId5"/>
    <p:sldId id="270" r:id="rId6"/>
    <p:sldId id="280" r:id="rId7"/>
    <p:sldId id="286" r:id="rId8"/>
    <p:sldId id="287" r:id="rId9"/>
    <p:sldId id="288" r:id="rId10"/>
    <p:sldId id="281" r:id="rId11"/>
    <p:sldId id="282" r:id="rId12"/>
    <p:sldId id="289" r:id="rId13"/>
    <p:sldId id="294" r:id="rId14"/>
    <p:sldId id="295" r:id="rId15"/>
    <p:sldId id="290" r:id="rId16"/>
    <p:sldId id="293" r:id="rId17"/>
    <p:sldId id="298" r:id="rId18"/>
    <p:sldId id="292" r:id="rId19"/>
    <p:sldId id="283" r:id="rId20"/>
    <p:sldId id="26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6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729D-159C-4DB6-9046-357516502DA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2C1F-7EE3-4999-833C-6B581731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7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5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7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4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8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06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7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4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88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3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1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1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0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2C1F-7EE3-4999-833C-6B581731D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8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09446FC-EC11-48D4-8EAD-8E1CB627CAA7}"/>
              </a:ext>
            </a:extLst>
          </p:cNvPr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877746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AC26-2164-435C-BC52-4C8FAA1D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4E00A-3E85-459D-AE2F-AC72C3A7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6AC39-35A7-4D57-9E1F-CD6F9F39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A23FC-B95B-4F40-AA8B-DFA95291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AA84B-2268-4943-9F4E-B3A2945D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291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5B00A-C598-4077-923C-0B19A306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605AF-3122-4BC0-B278-9E65C1AB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8FF22-81F7-4DCE-A55A-DCC9FD8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6E487-1EE7-45E6-8F89-DEB767FD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5F448-EEF2-470C-BDC0-0A6EAAC9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6962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C548D02-79CE-40F4-BFE9-9AC7B5118ED3}"/>
              </a:ext>
            </a:extLst>
          </p:cNvPr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2C2581-3015-4F11-8C23-F2656DB5F28A}"/>
              </a:ext>
            </a:extLst>
          </p:cNvPr>
          <p:cNvGrpSpPr/>
          <p:nvPr userDrawn="1"/>
        </p:nvGrpSpPr>
        <p:grpSpPr>
          <a:xfrm rot="1509947" flipH="1">
            <a:off x="9552162" y="5113676"/>
            <a:ext cx="2335038" cy="2042909"/>
            <a:chOff x="5691298" y="1390650"/>
            <a:chExt cx="950802" cy="831850"/>
          </a:xfrm>
          <a:solidFill>
            <a:schemeClr val="accent2">
              <a:alpha val="50196"/>
            </a:schemeClr>
          </a:solidFill>
        </p:grpSpPr>
        <p:sp>
          <p:nvSpPr>
            <p:cNvPr id="9" name="圆: 空心 8">
              <a:extLst>
                <a:ext uri="{FF2B5EF4-FFF2-40B4-BE49-F238E27FC236}">
                  <a16:creationId xmlns:a16="http://schemas.microsoft.com/office/drawing/2014/main" id="{8D218415-0D6E-4D5B-AA48-096D28B0E716}"/>
                </a:ext>
              </a:extLst>
            </p:cNvPr>
            <p:cNvSpPr/>
            <p:nvPr/>
          </p:nvSpPr>
          <p:spPr>
            <a:xfrm>
              <a:off x="5810250" y="1390650"/>
              <a:ext cx="831850" cy="831850"/>
            </a:xfrm>
            <a:prstGeom prst="donut">
              <a:avLst>
                <a:gd name="adj" fmla="val 6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09C50F2-71D4-4A27-AB26-DAC9A34A223A}"/>
                </a:ext>
              </a:extLst>
            </p:cNvPr>
            <p:cNvSpPr/>
            <p:nvPr/>
          </p:nvSpPr>
          <p:spPr>
            <a:xfrm rot="5400000">
              <a:off x="5754794" y="1598506"/>
              <a:ext cx="527875" cy="455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EC4AA06C-6955-4209-9F84-69F665B56828}"/>
                </a:ext>
              </a:extLst>
            </p:cNvPr>
            <p:cNvSpPr/>
            <p:nvPr/>
          </p:nvSpPr>
          <p:spPr>
            <a:xfrm rot="5400000">
              <a:off x="5661462" y="1626450"/>
              <a:ext cx="432624" cy="3729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43467D-C4A5-4228-9A48-4C964FD3F474}"/>
              </a:ext>
            </a:extLst>
          </p:cNvPr>
          <p:cNvGrpSpPr/>
          <p:nvPr userDrawn="1"/>
        </p:nvGrpSpPr>
        <p:grpSpPr>
          <a:xfrm rot="9152414" flipH="1">
            <a:off x="8859864" y="5708906"/>
            <a:ext cx="1230871" cy="1076880"/>
            <a:chOff x="5691298" y="1390650"/>
            <a:chExt cx="950802" cy="831850"/>
          </a:xfrm>
          <a:solidFill>
            <a:srgbClr val="000000">
              <a:alpha val="50196"/>
            </a:srgbClr>
          </a:solidFill>
        </p:grpSpPr>
        <p:sp>
          <p:nvSpPr>
            <p:cNvPr id="13" name="圆: 空心 12">
              <a:extLst>
                <a:ext uri="{FF2B5EF4-FFF2-40B4-BE49-F238E27FC236}">
                  <a16:creationId xmlns:a16="http://schemas.microsoft.com/office/drawing/2014/main" id="{33DD5F58-E6C0-4EEB-ADF9-56A53084C671}"/>
                </a:ext>
              </a:extLst>
            </p:cNvPr>
            <p:cNvSpPr/>
            <p:nvPr/>
          </p:nvSpPr>
          <p:spPr>
            <a:xfrm rot="18784213">
              <a:off x="5810250" y="1390650"/>
              <a:ext cx="831850" cy="831850"/>
            </a:xfrm>
            <a:prstGeom prst="donut">
              <a:avLst>
                <a:gd name="adj" fmla="val 6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3C2453D-153B-440E-91B2-60FEC766C085}"/>
                </a:ext>
              </a:extLst>
            </p:cNvPr>
            <p:cNvSpPr/>
            <p:nvPr/>
          </p:nvSpPr>
          <p:spPr>
            <a:xfrm rot="5400000">
              <a:off x="5754794" y="1598506"/>
              <a:ext cx="527875" cy="4550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9278F02-4C7E-446E-9965-5E573AACB4BA}"/>
                </a:ext>
              </a:extLst>
            </p:cNvPr>
            <p:cNvSpPr/>
            <p:nvPr/>
          </p:nvSpPr>
          <p:spPr>
            <a:xfrm rot="5400000">
              <a:off x="5661462" y="1626450"/>
              <a:ext cx="432624" cy="3729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807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1EF3-58EA-43B1-AE16-913E23F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A5474-D10F-470B-B2BA-CA8447C6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9A5FA-CC7D-4807-A36A-2A4A1159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76039-FE66-45AC-AF9B-3C1F00B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21C6C-336F-4B41-BB5D-72CBAB0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669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1C4B6-39C7-48CD-B70B-9AF7DB69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C06F0-C884-45A5-B2D3-8A95F9B5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9F535-ABF3-412A-94F7-591D58C5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122A2-5ED6-4E89-8562-8FC3C646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8A0A1-0588-499C-8C5B-AE890C6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65D3-05D3-49B6-9473-A0121A7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0080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9041-BE26-4D62-BF6B-5858466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092F8-BD37-4A9C-9EE9-A83BBC0D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B5C3F-D787-4445-9F0D-4A85A696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5CDB4-A976-4FBE-A312-B0F22D3E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1A2E5-2DC1-4684-B7BC-B2EE8D41C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AFA65-3F4D-42F0-87D7-D9C3BE4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72B515-FF27-4959-9116-C6C5562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2CF22-DD6E-492E-8BAB-12F47865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3364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38647-1FAE-44F4-9603-C8A34EE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37DFB-5FB7-4288-BBE1-1000645B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6ED99-8B7E-48E4-96D0-BF0E8F9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7454D1-37C1-411A-95CB-31BE267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1685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F304A-AC12-485F-B0E1-C812DBE8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4A157-648B-459A-AFF9-E59452B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ADBCC-085D-494A-BAAB-3C62EBB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645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1ECE-EFC8-4A02-952E-978CF90F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FBDB5-D776-43C6-A39C-46E548D1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1AB8B-BE91-49A7-9403-1F75022E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8AB3-92CD-425C-8E89-9E2BA5BC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56520-E6D4-4A63-BEF8-4D1AAE5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35164-DA00-4B42-AD37-6F43E078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8733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4DAC-5814-4598-84D8-4B0DF80D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0D9F2-E271-4B4D-BEEB-3E4A617D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51D09-A398-4BA6-99F0-75350F79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71264-FF69-44EA-9537-AF8854F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2FB4-59F3-4BEF-A9AC-1170EE4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FF816-B00B-47E0-BC54-57F4A0D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037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7823-FEF0-40F8-8B98-72C0CCB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B8DED-EC23-4460-8B01-E1A69E49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1B18C-852C-4D0B-9AEC-FF130380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F789-3D5B-4216-BEB0-98A59AF0F4BD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FD591-4E98-4792-A2DF-C6BFBC766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96D25-BCBC-4292-877A-3F9CA461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EE33-5CE5-4444-9048-A3B9390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9E797D-FE61-4887-A5C9-3205038EF7E7}"/>
              </a:ext>
            </a:extLst>
          </p:cNvPr>
          <p:cNvGrpSpPr/>
          <p:nvPr/>
        </p:nvGrpSpPr>
        <p:grpSpPr>
          <a:xfrm>
            <a:off x="7036231" y="691051"/>
            <a:ext cx="5775845" cy="3771080"/>
            <a:chOff x="7036231" y="691051"/>
            <a:chExt cx="5775845" cy="37710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7E2C954-757D-46D6-8300-68952FDE83F6}"/>
                </a:ext>
              </a:extLst>
            </p:cNvPr>
            <p:cNvGrpSpPr/>
            <p:nvPr/>
          </p:nvGrpSpPr>
          <p:grpSpPr>
            <a:xfrm>
              <a:off x="8501744" y="691051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036231" y="2154262"/>
              <a:ext cx="5155769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6133202-6E64-4162-881B-0DC637170594}"/>
              </a:ext>
            </a:extLst>
          </p:cNvPr>
          <p:cNvGrpSpPr/>
          <p:nvPr/>
        </p:nvGrpSpPr>
        <p:grpSpPr>
          <a:xfrm>
            <a:off x="2051058" y="2017196"/>
            <a:ext cx="9135102" cy="1015663"/>
            <a:chOff x="1739246" y="2014388"/>
            <a:chExt cx="9135102" cy="101566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1739246" y="2142511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2530102" y="2014388"/>
              <a:ext cx="8344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Software </a:t>
              </a:r>
              <a:r>
                <a:rPr lang="en-US" altLang="zh-CN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</a:t>
              </a:r>
              <a:r>
                <a:rPr lang="en-US" altLang="zh-CN" sz="6000" b="1" dirty="0">
                  <a:solidFill>
                    <a:srgbClr val="0070C0"/>
                  </a:solidFill>
                  <a:cs typeface="+mn-ea"/>
                  <a:sym typeface="+mn-lt"/>
                </a:rPr>
                <a:t>race Cache</a:t>
              </a:r>
              <a:endParaRPr lang="zh-CN" altLang="en-US" sz="60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E7B21D5-5A37-4F99-86CB-C8B8DCD04381}"/>
              </a:ext>
            </a:extLst>
          </p:cNvPr>
          <p:cNvSpPr txBox="1"/>
          <p:nvPr/>
        </p:nvSpPr>
        <p:spPr>
          <a:xfrm>
            <a:off x="3114115" y="3215018"/>
            <a:ext cx="581652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汇报人：樊启元     汇报时间：</a:t>
            </a:r>
            <a:r>
              <a:rPr lang="en-US" altLang="zh-CN" sz="2400" dirty="0">
                <a:solidFill>
                  <a:srgbClr val="151B29"/>
                </a:solidFill>
              </a:rPr>
              <a:t>2022/12/18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C3228-5871-4303-9C92-748D01F5C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71966"/>
            <a:ext cx="11251781" cy="27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65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5804827" y="1301937"/>
            <a:ext cx="6387173" cy="1695497"/>
            <a:chOff x="5804827" y="1494744"/>
            <a:chExt cx="6387173" cy="16954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04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6387173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SIMULATION SETUP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CD84694-B2C4-699B-9F7A-C064E5A0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13" y="2933700"/>
            <a:ext cx="6000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620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4439920" y="1525224"/>
            <a:ext cx="7752081" cy="1695497"/>
            <a:chOff x="4439920" y="1494744"/>
            <a:chExt cx="7752081" cy="16954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05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4439920" y="2398733"/>
              <a:ext cx="7752081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PERFORMANCE  IMPACT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A8E9133-0C3A-36D4-A082-F5469612A9A9}"/>
              </a:ext>
            </a:extLst>
          </p:cNvPr>
          <p:cNvSpPr txBox="1"/>
          <p:nvPr/>
        </p:nvSpPr>
        <p:spPr>
          <a:xfrm>
            <a:off x="4573891" y="3425810"/>
            <a:ext cx="609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800" dirty="0"/>
              <a:t>Impact on the Instruction Cache</a:t>
            </a:r>
          </a:p>
          <a:p>
            <a:pPr marL="457200" indent="-457200">
              <a:buAutoNum type="arabicParenR"/>
            </a:pPr>
            <a:endParaRPr lang="en-US" altLang="zh-CN" sz="2800" dirty="0"/>
          </a:p>
          <a:p>
            <a:pPr marL="457200" indent="-457200">
              <a:buAutoNum type="arabicParenR" startAt="2"/>
            </a:pPr>
            <a:r>
              <a:rPr lang="en-US" altLang="zh-CN" sz="2800" dirty="0"/>
              <a:t>Impact on the Fetch Width</a:t>
            </a:r>
          </a:p>
          <a:p>
            <a:pPr marL="457200" indent="-457200">
              <a:buAutoNum type="arabicParenR" startAt="2"/>
            </a:pPr>
            <a:endParaRPr lang="en-US" altLang="zh-CN" sz="2800" dirty="0"/>
          </a:p>
          <a:p>
            <a:pPr marL="457200" indent="-457200">
              <a:buAutoNum type="arabicParenR" startAt="3"/>
            </a:pPr>
            <a:r>
              <a:rPr lang="en-US" altLang="zh-CN" sz="2800" dirty="0"/>
              <a:t>Impact on the Branch Predictor</a:t>
            </a:r>
          </a:p>
          <a:p>
            <a:pPr marL="457200" indent="-457200">
              <a:buAutoNum type="arabicParenR" startAt="3"/>
            </a:pPr>
            <a:endParaRPr lang="en-US" altLang="zh-CN" sz="2800" dirty="0"/>
          </a:p>
          <a:p>
            <a:pPr marL="457200" indent="-457200">
              <a:buAutoNum type="arabicParenR" startAt="3"/>
            </a:pPr>
            <a:r>
              <a:rPr lang="en-US" altLang="zh-CN" sz="2800" dirty="0"/>
              <a:t>Overall Performance Impact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916459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7256226" cy="984596"/>
            <a:chOff x="3128002" y="2491541"/>
            <a:chExt cx="725622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6621456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1. </a:t>
              </a:r>
              <a:r>
                <a:rPr lang="en-US" altLang="zh-CN" sz="3200" dirty="0"/>
                <a:t>Impact on the Instruction Cache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C5F149-5458-7100-0D75-370BEF9DD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92" y="1517244"/>
            <a:ext cx="5429234" cy="3118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2843CD-AF8D-B355-E6A5-58060087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709" y="1493098"/>
            <a:ext cx="5420301" cy="31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33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4438598" cy="984596"/>
            <a:chOff x="3128002" y="2491541"/>
            <a:chExt cx="4438598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3803828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1.1 </a:t>
              </a:r>
              <a:r>
                <a:rPr lang="en-US" altLang="zh-CN" sz="3200" dirty="0"/>
                <a:t>Spatial Locality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DCFEA5-CA7C-7432-76B4-1CAEDD446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13" y="1752046"/>
            <a:ext cx="5604494" cy="3606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3CB4E5-3F0A-1C38-BCAD-CF24BF221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249" y="1683155"/>
            <a:ext cx="5910151" cy="38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511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4800104" cy="984596"/>
            <a:chOff x="3128002" y="2491541"/>
            <a:chExt cx="4800104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1" y="2735127"/>
              <a:ext cx="4165335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1.2</a:t>
              </a:r>
              <a:r>
                <a:rPr lang="en-US" altLang="zh-CN" sz="3200" dirty="0"/>
                <a:t> Temporal Locality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47FADB-5F18-F858-887E-1274BB8D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5" y="1913861"/>
            <a:ext cx="6513866" cy="44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700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7256226" cy="984596"/>
            <a:chOff x="3128002" y="2491541"/>
            <a:chExt cx="725622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6621456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2. </a:t>
              </a:r>
              <a:r>
                <a:rPr lang="en-US" altLang="zh-CN" sz="3200" dirty="0"/>
                <a:t>Impact on the Fetch Width</a:t>
              </a:r>
            </a:p>
            <a:p>
              <a:pPr>
                <a:spcBef>
                  <a:spcPct val="0"/>
                </a:spcBef>
              </a:pPr>
              <a:endParaRPr lang="en-US" altLang="zh-CN" sz="32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F36628-94C3-0776-234D-0D51F4F1B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49" y="1913860"/>
            <a:ext cx="6928941" cy="43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619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7256226" cy="984596"/>
            <a:chOff x="3128002" y="2491541"/>
            <a:chExt cx="725622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6621456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3. </a:t>
              </a:r>
              <a:r>
                <a:rPr lang="en-US" altLang="zh-CN" sz="3200" dirty="0"/>
                <a:t>Impact on the Branch Predictor</a:t>
              </a:r>
            </a:p>
            <a:p>
              <a:pPr>
                <a:spcBef>
                  <a:spcPct val="0"/>
                </a:spcBef>
              </a:pPr>
              <a:endParaRPr lang="en-US" altLang="zh-CN" sz="3200" dirty="0"/>
            </a:p>
            <a:p>
              <a:pPr>
                <a:spcBef>
                  <a:spcPct val="0"/>
                </a:spcBef>
              </a:pPr>
              <a:endParaRPr lang="en-US" altLang="zh-CN" sz="32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AC0B0C-2B5C-B3B7-AA27-48024149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60" y="2551815"/>
            <a:ext cx="6680327" cy="3890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97273-7C0D-4F15-2E97-6ADF1C072747}"/>
              </a:ext>
            </a:extLst>
          </p:cNvPr>
          <p:cNvSpPr txBox="1"/>
          <p:nvPr/>
        </p:nvSpPr>
        <p:spPr>
          <a:xfrm>
            <a:off x="1669310" y="1818168"/>
            <a:ext cx="432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Effect on Static Prediction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1393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7256226" cy="984596"/>
            <a:chOff x="3128002" y="2491541"/>
            <a:chExt cx="725622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6621456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4. </a:t>
              </a:r>
              <a:r>
                <a:rPr lang="en-US" altLang="zh-CN" sz="3200" dirty="0"/>
                <a:t>Overall Performance Impact</a:t>
              </a:r>
              <a:endParaRPr lang="zh-CN" altLang="en-US" sz="3200" dirty="0"/>
            </a:p>
            <a:p>
              <a:pPr>
                <a:spcBef>
                  <a:spcPct val="0"/>
                </a:spcBef>
              </a:pPr>
              <a:endParaRPr lang="en-US" altLang="zh-CN" sz="32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8D9688-2028-2C93-2D47-627511DF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36" y="1903229"/>
            <a:ext cx="5513092" cy="3121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BEE3F8-AF55-4C2A-FC26-83AEA5C6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88" y="1779463"/>
            <a:ext cx="5443869" cy="3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8022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7256226" cy="984596"/>
            <a:chOff x="3128002" y="2491541"/>
            <a:chExt cx="725622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6621456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4. </a:t>
              </a:r>
              <a:r>
                <a:rPr lang="en-US" altLang="zh-CN" sz="3200" dirty="0"/>
                <a:t>Overall Performance Impact</a:t>
              </a:r>
              <a:endParaRPr lang="zh-CN" altLang="en-US" sz="3200" dirty="0"/>
            </a:p>
            <a:p>
              <a:pPr>
                <a:spcBef>
                  <a:spcPct val="0"/>
                </a:spcBef>
              </a:pPr>
              <a:endParaRPr lang="en-US" altLang="zh-CN" sz="32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B2F7C-100A-2027-E583-AF54770B1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15" y="1983807"/>
            <a:ext cx="6763634" cy="43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06792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5804827" y="1525224"/>
            <a:ext cx="6387173" cy="1695497"/>
            <a:chOff x="5804827" y="1494744"/>
            <a:chExt cx="6387173" cy="16954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06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5279733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CONCLUSIONS</a:t>
              </a:r>
            </a:p>
          </p:txBody>
        </p:sp>
      </p:grpSp>
      <p:sp>
        <p:nvSpPr>
          <p:cNvPr id="28" name="íšļíḋé">
            <a:extLst>
              <a:ext uri="{FF2B5EF4-FFF2-40B4-BE49-F238E27FC236}">
                <a16:creationId xmlns:a16="http://schemas.microsoft.com/office/drawing/2014/main" id="{61AAF585-1B7D-40A5-B02F-652E7D476A43}"/>
              </a:ext>
            </a:extLst>
          </p:cNvPr>
          <p:cNvSpPr txBox="1"/>
          <p:nvPr/>
        </p:nvSpPr>
        <p:spPr>
          <a:xfrm>
            <a:off x="1786271" y="4199860"/>
            <a:ext cx="7692597" cy="15842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altLang="zh-CN" sz="2800" dirty="0"/>
              <a:t>Our results show </a:t>
            </a:r>
            <a:r>
              <a:rPr lang="en-US" altLang="zh-CN" sz="2800" b="1" dirty="0"/>
              <a:t>significant performance improvements</a:t>
            </a:r>
            <a:r>
              <a:rPr lang="en-US" altLang="zh-CN" sz="2800" dirty="0"/>
              <a:t> by adapting the software to the characteristics of the underlying hardware.</a:t>
            </a:r>
          </a:p>
        </p:txBody>
      </p:sp>
    </p:spTree>
    <p:extLst>
      <p:ext uri="{BB962C8B-B14F-4D97-AF65-F5344CB8AC3E}">
        <p14:creationId xmlns:p14="http://schemas.microsoft.com/office/powerpoint/2010/main" val="144092423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E03EE72D-CAEF-4203-AD7A-3AF6F4BA6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50839"/>
            <a:ext cx="11251781" cy="2792848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AA9EEA-70C2-4E1D-95EB-DB53B5F183AB}"/>
              </a:ext>
            </a:extLst>
          </p:cNvPr>
          <p:cNvGrpSpPr/>
          <p:nvPr/>
        </p:nvGrpSpPr>
        <p:grpSpPr>
          <a:xfrm>
            <a:off x="681925" y="763165"/>
            <a:ext cx="4885755" cy="1374900"/>
            <a:chOff x="681925" y="763165"/>
            <a:chExt cx="4885755" cy="13749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2CDCBCA-AD14-41ED-898E-3AE723AD8A13}"/>
                </a:ext>
              </a:extLst>
            </p:cNvPr>
            <p:cNvGrpSpPr/>
            <p:nvPr/>
          </p:nvGrpSpPr>
          <p:grpSpPr>
            <a:xfrm>
              <a:off x="1041823" y="798955"/>
              <a:ext cx="868011" cy="759417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id="{A6CD95F3-6475-4101-9DBB-0D02C1ED944F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A1AF2245-E03F-4F7E-B326-4F3BDC555645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FDA0F8CB-9550-466F-B993-9B6E68A32E86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EC2CDE-D428-428D-99D2-74ED9302E32C}"/>
                </a:ext>
              </a:extLst>
            </p:cNvPr>
            <p:cNvSpPr txBox="1"/>
            <p:nvPr/>
          </p:nvSpPr>
          <p:spPr>
            <a:xfrm>
              <a:off x="1927226" y="763165"/>
              <a:ext cx="3640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  <a:cs typeface="+mn-ea"/>
                  <a:sym typeface="+mn-lt"/>
                </a:rPr>
                <a:t>CONTENES</a:t>
              </a:r>
              <a:endParaRPr lang="zh-CN" altLang="en-US" sz="4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0FC6798-E6CD-4B75-8BCD-210CA0862F90}"/>
                </a:ext>
              </a:extLst>
            </p:cNvPr>
            <p:cNvSpPr/>
            <p:nvPr/>
          </p:nvSpPr>
          <p:spPr>
            <a:xfrm>
              <a:off x="681925" y="1656154"/>
              <a:ext cx="4695987" cy="4819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ADE5C23-41B7-40D6-B9BF-6113D35B6AE8}"/>
              </a:ext>
            </a:extLst>
          </p:cNvPr>
          <p:cNvGrpSpPr/>
          <p:nvPr/>
        </p:nvGrpSpPr>
        <p:grpSpPr>
          <a:xfrm>
            <a:off x="1853265" y="2484397"/>
            <a:ext cx="4699935" cy="984596"/>
            <a:chOff x="3128002" y="2491541"/>
            <a:chExt cx="4699935" cy="984596"/>
          </a:xfrm>
        </p:grpSpPr>
        <p:sp>
          <p:nvSpPr>
            <p:cNvPr id="26" name="圆: 空心 25">
              <a:extLst>
                <a:ext uri="{FF2B5EF4-FFF2-40B4-BE49-F238E27FC236}">
                  <a16:creationId xmlns:a16="http://schemas.microsoft.com/office/drawing/2014/main" id="{5464CFD2-B9B4-4951-B730-4455B77BAF61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82C3D8-92EF-40DA-8F6C-3DAEBB0DA592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5E9D917B-E8F6-4E11-92D5-B0AD956FA9FB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îṥḻîḓè">
              <a:extLst>
                <a:ext uri="{FF2B5EF4-FFF2-40B4-BE49-F238E27FC236}">
                  <a16:creationId xmlns:a16="http://schemas.microsoft.com/office/drawing/2014/main" id="{D93576EA-2D13-4A08-A198-C6D4DBF7A805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3459856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INTRODUCTION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F03C56-7A09-432C-9716-18A78094933B}"/>
              </a:ext>
            </a:extLst>
          </p:cNvPr>
          <p:cNvGrpSpPr/>
          <p:nvPr/>
        </p:nvGrpSpPr>
        <p:grpSpPr>
          <a:xfrm>
            <a:off x="6616274" y="2484397"/>
            <a:ext cx="4884846" cy="984596"/>
            <a:chOff x="3128002" y="2491541"/>
            <a:chExt cx="4884846" cy="984596"/>
          </a:xfrm>
        </p:grpSpPr>
        <p:sp>
          <p:nvSpPr>
            <p:cNvPr id="32" name="圆: 空心 31">
              <a:extLst>
                <a:ext uri="{FF2B5EF4-FFF2-40B4-BE49-F238E27FC236}">
                  <a16:creationId xmlns:a16="http://schemas.microsoft.com/office/drawing/2014/main" id="{BB7943BD-F8BE-4FB8-8B5E-3116BA74959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49BC0AB-E95D-453C-80CF-8498B954880B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0AF2BA79-9378-4073-BC78-559560D89169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îṥḻîḓè">
              <a:extLst>
                <a:ext uri="{FF2B5EF4-FFF2-40B4-BE49-F238E27FC236}">
                  <a16:creationId xmlns:a16="http://schemas.microsoft.com/office/drawing/2014/main" id="{26B76431-1832-4C2E-BC3E-FA91E1DAE76B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36447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RELATED WORK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0EBC411-0B3A-43FB-8971-4178DFA62EA9}"/>
              </a:ext>
            </a:extLst>
          </p:cNvPr>
          <p:cNvGrpSpPr/>
          <p:nvPr/>
        </p:nvGrpSpPr>
        <p:grpSpPr>
          <a:xfrm>
            <a:off x="1880596" y="3788321"/>
            <a:ext cx="3971564" cy="1059006"/>
            <a:chOff x="3128002" y="2417131"/>
            <a:chExt cx="3971564" cy="1059006"/>
          </a:xfrm>
        </p:grpSpPr>
        <p:sp>
          <p:nvSpPr>
            <p:cNvPr id="37" name="圆: 空心 36">
              <a:extLst>
                <a:ext uri="{FF2B5EF4-FFF2-40B4-BE49-F238E27FC236}">
                  <a16:creationId xmlns:a16="http://schemas.microsoft.com/office/drawing/2014/main" id="{09C118FC-0617-4A15-B6AB-11F7AB7E3E2A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5644B78-C42D-4978-AF9E-0143899A5833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849DAC8-260E-4CEF-8CAF-F5A204474956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îṥḻîḓè">
              <a:extLst>
                <a:ext uri="{FF2B5EF4-FFF2-40B4-BE49-F238E27FC236}">
                  <a16:creationId xmlns:a16="http://schemas.microsoft.com/office/drawing/2014/main" id="{015A2287-2045-497D-A5D0-578288DF2EEE}"/>
                </a:ext>
              </a:extLst>
            </p:cNvPr>
            <p:cNvSpPr txBox="1"/>
            <p:nvPr/>
          </p:nvSpPr>
          <p:spPr bwMode="auto">
            <a:xfrm>
              <a:off x="4378241" y="2417131"/>
              <a:ext cx="2721325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THE STC ALGORITHM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D7217E7-E82A-42AF-BC35-BBD2479581C0}"/>
              </a:ext>
            </a:extLst>
          </p:cNvPr>
          <p:cNvGrpSpPr/>
          <p:nvPr/>
        </p:nvGrpSpPr>
        <p:grpSpPr>
          <a:xfrm>
            <a:off x="6637153" y="3961868"/>
            <a:ext cx="4027022" cy="1018366"/>
            <a:chOff x="3128002" y="2457771"/>
            <a:chExt cx="4027022" cy="1018366"/>
          </a:xfrm>
        </p:grpSpPr>
        <p:sp>
          <p:nvSpPr>
            <p:cNvPr id="42" name="圆: 空心 41">
              <a:extLst>
                <a:ext uri="{FF2B5EF4-FFF2-40B4-BE49-F238E27FC236}">
                  <a16:creationId xmlns:a16="http://schemas.microsoft.com/office/drawing/2014/main" id="{50B0A711-FB6F-42B6-8067-8D780E6C593C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1639B1-A129-4A90-825D-2E92600259DD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3D10A922-AA24-4CC2-A9EC-B7081747283D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îṥḻîḓè">
              <a:extLst>
                <a:ext uri="{FF2B5EF4-FFF2-40B4-BE49-F238E27FC236}">
                  <a16:creationId xmlns:a16="http://schemas.microsoft.com/office/drawing/2014/main" id="{14E679AA-4A4E-438E-9E00-32084E8D9FF6}"/>
                </a:ext>
              </a:extLst>
            </p:cNvPr>
            <p:cNvSpPr txBox="1"/>
            <p:nvPr/>
          </p:nvSpPr>
          <p:spPr bwMode="auto">
            <a:xfrm>
              <a:off x="4388401" y="2457771"/>
              <a:ext cx="27666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SIMULATION SETUP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9B2F9D6-C6F0-DFC5-2C44-B4A5D6AE7591}"/>
              </a:ext>
            </a:extLst>
          </p:cNvPr>
          <p:cNvGrpSpPr/>
          <p:nvPr/>
        </p:nvGrpSpPr>
        <p:grpSpPr>
          <a:xfrm>
            <a:off x="1902570" y="5186975"/>
            <a:ext cx="4123964" cy="1038686"/>
            <a:chOff x="3128002" y="2437451"/>
            <a:chExt cx="4123964" cy="1038686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5A0680AE-3493-0257-F247-E9AE5D5AFAEF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00DA0F-B21E-3140-1AEF-F0F89F64B2EB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05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CD96337-944E-5F53-202C-AA715072D156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îṥḻîḓè">
              <a:extLst>
                <a:ext uri="{FF2B5EF4-FFF2-40B4-BE49-F238E27FC236}">
                  <a16:creationId xmlns:a16="http://schemas.microsoft.com/office/drawing/2014/main" id="{5B349E84-6668-1093-98A8-EF8C88EEF8DD}"/>
                </a:ext>
              </a:extLst>
            </p:cNvPr>
            <p:cNvSpPr txBox="1"/>
            <p:nvPr/>
          </p:nvSpPr>
          <p:spPr bwMode="auto">
            <a:xfrm>
              <a:off x="4378241" y="2437451"/>
              <a:ext cx="2873725" cy="610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PERFORMANCE  IMPACT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99C454-8202-7B28-094D-3039B07CC024}"/>
              </a:ext>
            </a:extLst>
          </p:cNvPr>
          <p:cNvGrpSpPr/>
          <p:nvPr/>
        </p:nvGrpSpPr>
        <p:grpSpPr>
          <a:xfrm>
            <a:off x="6636594" y="5278397"/>
            <a:ext cx="4884846" cy="984596"/>
            <a:chOff x="3128002" y="2491541"/>
            <a:chExt cx="4884846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E5F20CE6-E595-8D63-7327-CE482D89B82C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EED253F-C97D-A957-0DBD-C2B4D0B492C5}"/>
                </a:ext>
              </a:extLst>
            </p:cNvPr>
            <p:cNvSpPr txBox="1"/>
            <p:nvPr/>
          </p:nvSpPr>
          <p:spPr>
            <a:xfrm>
              <a:off x="3342176" y="2691452"/>
              <a:ext cx="841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06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04303CB-530E-E08A-0443-5238B013AE3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îṥḻîḓè">
              <a:extLst>
                <a:ext uri="{FF2B5EF4-FFF2-40B4-BE49-F238E27FC236}">
                  <a16:creationId xmlns:a16="http://schemas.microsoft.com/office/drawing/2014/main" id="{533A010D-A5A3-212A-A8C2-0ACBB5D49E92}"/>
                </a:ext>
              </a:extLst>
            </p:cNvPr>
            <p:cNvSpPr txBox="1"/>
            <p:nvPr/>
          </p:nvSpPr>
          <p:spPr bwMode="auto">
            <a:xfrm>
              <a:off x="4368081" y="2691451"/>
              <a:ext cx="36447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CONCLUSIONS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5662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9E797D-FE61-4887-A5C9-3205038EF7E7}"/>
              </a:ext>
            </a:extLst>
          </p:cNvPr>
          <p:cNvGrpSpPr/>
          <p:nvPr/>
        </p:nvGrpSpPr>
        <p:grpSpPr>
          <a:xfrm>
            <a:off x="7036231" y="691051"/>
            <a:ext cx="5775845" cy="3771080"/>
            <a:chOff x="7036231" y="691051"/>
            <a:chExt cx="5775845" cy="37710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7E2C954-757D-46D6-8300-68952FDE83F6}"/>
                </a:ext>
              </a:extLst>
            </p:cNvPr>
            <p:cNvGrpSpPr/>
            <p:nvPr/>
          </p:nvGrpSpPr>
          <p:grpSpPr>
            <a:xfrm>
              <a:off x="8501744" y="691051"/>
              <a:ext cx="4310332" cy="3771080"/>
              <a:chOff x="5691298" y="1390650"/>
              <a:chExt cx="950802" cy="831850"/>
            </a:xfrm>
          </p:grpSpPr>
          <p:sp>
            <p:nvSpPr>
              <p:cNvPr id="12" name="圆: 空心 11">
                <a:extLst>
                  <a:ext uri="{FF2B5EF4-FFF2-40B4-BE49-F238E27FC236}">
                    <a16:creationId xmlns:a16="http://schemas.microsoft.com/office/drawing/2014/main" id="{7DB9B4A9-92B8-458A-88AA-076BA2289932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4E50B9C0-BD88-4207-91F5-80890F5BB2D6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rgbClr val="5F5F5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2D915E34-7ED6-41AC-A263-18D25DC60602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036231" y="2154262"/>
              <a:ext cx="5155769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6133202-6E64-4162-881B-0DC637170594}"/>
              </a:ext>
            </a:extLst>
          </p:cNvPr>
          <p:cNvGrpSpPr/>
          <p:nvPr/>
        </p:nvGrpSpPr>
        <p:grpSpPr>
          <a:xfrm>
            <a:off x="1739246" y="2014388"/>
            <a:ext cx="4133234" cy="1015663"/>
            <a:chOff x="1739246" y="2014388"/>
            <a:chExt cx="4133234" cy="101566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1739246" y="2142511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1825252" y="2014388"/>
              <a:ext cx="40472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Thanks!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1BE19F5-A0D8-4B32-BAAE-35549EA5E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7" b="34954"/>
          <a:stretch/>
        </p:blipFill>
        <p:spPr>
          <a:xfrm>
            <a:off x="940219" y="4250839"/>
            <a:ext cx="11251781" cy="27928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842DCD-5DAC-E759-B259-70A850B54FEB}"/>
              </a:ext>
            </a:extLst>
          </p:cNvPr>
          <p:cNvSpPr txBox="1"/>
          <p:nvPr/>
        </p:nvSpPr>
        <p:spPr>
          <a:xfrm>
            <a:off x="3114115" y="3215018"/>
            <a:ext cx="581652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汇报人：樊启元     汇报时间：</a:t>
            </a:r>
            <a:r>
              <a:rPr lang="en-US" altLang="zh-CN" sz="2400" dirty="0">
                <a:solidFill>
                  <a:srgbClr val="151B29"/>
                </a:solidFill>
              </a:rPr>
              <a:t>2022/12/18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6621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5804827" y="1291309"/>
            <a:ext cx="6387173" cy="1695497"/>
            <a:chOff x="5804827" y="1494744"/>
            <a:chExt cx="6387173" cy="16954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01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5279733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INTRODUCTION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B2A85F9-4B91-7C92-160B-22DCD334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38499"/>
            <a:ext cx="1957995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内存延迟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E24C1B-727A-48C9-734C-1A882EA58DAA}"/>
              </a:ext>
            </a:extLst>
          </p:cNvPr>
          <p:cNvSpPr txBox="1"/>
          <p:nvPr/>
        </p:nvSpPr>
        <p:spPr>
          <a:xfrm>
            <a:off x="5932969" y="3221664"/>
            <a:ext cx="6156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3600" dirty="0"/>
              <a:t>memory latency</a:t>
            </a:r>
          </a:p>
          <a:p>
            <a:pPr marL="342900" indent="-342900">
              <a:buAutoNum type="arabicParenR"/>
            </a:pPr>
            <a:endParaRPr lang="en-US" altLang="zh-CN" sz="3600" dirty="0"/>
          </a:p>
          <a:p>
            <a:pPr marL="342900" indent="-342900">
              <a:buAutoNum type="arabicParenR"/>
            </a:pPr>
            <a:r>
              <a:rPr lang="en-US" altLang="zh-CN" sz="3600" dirty="0"/>
              <a:t>fetch width</a:t>
            </a:r>
          </a:p>
          <a:p>
            <a:pPr marL="342900" indent="-342900">
              <a:buAutoNum type="arabicParenR"/>
            </a:pPr>
            <a:endParaRPr lang="en-US" altLang="zh-CN" sz="3600" dirty="0"/>
          </a:p>
          <a:p>
            <a:pPr marL="342900" indent="-342900">
              <a:buAutoNum type="arabicParenR"/>
            </a:pPr>
            <a:r>
              <a:rPr lang="en-US" altLang="zh-CN" sz="3600" dirty="0"/>
              <a:t>branch prediction accuracy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9FDDED-6C6D-0FBD-C3D9-50D07EBA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内存延迟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056DE2-222E-7BB9-7D4B-5E974DCE40C0}"/>
              </a:ext>
            </a:extLst>
          </p:cNvPr>
          <p:cNvSpPr/>
          <p:nvPr/>
        </p:nvSpPr>
        <p:spPr>
          <a:xfrm>
            <a:off x="1247257" y="3498134"/>
            <a:ext cx="4147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SzPct val="25000"/>
            </a:pPr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Superscalar</a:t>
            </a:r>
          </a:p>
          <a:p>
            <a:pPr algn="ctr">
              <a:buSzPct val="25000"/>
            </a:pPr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processors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99133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5804827" y="1525224"/>
            <a:ext cx="6387173" cy="1695497"/>
            <a:chOff x="5804827" y="1494744"/>
            <a:chExt cx="6387173" cy="16954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02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804827" y="2398733"/>
              <a:ext cx="5279733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RELATED WORK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EE1DB2B-6553-2DA0-2E8B-37DF22A52234}"/>
              </a:ext>
            </a:extLst>
          </p:cNvPr>
          <p:cNvSpPr txBox="1"/>
          <p:nvPr/>
        </p:nvSpPr>
        <p:spPr>
          <a:xfrm>
            <a:off x="5902960" y="338328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/>
              <a:t>the layout of the basic blocks inside a routine</a:t>
            </a:r>
          </a:p>
          <a:p>
            <a:pPr marL="457200" indent="-457200">
              <a:buAutoNum type="arabicParenR"/>
            </a:pPr>
            <a:endParaRPr lang="en-US" altLang="zh-CN" sz="2400" dirty="0"/>
          </a:p>
          <a:p>
            <a:r>
              <a:rPr lang="en-US" altLang="zh-CN" sz="2400" dirty="0"/>
              <a:t>2) the splitting of a procedure into several different routines or traces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3) the layout of the resulting routines or traces in the address space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55E6D-9550-E924-8A1A-71DD54FBD49F}"/>
              </a:ext>
            </a:extLst>
          </p:cNvPr>
          <p:cNvSpPr/>
          <p:nvPr/>
        </p:nvSpPr>
        <p:spPr>
          <a:xfrm>
            <a:off x="1044667" y="3739495"/>
            <a:ext cx="48397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code layout </a:t>
            </a:r>
          </a:p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optimizations 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03352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36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359C53-B495-4917-BCD0-1F0C222BCED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4704" y="1925421"/>
            <a:ext cx="10562591" cy="4955035"/>
            <a:chOff x="1" y="1130301"/>
            <a:chExt cx="12191999" cy="5719407"/>
          </a:xfrm>
        </p:grpSpPr>
        <p:sp>
          <p:nvSpPr>
            <p:cNvPr id="5" name="îṣḷíḑè">
              <a:extLst>
                <a:ext uri="{FF2B5EF4-FFF2-40B4-BE49-F238E27FC236}">
                  <a16:creationId xmlns:a16="http://schemas.microsoft.com/office/drawing/2014/main" id="{FDC11027-4544-4964-9B7C-32DF980B4DFF}"/>
                </a:ext>
              </a:extLst>
            </p:cNvPr>
            <p:cNvSpPr/>
            <p:nvPr/>
          </p:nvSpPr>
          <p:spPr bwMode="auto">
            <a:xfrm flipH="1">
              <a:off x="8128001" y="3967800"/>
              <a:ext cx="4063999" cy="2881908"/>
            </a:xfrm>
            <a:custGeom>
              <a:avLst/>
              <a:gdLst>
                <a:gd name="connsiteX0" fmla="*/ 0 w 4063999"/>
                <a:gd name="connsiteY0" fmla="*/ 0 h 5085184"/>
                <a:gd name="connsiteX1" fmla="*/ 4063999 w 4063999"/>
                <a:gd name="connsiteY1" fmla="*/ 2155911 h 5085184"/>
                <a:gd name="connsiteX2" fmla="*/ 4063999 w 4063999"/>
                <a:gd name="connsiteY2" fmla="*/ 5085184 h 5085184"/>
                <a:gd name="connsiteX3" fmla="*/ 0 w 4063999"/>
                <a:gd name="connsiteY3" fmla="*/ 2929273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0" y="0"/>
                  </a:moveTo>
                  <a:lnTo>
                    <a:pt x="4063999" y="2155911"/>
                  </a:lnTo>
                  <a:lnTo>
                    <a:pt x="4063999" y="5085184"/>
                  </a:lnTo>
                  <a:lnTo>
                    <a:pt x="0" y="292927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iṣļîde">
              <a:extLst>
                <a:ext uri="{FF2B5EF4-FFF2-40B4-BE49-F238E27FC236}">
                  <a16:creationId xmlns:a16="http://schemas.microsoft.com/office/drawing/2014/main" id="{A02D6733-228A-4875-8B2A-7BD90B8AEC01}"/>
                </a:ext>
              </a:extLst>
            </p:cNvPr>
            <p:cNvSpPr/>
            <p:nvPr/>
          </p:nvSpPr>
          <p:spPr bwMode="auto">
            <a:xfrm flipH="1">
              <a:off x="4064001" y="3967800"/>
              <a:ext cx="4063999" cy="2881903"/>
            </a:xfrm>
            <a:custGeom>
              <a:avLst/>
              <a:gdLst>
                <a:gd name="connsiteX0" fmla="*/ 4063999 w 4063999"/>
                <a:gd name="connsiteY0" fmla="*/ 0 h 5085184"/>
                <a:gd name="connsiteX1" fmla="*/ 4063999 w 4063999"/>
                <a:gd name="connsiteY1" fmla="*/ 2929273 h 5085184"/>
                <a:gd name="connsiteX2" fmla="*/ 0 w 4063999"/>
                <a:gd name="connsiteY2" fmla="*/ 5085184 h 5085184"/>
                <a:gd name="connsiteX3" fmla="*/ 0 w 4063999"/>
                <a:gd name="connsiteY3" fmla="*/ 2155911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4063999" y="0"/>
                  </a:moveTo>
                  <a:lnTo>
                    <a:pt x="4063999" y="2929273"/>
                  </a:lnTo>
                  <a:lnTo>
                    <a:pt x="0" y="5085184"/>
                  </a:lnTo>
                  <a:lnTo>
                    <a:pt x="0" y="2155911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ṣliḋê">
              <a:extLst>
                <a:ext uri="{FF2B5EF4-FFF2-40B4-BE49-F238E27FC236}">
                  <a16:creationId xmlns:a16="http://schemas.microsoft.com/office/drawing/2014/main" id="{165BD863-C916-4949-B76C-6E35C2CE1280}"/>
                </a:ext>
              </a:extLst>
            </p:cNvPr>
            <p:cNvSpPr/>
            <p:nvPr/>
          </p:nvSpPr>
          <p:spPr bwMode="auto">
            <a:xfrm flipH="1">
              <a:off x="1" y="3956071"/>
              <a:ext cx="4063999" cy="2881907"/>
            </a:xfrm>
            <a:custGeom>
              <a:avLst/>
              <a:gdLst>
                <a:gd name="connsiteX0" fmla="*/ 0 w 4063999"/>
                <a:gd name="connsiteY0" fmla="*/ 0 h 5085184"/>
                <a:gd name="connsiteX1" fmla="*/ 4063999 w 4063999"/>
                <a:gd name="connsiteY1" fmla="*/ 2155911 h 5085184"/>
                <a:gd name="connsiteX2" fmla="*/ 4063999 w 4063999"/>
                <a:gd name="connsiteY2" fmla="*/ 5085184 h 5085184"/>
                <a:gd name="connsiteX3" fmla="*/ 0 w 4063999"/>
                <a:gd name="connsiteY3" fmla="*/ 2929273 h 508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999" h="5085184">
                  <a:moveTo>
                    <a:pt x="0" y="0"/>
                  </a:moveTo>
                  <a:lnTo>
                    <a:pt x="4063999" y="2155911"/>
                  </a:lnTo>
                  <a:lnTo>
                    <a:pt x="4063999" y="5085184"/>
                  </a:lnTo>
                  <a:lnTo>
                    <a:pt x="0" y="292927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3A10085-38A8-41C7-A557-515C15F3EE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1556792"/>
              <a:ext cx="0" cy="4683671"/>
            </a:xfrm>
            <a:prstGeom prst="line">
              <a:avLst/>
            </a:prstGeom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C91D1C-5249-4238-A78A-2FB4FA3E4B3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128000" y="2248702"/>
              <a:ext cx="1" cy="4601005"/>
            </a:xfrm>
            <a:prstGeom prst="line">
              <a:avLst/>
            </a:prstGeom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îś1íḓe">
              <a:extLst>
                <a:ext uri="{FF2B5EF4-FFF2-40B4-BE49-F238E27FC236}">
                  <a16:creationId xmlns:a16="http://schemas.microsoft.com/office/drawing/2014/main" id="{7E3A13AA-1867-4113-B0BC-69E321C67B50}"/>
                </a:ext>
              </a:extLst>
            </p:cNvPr>
            <p:cNvGrpSpPr/>
            <p:nvPr/>
          </p:nvGrpSpPr>
          <p:grpSpPr>
            <a:xfrm>
              <a:off x="1720466" y="4109186"/>
              <a:ext cx="1200896" cy="1200892"/>
              <a:chOff x="1720466" y="4110548"/>
              <a:chExt cx="1200896" cy="1200892"/>
            </a:xfrm>
          </p:grpSpPr>
          <p:sp>
            <p:nvSpPr>
              <p:cNvPr id="27" name="ísļïďe">
                <a:extLst>
                  <a:ext uri="{FF2B5EF4-FFF2-40B4-BE49-F238E27FC236}">
                    <a16:creationId xmlns:a16="http://schemas.microsoft.com/office/drawing/2014/main" id="{112727E9-63CA-4D67-BD84-237958972818}"/>
                  </a:ext>
                </a:extLst>
              </p:cNvPr>
              <p:cNvSpPr/>
              <p:nvPr/>
            </p:nvSpPr>
            <p:spPr>
              <a:xfrm>
                <a:off x="1720466" y="4110548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ï$ľíḑè">
                <a:extLst>
                  <a:ext uri="{FF2B5EF4-FFF2-40B4-BE49-F238E27FC236}">
                    <a16:creationId xmlns:a16="http://schemas.microsoft.com/office/drawing/2014/main" id="{6EA27569-74F2-4B0D-BBB7-5CA24D9F445B}"/>
                  </a:ext>
                </a:extLst>
              </p:cNvPr>
              <p:cNvSpPr/>
              <p:nvPr/>
            </p:nvSpPr>
            <p:spPr bwMode="auto">
              <a:xfrm>
                <a:off x="1971781" y="4403520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ïśļïḋè">
              <a:extLst>
                <a:ext uri="{FF2B5EF4-FFF2-40B4-BE49-F238E27FC236}">
                  <a16:creationId xmlns:a16="http://schemas.microsoft.com/office/drawing/2014/main" id="{299BF377-8608-437E-8C04-7B9390066EDB}"/>
                </a:ext>
              </a:extLst>
            </p:cNvPr>
            <p:cNvGrpSpPr/>
            <p:nvPr/>
          </p:nvGrpSpPr>
          <p:grpSpPr>
            <a:xfrm>
              <a:off x="5495551" y="4120913"/>
              <a:ext cx="1200896" cy="1200892"/>
              <a:chOff x="1720466" y="4122275"/>
              <a:chExt cx="1200896" cy="1200892"/>
            </a:xfrm>
          </p:grpSpPr>
          <p:sp>
            <p:nvSpPr>
              <p:cNvPr id="25" name="íśľidè">
                <a:extLst>
                  <a:ext uri="{FF2B5EF4-FFF2-40B4-BE49-F238E27FC236}">
                    <a16:creationId xmlns:a16="http://schemas.microsoft.com/office/drawing/2014/main" id="{51563FE0-1789-447C-80D1-95595C18358A}"/>
                  </a:ext>
                </a:extLst>
              </p:cNvPr>
              <p:cNvSpPr/>
              <p:nvPr/>
            </p:nvSpPr>
            <p:spPr>
              <a:xfrm>
                <a:off x="1720466" y="4122275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isḻiḍê">
                <a:extLst>
                  <a:ext uri="{FF2B5EF4-FFF2-40B4-BE49-F238E27FC236}">
                    <a16:creationId xmlns:a16="http://schemas.microsoft.com/office/drawing/2014/main" id="{70AB7E16-1DA8-4976-8684-2775FF22AF9A}"/>
                  </a:ext>
                </a:extLst>
              </p:cNvPr>
              <p:cNvSpPr/>
              <p:nvPr/>
            </p:nvSpPr>
            <p:spPr bwMode="auto">
              <a:xfrm>
                <a:off x="1971781" y="4415247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ïšļiḍê">
              <a:extLst>
                <a:ext uri="{FF2B5EF4-FFF2-40B4-BE49-F238E27FC236}">
                  <a16:creationId xmlns:a16="http://schemas.microsoft.com/office/drawing/2014/main" id="{68B90E13-D91A-45B3-8869-82A8C63E4948}"/>
                </a:ext>
              </a:extLst>
            </p:cNvPr>
            <p:cNvGrpSpPr/>
            <p:nvPr/>
          </p:nvGrpSpPr>
          <p:grpSpPr>
            <a:xfrm>
              <a:off x="9270638" y="4259165"/>
              <a:ext cx="1200896" cy="1200892"/>
              <a:chOff x="1720466" y="4122273"/>
              <a:chExt cx="1200896" cy="1200892"/>
            </a:xfrm>
          </p:grpSpPr>
          <p:sp>
            <p:nvSpPr>
              <p:cNvPr id="23" name="îşḷîḓe">
                <a:extLst>
                  <a:ext uri="{FF2B5EF4-FFF2-40B4-BE49-F238E27FC236}">
                    <a16:creationId xmlns:a16="http://schemas.microsoft.com/office/drawing/2014/main" id="{83AA08F0-5C4A-4A80-A0AC-9AEA772EB3C8}"/>
                  </a:ext>
                </a:extLst>
              </p:cNvPr>
              <p:cNvSpPr/>
              <p:nvPr/>
            </p:nvSpPr>
            <p:spPr>
              <a:xfrm>
                <a:off x="1720466" y="4122273"/>
                <a:ext cx="1200896" cy="12008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išḷîḋé">
                <a:extLst>
                  <a:ext uri="{FF2B5EF4-FFF2-40B4-BE49-F238E27FC236}">
                    <a16:creationId xmlns:a16="http://schemas.microsoft.com/office/drawing/2014/main" id="{CB980AE3-CA21-48C0-98BF-50C231137A7E}"/>
                  </a:ext>
                </a:extLst>
              </p:cNvPr>
              <p:cNvSpPr/>
              <p:nvPr/>
            </p:nvSpPr>
            <p:spPr bwMode="auto">
              <a:xfrm>
                <a:off x="1971781" y="4415245"/>
                <a:ext cx="698268" cy="614948"/>
              </a:xfrm>
              <a:custGeom>
                <a:avLst/>
                <a:gdLst>
                  <a:gd name="connsiteX0" fmla="*/ 405120 w 603762"/>
                  <a:gd name="connsiteY0" fmla="*/ 452325 h 531720"/>
                  <a:gd name="connsiteX1" fmla="*/ 385544 w 603762"/>
                  <a:gd name="connsiteY1" fmla="*/ 471877 h 531720"/>
                  <a:gd name="connsiteX2" fmla="*/ 405120 w 603762"/>
                  <a:gd name="connsiteY2" fmla="*/ 491430 h 531720"/>
                  <a:gd name="connsiteX3" fmla="*/ 424547 w 603762"/>
                  <a:gd name="connsiteY3" fmla="*/ 471877 h 531720"/>
                  <a:gd name="connsiteX4" fmla="*/ 405120 w 603762"/>
                  <a:gd name="connsiteY4" fmla="*/ 452325 h 531720"/>
                  <a:gd name="connsiteX5" fmla="*/ 143001 w 603762"/>
                  <a:gd name="connsiteY5" fmla="*/ 452325 h 531720"/>
                  <a:gd name="connsiteX6" fmla="*/ 123413 w 603762"/>
                  <a:gd name="connsiteY6" fmla="*/ 471877 h 531720"/>
                  <a:gd name="connsiteX7" fmla="*/ 143001 w 603762"/>
                  <a:gd name="connsiteY7" fmla="*/ 491430 h 531720"/>
                  <a:gd name="connsiteX8" fmla="*/ 162589 w 603762"/>
                  <a:gd name="connsiteY8" fmla="*/ 471877 h 531720"/>
                  <a:gd name="connsiteX9" fmla="*/ 143001 w 603762"/>
                  <a:gd name="connsiteY9" fmla="*/ 452325 h 531720"/>
                  <a:gd name="connsiteX10" fmla="*/ 405120 w 603762"/>
                  <a:gd name="connsiteY10" fmla="*/ 412182 h 531720"/>
                  <a:gd name="connsiteX11" fmla="*/ 464885 w 603762"/>
                  <a:gd name="connsiteY11" fmla="*/ 471877 h 531720"/>
                  <a:gd name="connsiteX12" fmla="*/ 405120 w 603762"/>
                  <a:gd name="connsiteY12" fmla="*/ 531720 h 531720"/>
                  <a:gd name="connsiteX13" fmla="*/ 345206 w 603762"/>
                  <a:gd name="connsiteY13" fmla="*/ 471877 h 531720"/>
                  <a:gd name="connsiteX14" fmla="*/ 405120 w 603762"/>
                  <a:gd name="connsiteY14" fmla="*/ 412182 h 531720"/>
                  <a:gd name="connsiteX15" fmla="*/ 143001 w 603762"/>
                  <a:gd name="connsiteY15" fmla="*/ 412182 h 531720"/>
                  <a:gd name="connsiteX16" fmla="*/ 202805 w 603762"/>
                  <a:gd name="connsiteY16" fmla="*/ 471877 h 531720"/>
                  <a:gd name="connsiteX17" fmla="*/ 143001 w 603762"/>
                  <a:gd name="connsiteY17" fmla="*/ 531720 h 531720"/>
                  <a:gd name="connsiteX18" fmla="*/ 83197 w 603762"/>
                  <a:gd name="connsiteY18" fmla="*/ 471877 h 531720"/>
                  <a:gd name="connsiteX19" fmla="*/ 143001 w 603762"/>
                  <a:gd name="connsiteY19" fmla="*/ 412182 h 531720"/>
                  <a:gd name="connsiteX20" fmla="*/ 259598 w 603762"/>
                  <a:gd name="connsiteY20" fmla="*/ 203766 h 531720"/>
                  <a:gd name="connsiteX21" fmla="*/ 259598 w 603762"/>
                  <a:gd name="connsiteY21" fmla="*/ 327591 h 531720"/>
                  <a:gd name="connsiteX22" fmla="*/ 392215 w 603762"/>
                  <a:gd name="connsiteY22" fmla="*/ 327591 h 531720"/>
                  <a:gd name="connsiteX23" fmla="*/ 259598 w 603762"/>
                  <a:gd name="connsiteY23" fmla="*/ 203766 h 531720"/>
                  <a:gd name="connsiteX24" fmla="*/ 239423 w 603762"/>
                  <a:gd name="connsiteY24" fmla="*/ 203766 h 531720"/>
                  <a:gd name="connsiteX25" fmla="*/ 106658 w 603762"/>
                  <a:gd name="connsiteY25" fmla="*/ 327591 h 531720"/>
                  <a:gd name="connsiteX26" fmla="*/ 239423 w 603762"/>
                  <a:gd name="connsiteY26" fmla="*/ 327591 h 531720"/>
                  <a:gd name="connsiteX27" fmla="*/ 600339 w 603762"/>
                  <a:gd name="connsiteY27" fmla="*/ 403 h 531720"/>
                  <a:gd name="connsiteX28" fmla="*/ 603751 w 603762"/>
                  <a:gd name="connsiteY28" fmla="*/ 5587 h 531720"/>
                  <a:gd name="connsiteX29" fmla="*/ 557171 w 603762"/>
                  <a:gd name="connsiteY29" fmla="*/ 176809 h 531720"/>
                  <a:gd name="connsiteX30" fmla="*/ 418324 w 603762"/>
                  <a:gd name="connsiteY30" fmla="*/ 193102 h 531720"/>
                  <a:gd name="connsiteX31" fmla="*/ 527651 w 603762"/>
                  <a:gd name="connsiteY31" fmla="*/ 113712 h 531720"/>
                  <a:gd name="connsiteX32" fmla="*/ 527355 w 603762"/>
                  <a:gd name="connsiteY32" fmla="*/ 111638 h 531720"/>
                  <a:gd name="connsiteX33" fmla="*/ 525278 w 603762"/>
                  <a:gd name="connsiteY33" fmla="*/ 111638 h 531720"/>
                  <a:gd name="connsiteX34" fmla="*/ 339406 w 603762"/>
                  <a:gd name="connsiteY34" fmla="*/ 180216 h 531720"/>
                  <a:gd name="connsiteX35" fmla="*/ 436421 w 603762"/>
                  <a:gd name="connsiteY35" fmla="*/ 298708 h 531720"/>
                  <a:gd name="connsiteX36" fmla="*/ 551831 w 603762"/>
                  <a:gd name="connsiteY36" fmla="*/ 412165 h 531720"/>
                  <a:gd name="connsiteX37" fmla="*/ 541150 w 603762"/>
                  <a:gd name="connsiteY37" fmla="*/ 450527 h 531720"/>
                  <a:gd name="connsiteX38" fmla="*/ 516377 w 603762"/>
                  <a:gd name="connsiteY38" fmla="*/ 464894 h 531720"/>
                  <a:gd name="connsiteX39" fmla="*/ 484336 w 603762"/>
                  <a:gd name="connsiteY39" fmla="*/ 464894 h 531720"/>
                  <a:gd name="connsiteX40" fmla="*/ 405121 w 603762"/>
                  <a:gd name="connsiteY40" fmla="*/ 392021 h 531720"/>
                  <a:gd name="connsiteX41" fmla="*/ 325758 w 603762"/>
                  <a:gd name="connsiteY41" fmla="*/ 464894 h 531720"/>
                  <a:gd name="connsiteX42" fmla="*/ 222364 w 603762"/>
                  <a:gd name="connsiteY42" fmla="*/ 464894 h 531720"/>
                  <a:gd name="connsiteX43" fmla="*/ 143001 w 603762"/>
                  <a:gd name="connsiteY43" fmla="*/ 392021 h 531720"/>
                  <a:gd name="connsiteX44" fmla="*/ 63639 w 603762"/>
                  <a:gd name="connsiteY44" fmla="*/ 464894 h 531720"/>
                  <a:gd name="connsiteX45" fmla="*/ 35454 w 603762"/>
                  <a:gd name="connsiteY45" fmla="*/ 464894 h 531720"/>
                  <a:gd name="connsiteX46" fmla="*/ 10681 w 603762"/>
                  <a:gd name="connsiteY46" fmla="*/ 450527 h 531720"/>
                  <a:gd name="connsiteX47" fmla="*/ 0 w 603762"/>
                  <a:gd name="connsiteY47" fmla="*/ 412165 h 531720"/>
                  <a:gd name="connsiteX48" fmla="*/ 56518 w 603762"/>
                  <a:gd name="connsiteY48" fmla="*/ 327591 h 531720"/>
                  <a:gd name="connsiteX49" fmla="*/ 249511 w 603762"/>
                  <a:gd name="connsiteY49" fmla="*/ 157998 h 531720"/>
                  <a:gd name="connsiteX50" fmla="*/ 313298 w 603762"/>
                  <a:gd name="connsiteY50" fmla="*/ 168959 h 531720"/>
                  <a:gd name="connsiteX51" fmla="*/ 383018 w 603762"/>
                  <a:gd name="connsiteY51" fmla="*/ 139632 h 531720"/>
                  <a:gd name="connsiteX52" fmla="*/ 384502 w 603762"/>
                  <a:gd name="connsiteY52" fmla="*/ 139632 h 531720"/>
                  <a:gd name="connsiteX53" fmla="*/ 463419 w 603762"/>
                  <a:gd name="connsiteY53" fmla="*/ 43357 h 531720"/>
                  <a:gd name="connsiteX54" fmla="*/ 594257 w 603762"/>
                  <a:gd name="connsiteY54" fmla="*/ 2033 h 531720"/>
                  <a:gd name="connsiteX55" fmla="*/ 600339 w 603762"/>
                  <a:gd name="connsiteY55" fmla="*/ 403 h 5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762" h="531720">
                    <a:moveTo>
                      <a:pt x="405120" y="452325"/>
                    </a:moveTo>
                    <a:cubicBezTo>
                      <a:pt x="394294" y="452325"/>
                      <a:pt x="385544" y="461212"/>
                      <a:pt x="385544" y="471877"/>
                    </a:cubicBezTo>
                    <a:cubicBezTo>
                      <a:pt x="385544" y="482690"/>
                      <a:pt x="394294" y="491430"/>
                      <a:pt x="405120" y="491430"/>
                    </a:cubicBezTo>
                    <a:cubicBezTo>
                      <a:pt x="415797" y="491430"/>
                      <a:pt x="424547" y="482690"/>
                      <a:pt x="424547" y="471877"/>
                    </a:cubicBezTo>
                    <a:cubicBezTo>
                      <a:pt x="424547" y="461212"/>
                      <a:pt x="415797" y="452325"/>
                      <a:pt x="405120" y="452325"/>
                    </a:cubicBezTo>
                    <a:close/>
                    <a:moveTo>
                      <a:pt x="143001" y="452325"/>
                    </a:moveTo>
                    <a:cubicBezTo>
                      <a:pt x="132168" y="452325"/>
                      <a:pt x="123413" y="461212"/>
                      <a:pt x="123413" y="471877"/>
                    </a:cubicBezTo>
                    <a:cubicBezTo>
                      <a:pt x="123413" y="482690"/>
                      <a:pt x="132168" y="491430"/>
                      <a:pt x="143001" y="491430"/>
                    </a:cubicBezTo>
                    <a:cubicBezTo>
                      <a:pt x="153834" y="491430"/>
                      <a:pt x="162589" y="482690"/>
                      <a:pt x="162589" y="471877"/>
                    </a:cubicBezTo>
                    <a:cubicBezTo>
                      <a:pt x="162589" y="461212"/>
                      <a:pt x="153834" y="452325"/>
                      <a:pt x="143001" y="452325"/>
                    </a:cubicBezTo>
                    <a:close/>
                    <a:moveTo>
                      <a:pt x="405120" y="412182"/>
                    </a:moveTo>
                    <a:cubicBezTo>
                      <a:pt x="438042" y="412182"/>
                      <a:pt x="464885" y="438845"/>
                      <a:pt x="464885" y="471877"/>
                    </a:cubicBezTo>
                    <a:cubicBezTo>
                      <a:pt x="464885" y="504909"/>
                      <a:pt x="438042" y="531720"/>
                      <a:pt x="405120" y="531720"/>
                    </a:cubicBezTo>
                    <a:cubicBezTo>
                      <a:pt x="372049" y="531720"/>
                      <a:pt x="345206" y="504909"/>
                      <a:pt x="345206" y="471877"/>
                    </a:cubicBezTo>
                    <a:cubicBezTo>
                      <a:pt x="345206" y="438845"/>
                      <a:pt x="372049" y="412182"/>
                      <a:pt x="405120" y="412182"/>
                    </a:cubicBezTo>
                    <a:close/>
                    <a:moveTo>
                      <a:pt x="143001" y="412182"/>
                    </a:moveTo>
                    <a:cubicBezTo>
                      <a:pt x="176094" y="412182"/>
                      <a:pt x="202805" y="438845"/>
                      <a:pt x="202805" y="471877"/>
                    </a:cubicBezTo>
                    <a:cubicBezTo>
                      <a:pt x="202805" y="504909"/>
                      <a:pt x="176094" y="531720"/>
                      <a:pt x="143001" y="531720"/>
                    </a:cubicBezTo>
                    <a:cubicBezTo>
                      <a:pt x="109908" y="531720"/>
                      <a:pt x="83197" y="504909"/>
                      <a:pt x="83197" y="471877"/>
                    </a:cubicBezTo>
                    <a:cubicBezTo>
                      <a:pt x="83197" y="438845"/>
                      <a:pt x="109908" y="412182"/>
                      <a:pt x="143001" y="412182"/>
                    </a:cubicBezTo>
                    <a:close/>
                    <a:moveTo>
                      <a:pt x="259598" y="203766"/>
                    </a:moveTo>
                    <a:lnTo>
                      <a:pt x="259598" y="327591"/>
                    </a:lnTo>
                    <a:lnTo>
                      <a:pt x="392215" y="327591"/>
                    </a:lnTo>
                    <a:cubicBezTo>
                      <a:pt x="383018" y="260642"/>
                      <a:pt x="327835" y="208506"/>
                      <a:pt x="259598" y="203766"/>
                    </a:cubicBezTo>
                    <a:close/>
                    <a:moveTo>
                      <a:pt x="239423" y="203766"/>
                    </a:moveTo>
                    <a:cubicBezTo>
                      <a:pt x="171038" y="208506"/>
                      <a:pt x="116003" y="260642"/>
                      <a:pt x="106658" y="327591"/>
                    </a:cubicBezTo>
                    <a:lnTo>
                      <a:pt x="239423" y="327591"/>
                    </a:lnTo>
                    <a:close/>
                    <a:moveTo>
                      <a:pt x="600339" y="403"/>
                    </a:moveTo>
                    <a:cubicBezTo>
                      <a:pt x="602564" y="1144"/>
                      <a:pt x="603899" y="3366"/>
                      <a:pt x="603751" y="5587"/>
                    </a:cubicBezTo>
                    <a:cubicBezTo>
                      <a:pt x="600932" y="47208"/>
                      <a:pt x="590993" y="140225"/>
                      <a:pt x="557171" y="176809"/>
                    </a:cubicBezTo>
                    <a:cubicBezTo>
                      <a:pt x="515784" y="221540"/>
                      <a:pt x="459266" y="225095"/>
                      <a:pt x="418324" y="193102"/>
                    </a:cubicBezTo>
                    <a:cubicBezTo>
                      <a:pt x="439388" y="189103"/>
                      <a:pt x="491901" y="171921"/>
                      <a:pt x="527651" y="113712"/>
                    </a:cubicBezTo>
                    <a:cubicBezTo>
                      <a:pt x="528096" y="113119"/>
                      <a:pt x="527948" y="112231"/>
                      <a:pt x="527355" y="111638"/>
                    </a:cubicBezTo>
                    <a:cubicBezTo>
                      <a:pt x="526761" y="111194"/>
                      <a:pt x="525871" y="111194"/>
                      <a:pt x="525278" y="111638"/>
                    </a:cubicBezTo>
                    <a:cubicBezTo>
                      <a:pt x="425592" y="196953"/>
                      <a:pt x="381386" y="141854"/>
                      <a:pt x="339406" y="180216"/>
                    </a:cubicBezTo>
                    <a:cubicBezTo>
                      <a:pt x="386133" y="204507"/>
                      <a:pt x="421587" y="247164"/>
                      <a:pt x="436421" y="298708"/>
                    </a:cubicBezTo>
                    <a:cubicBezTo>
                      <a:pt x="506142" y="324036"/>
                      <a:pt x="551831" y="365360"/>
                      <a:pt x="551831" y="412165"/>
                    </a:cubicBezTo>
                    <a:cubicBezTo>
                      <a:pt x="551831" y="425496"/>
                      <a:pt x="548122" y="438382"/>
                      <a:pt x="541150" y="450527"/>
                    </a:cubicBezTo>
                    <a:cubicBezTo>
                      <a:pt x="536107" y="459414"/>
                      <a:pt x="526613" y="464894"/>
                      <a:pt x="516377" y="464894"/>
                    </a:cubicBezTo>
                    <a:lnTo>
                      <a:pt x="484336" y="464894"/>
                    </a:lnTo>
                    <a:cubicBezTo>
                      <a:pt x="480775" y="424162"/>
                      <a:pt x="446805" y="392021"/>
                      <a:pt x="405121" y="392021"/>
                    </a:cubicBezTo>
                    <a:cubicBezTo>
                      <a:pt x="363289" y="392021"/>
                      <a:pt x="329319" y="424162"/>
                      <a:pt x="325758" y="464894"/>
                    </a:cubicBezTo>
                    <a:lnTo>
                      <a:pt x="222364" y="464894"/>
                    </a:lnTo>
                    <a:cubicBezTo>
                      <a:pt x="218656" y="424162"/>
                      <a:pt x="184685" y="392021"/>
                      <a:pt x="143001" y="392021"/>
                    </a:cubicBezTo>
                    <a:cubicBezTo>
                      <a:pt x="101317" y="392021"/>
                      <a:pt x="67199" y="424162"/>
                      <a:pt x="63639" y="464894"/>
                    </a:cubicBezTo>
                    <a:lnTo>
                      <a:pt x="35454" y="464894"/>
                    </a:lnTo>
                    <a:cubicBezTo>
                      <a:pt x="25218" y="464894"/>
                      <a:pt x="15724" y="459414"/>
                      <a:pt x="10681" y="450527"/>
                    </a:cubicBezTo>
                    <a:cubicBezTo>
                      <a:pt x="3709" y="438382"/>
                      <a:pt x="0" y="425496"/>
                      <a:pt x="0" y="412165"/>
                    </a:cubicBezTo>
                    <a:cubicBezTo>
                      <a:pt x="0" y="380320"/>
                      <a:pt x="21213" y="351141"/>
                      <a:pt x="56518" y="327591"/>
                    </a:cubicBezTo>
                    <a:cubicBezTo>
                      <a:pt x="68831" y="232056"/>
                      <a:pt x="150418" y="157998"/>
                      <a:pt x="249511" y="157998"/>
                    </a:cubicBezTo>
                    <a:cubicBezTo>
                      <a:pt x="271910" y="157998"/>
                      <a:pt x="293272" y="161997"/>
                      <a:pt x="313298" y="168959"/>
                    </a:cubicBezTo>
                    <a:cubicBezTo>
                      <a:pt x="334956" y="150148"/>
                      <a:pt x="358097" y="141261"/>
                      <a:pt x="383018" y="139632"/>
                    </a:cubicBezTo>
                    <a:cubicBezTo>
                      <a:pt x="383612" y="139632"/>
                      <a:pt x="384057" y="139632"/>
                      <a:pt x="384502" y="139632"/>
                    </a:cubicBezTo>
                    <a:cubicBezTo>
                      <a:pt x="376936" y="93272"/>
                      <a:pt x="408830" y="40839"/>
                      <a:pt x="463419" y="43357"/>
                    </a:cubicBezTo>
                    <a:cubicBezTo>
                      <a:pt x="540705" y="52096"/>
                      <a:pt x="578088" y="22176"/>
                      <a:pt x="594257" y="2033"/>
                    </a:cubicBezTo>
                    <a:cubicBezTo>
                      <a:pt x="595740" y="107"/>
                      <a:pt x="598114" y="-485"/>
                      <a:pt x="600339" y="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" name="išḷîḑè">
              <a:extLst>
                <a:ext uri="{FF2B5EF4-FFF2-40B4-BE49-F238E27FC236}">
                  <a16:creationId xmlns:a16="http://schemas.microsoft.com/office/drawing/2014/main" id="{8E53FF52-ECEC-4725-B9DC-2C5F23C829F4}"/>
                </a:ext>
              </a:extLst>
            </p:cNvPr>
            <p:cNvSpPr txBox="1"/>
            <p:nvPr/>
          </p:nvSpPr>
          <p:spPr bwMode="auto">
            <a:xfrm>
              <a:off x="1029948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Basic Block Chaining</a:t>
              </a:r>
            </a:p>
          </p:txBody>
        </p:sp>
        <p:sp>
          <p:nvSpPr>
            <p:cNvPr id="14" name="iŝḻiḍê">
              <a:extLst>
                <a:ext uri="{FF2B5EF4-FFF2-40B4-BE49-F238E27FC236}">
                  <a16:creationId xmlns:a16="http://schemas.microsoft.com/office/drawing/2014/main" id="{C1345642-B33A-46E7-A8A0-46992A9405A5}"/>
                </a:ext>
              </a:extLst>
            </p:cNvPr>
            <p:cNvSpPr txBox="1"/>
            <p:nvPr/>
          </p:nvSpPr>
          <p:spPr bwMode="auto">
            <a:xfrm>
              <a:off x="4805033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Subroutine Splitting</a:t>
              </a:r>
            </a:p>
          </p:txBody>
        </p:sp>
        <p:sp>
          <p:nvSpPr>
            <p:cNvPr id="15" name="îšļïḓe">
              <a:extLst>
                <a:ext uri="{FF2B5EF4-FFF2-40B4-BE49-F238E27FC236}">
                  <a16:creationId xmlns:a16="http://schemas.microsoft.com/office/drawing/2014/main" id="{93AD4A23-5D32-4E4A-8DFD-B081F3917498}"/>
                </a:ext>
              </a:extLst>
            </p:cNvPr>
            <p:cNvSpPr txBox="1"/>
            <p:nvPr/>
          </p:nvSpPr>
          <p:spPr bwMode="auto">
            <a:xfrm>
              <a:off x="8580118" y="1130301"/>
              <a:ext cx="2581932" cy="3876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Procedure Placement</a:t>
              </a:r>
            </a:p>
          </p:txBody>
        </p:sp>
        <p:sp>
          <p:nvSpPr>
            <p:cNvPr id="17" name="ïsļïḋê">
              <a:extLst>
                <a:ext uri="{FF2B5EF4-FFF2-40B4-BE49-F238E27FC236}">
                  <a16:creationId xmlns:a16="http://schemas.microsoft.com/office/drawing/2014/main" id="{18E62A9D-CE92-40E8-B692-2B5457BC1E73}"/>
                </a:ext>
              </a:extLst>
            </p:cNvPr>
            <p:cNvSpPr/>
            <p:nvPr/>
          </p:nvSpPr>
          <p:spPr bwMode="auto">
            <a:xfrm>
              <a:off x="637082" y="1767696"/>
              <a:ext cx="3260050" cy="129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400" dirty="0"/>
                <a:t>1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greedy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en-US" altLang="zh-CN" sz="2000" dirty="0"/>
                <a:t>Exec Threshold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en-US" altLang="zh-CN" sz="2000" dirty="0"/>
                <a:t>Branch Threshold</a:t>
              </a:r>
            </a:p>
            <a:p>
              <a:endParaRPr lang="en-US" altLang="zh-CN" sz="2400" dirty="0"/>
            </a:p>
            <a:p>
              <a:r>
                <a:rPr lang="en-US" altLang="zh-CN" sz="2400" dirty="0"/>
                <a:t>2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the bottom-up algorithm</a:t>
              </a:r>
            </a:p>
            <a:p>
              <a:endParaRPr lang="en-US" altLang="zh-CN" sz="2400" dirty="0"/>
            </a:p>
          </p:txBody>
        </p:sp>
        <p:sp>
          <p:nvSpPr>
            <p:cNvPr id="20" name="îṣ1ïďe">
              <a:extLst>
                <a:ext uri="{FF2B5EF4-FFF2-40B4-BE49-F238E27FC236}">
                  <a16:creationId xmlns:a16="http://schemas.microsoft.com/office/drawing/2014/main" id="{4EADF664-4B50-4990-BCFE-3CC79E7C00C2}"/>
                </a:ext>
              </a:extLst>
            </p:cNvPr>
            <p:cNvSpPr/>
            <p:nvPr/>
          </p:nvSpPr>
          <p:spPr bwMode="auto">
            <a:xfrm>
              <a:off x="4582214" y="1732514"/>
              <a:ext cx="3308065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400" dirty="0"/>
                <a:t>1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A coarse-grain splitting </a:t>
              </a:r>
            </a:p>
            <a:p>
              <a:endParaRPr lang="en-US" altLang="zh-CN" sz="2400" dirty="0"/>
            </a:p>
            <a:p>
              <a:r>
                <a:rPr lang="en-US" altLang="zh-CN" sz="2400" dirty="0"/>
                <a:t>2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A fine-grain splitting</a:t>
              </a:r>
            </a:p>
            <a:p>
              <a:endParaRPr lang="en-US" altLang="zh-CN" sz="2400" dirty="0"/>
            </a:p>
          </p:txBody>
        </p:sp>
        <p:sp>
          <p:nvSpPr>
            <p:cNvPr id="21" name="îṥļîdé">
              <a:extLst>
                <a:ext uri="{FF2B5EF4-FFF2-40B4-BE49-F238E27FC236}">
                  <a16:creationId xmlns:a16="http://schemas.microsoft.com/office/drawing/2014/main" id="{0069AAA4-2A1E-4E5F-8AD0-DFE4F782EEC0}"/>
                </a:ext>
              </a:extLst>
            </p:cNvPr>
            <p:cNvSpPr/>
            <p:nvPr/>
          </p:nvSpPr>
          <p:spPr bwMode="auto">
            <a:xfrm>
              <a:off x="8544934" y="1709061"/>
              <a:ext cx="3133263" cy="58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400" dirty="0"/>
                <a:t>1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map routines in popularity order</a:t>
              </a:r>
            </a:p>
            <a:p>
              <a:endParaRPr lang="en-US" altLang="zh-CN" sz="2400" dirty="0"/>
            </a:p>
            <a:p>
              <a:r>
                <a:rPr lang="en-US" altLang="zh-CN" sz="2400" dirty="0"/>
                <a:t>2</a:t>
              </a:r>
              <a:r>
                <a:rPr lang="zh-CN" altLang="en-US" sz="2400" dirty="0"/>
                <a:t>）</a:t>
              </a:r>
              <a:r>
                <a:rPr lang="en-US" altLang="zh-CN" sz="2400" dirty="0"/>
                <a:t>Conflict </a:t>
              </a:r>
            </a:p>
            <a:p>
              <a:r>
                <a:rPr lang="en-US" altLang="zh-CN" sz="2400" dirty="0"/>
                <a:t>Free Area (CFA)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FFA7E8-35FF-42B9-BEE9-009CB4F3E559}"/>
              </a:ext>
            </a:extLst>
          </p:cNvPr>
          <p:cNvGrpSpPr/>
          <p:nvPr/>
        </p:nvGrpSpPr>
        <p:grpSpPr>
          <a:xfrm>
            <a:off x="994639" y="440902"/>
            <a:ext cx="3922801" cy="984596"/>
            <a:chOff x="3128002" y="2491541"/>
            <a:chExt cx="3922801" cy="984596"/>
          </a:xfrm>
        </p:grpSpPr>
        <p:sp>
          <p:nvSpPr>
            <p:cNvPr id="30" name="圆: 空心 29">
              <a:extLst>
                <a:ext uri="{FF2B5EF4-FFF2-40B4-BE49-F238E27FC236}">
                  <a16:creationId xmlns:a16="http://schemas.microsoft.com/office/drawing/2014/main" id="{7CF26442-AA6B-4B14-8F7E-E8EB0D992F61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2EDB18EB-831D-442B-9476-9B42A7EE852C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îṥḻîḓè">
              <a:extLst>
                <a:ext uri="{FF2B5EF4-FFF2-40B4-BE49-F238E27FC236}">
                  <a16:creationId xmlns:a16="http://schemas.microsoft.com/office/drawing/2014/main" id="{DBF50156-56D3-43DA-8189-6431ED30E80A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3288031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accent3"/>
                  </a:solidFill>
                </a:rPr>
                <a:t>RELATED WORK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319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1AE836-AEED-404C-B970-DF2F958F1C62}"/>
              </a:ext>
            </a:extLst>
          </p:cNvPr>
          <p:cNvGrpSpPr/>
          <p:nvPr/>
        </p:nvGrpSpPr>
        <p:grpSpPr>
          <a:xfrm>
            <a:off x="5374641" y="1525224"/>
            <a:ext cx="6817359" cy="1654857"/>
            <a:chOff x="5374641" y="1494744"/>
            <a:chExt cx="6817359" cy="165485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D514AA-9E05-4B4C-AE40-33D81846A911}"/>
                </a:ext>
              </a:extLst>
            </p:cNvPr>
            <p:cNvGrpSpPr/>
            <p:nvPr/>
          </p:nvGrpSpPr>
          <p:grpSpPr>
            <a:xfrm>
              <a:off x="6453216" y="1622867"/>
              <a:ext cx="868011" cy="759417"/>
              <a:chOff x="5691298" y="1390650"/>
              <a:chExt cx="950802" cy="83185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916F09B3-CEE4-4076-AC87-C9A6B9F6CFA1}"/>
                  </a:ext>
                </a:extLst>
              </p:cNvPr>
              <p:cNvSpPr/>
              <p:nvPr/>
            </p:nvSpPr>
            <p:spPr>
              <a:xfrm>
                <a:off x="5810250" y="1390650"/>
                <a:ext cx="831850" cy="831850"/>
              </a:xfrm>
              <a:prstGeom prst="donut">
                <a:avLst>
                  <a:gd name="adj" fmla="val 66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D6939AE8-51A9-4034-81A0-495644806E7D}"/>
                  </a:ext>
                </a:extLst>
              </p:cNvPr>
              <p:cNvSpPr/>
              <p:nvPr/>
            </p:nvSpPr>
            <p:spPr>
              <a:xfrm rot="5400000">
                <a:off x="5754794" y="1598506"/>
                <a:ext cx="527875" cy="4550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21DD2F68-2844-47A4-B1D0-9DDB915392AC}"/>
                  </a:ext>
                </a:extLst>
              </p:cNvPr>
              <p:cNvSpPr/>
              <p:nvPr/>
            </p:nvSpPr>
            <p:spPr>
              <a:xfrm rot="5400000">
                <a:off x="5661462" y="1626450"/>
                <a:ext cx="432624" cy="37295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21950C-20E8-4E4C-89DD-2B72F7AF8497}"/>
                </a:ext>
              </a:extLst>
            </p:cNvPr>
            <p:cNvSpPr/>
            <p:nvPr/>
          </p:nvSpPr>
          <p:spPr>
            <a:xfrm>
              <a:off x="7547675" y="1628613"/>
              <a:ext cx="4644325" cy="759417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695C3D-43C1-432A-B6B1-D185D1069680}"/>
                </a:ext>
              </a:extLst>
            </p:cNvPr>
            <p:cNvSpPr txBox="1"/>
            <p:nvPr/>
          </p:nvSpPr>
          <p:spPr>
            <a:xfrm>
              <a:off x="7485087" y="1494744"/>
              <a:ext cx="103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zh-CN" altLang="en-US" sz="6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ṥḻîḓè">
              <a:extLst>
                <a:ext uri="{FF2B5EF4-FFF2-40B4-BE49-F238E27FC236}">
                  <a16:creationId xmlns:a16="http://schemas.microsoft.com/office/drawing/2014/main" id="{B7B32303-DA03-4147-8397-CD7F75427EC8}"/>
                </a:ext>
              </a:extLst>
            </p:cNvPr>
            <p:cNvSpPr txBox="1"/>
            <p:nvPr/>
          </p:nvSpPr>
          <p:spPr bwMode="auto">
            <a:xfrm>
              <a:off x="5374641" y="2358093"/>
              <a:ext cx="6654800" cy="791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chemeClr val="accent2"/>
                  </a:solidFill>
                </a:rPr>
                <a:t>THE STC ALGORITHM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009A523-8AAE-227B-8FFF-C0E5981A9EBA}"/>
              </a:ext>
            </a:extLst>
          </p:cNvPr>
          <p:cNvSpPr txBox="1"/>
          <p:nvPr/>
        </p:nvSpPr>
        <p:spPr>
          <a:xfrm>
            <a:off x="5902960" y="3383280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800" dirty="0"/>
              <a:t>Seed Selection</a:t>
            </a:r>
          </a:p>
          <a:p>
            <a:pPr marL="457200" indent="-457200">
              <a:buAutoNum type="arabicParenR"/>
            </a:pPr>
            <a:endParaRPr lang="en-US" altLang="zh-CN" sz="2800" dirty="0"/>
          </a:p>
          <a:p>
            <a:r>
              <a:rPr lang="en-US" altLang="zh-CN" sz="2800" dirty="0"/>
              <a:t>2) Trace Construction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3) Trace Mapping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D1C59-E382-79B7-9E3D-EDE6FFF2B1D5}"/>
              </a:ext>
            </a:extLst>
          </p:cNvPr>
          <p:cNvSpPr/>
          <p:nvPr/>
        </p:nvSpPr>
        <p:spPr>
          <a:xfrm>
            <a:off x="1333080" y="3739495"/>
            <a:ext cx="42629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</a:t>
            </a:r>
          </a:p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Trace Cache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44830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4268241" cy="984596"/>
            <a:chOff x="3128002" y="2491541"/>
            <a:chExt cx="4268241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3633471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1. Seed Selection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9C2666-8627-F859-4082-7295D3264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56" y="2036011"/>
            <a:ext cx="6259426" cy="40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276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4969281" cy="984596"/>
            <a:chOff x="3128002" y="2491541"/>
            <a:chExt cx="4969281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4334511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2. Trace Construction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319F5-FABD-8FD9-629F-8D7D45EE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17" y="1199068"/>
            <a:ext cx="4199487" cy="55524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E9183-FEDE-C540-09C8-F653DFC9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862" y="250075"/>
            <a:ext cx="3441454" cy="66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029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B8113-1B46-4B01-B30E-0F419A1EC8D9}"/>
              </a:ext>
            </a:extLst>
          </p:cNvPr>
          <p:cNvGrpSpPr/>
          <p:nvPr/>
        </p:nvGrpSpPr>
        <p:grpSpPr>
          <a:xfrm>
            <a:off x="994639" y="440902"/>
            <a:ext cx="4268241" cy="984596"/>
            <a:chOff x="3128002" y="2491541"/>
            <a:chExt cx="4268241" cy="984596"/>
          </a:xfrm>
        </p:grpSpPr>
        <p:sp>
          <p:nvSpPr>
            <p:cNvPr id="19" name="圆: 空心 18">
              <a:extLst>
                <a:ext uri="{FF2B5EF4-FFF2-40B4-BE49-F238E27FC236}">
                  <a16:creationId xmlns:a16="http://schemas.microsoft.com/office/drawing/2014/main" id="{1F6AB095-6092-4769-BB5E-37981AAAAB02}"/>
                </a:ext>
              </a:extLst>
            </p:cNvPr>
            <p:cNvSpPr/>
            <p:nvPr/>
          </p:nvSpPr>
          <p:spPr>
            <a:xfrm>
              <a:off x="3270474" y="2491541"/>
              <a:ext cx="984596" cy="984596"/>
            </a:xfrm>
            <a:prstGeom prst="donut">
              <a:avLst>
                <a:gd name="adj" fmla="val 1454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5B273FF-09E4-4683-B77F-BD1D1EB437A3}"/>
                </a:ext>
              </a:extLst>
            </p:cNvPr>
            <p:cNvSpPr/>
            <p:nvPr/>
          </p:nvSpPr>
          <p:spPr>
            <a:xfrm rot="5400000">
              <a:off x="3096698" y="2788188"/>
              <a:ext cx="453910" cy="39130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îṥḻîḓè">
              <a:extLst>
                <a:ext uri="{FF2B5EF4-FFF2-40B4-BE49-F238E27FC236}">
                  <a16:creationId xmlns:a16="http://schemas.microsoft.com/office/drawing/2014/main" id="{6BD6AE51-2C6E-4EBB-AAD7-16DEDEA0977C}"/>
                </a:ext>
              </a:extLst>
            </p:cNvPr>
            <p:cNvSpPr txBox="1"/>
            <p:nvPr/>
          </p:nvSpPr>
          <p:spPr bwMode="auto">
            <a:xfrm>
              <a:off x="3762772" y="2735127"/>
              <a:ext cx="3633471" cy="523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accent3"/>
                  </a:solidFill>
                </a:rPr>
                <a:t>3. Trace Mapping</a:t>
              </a:r>
              <a:endParaRPr lang="zh-CN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0299"/>
            <a:ext cx="1497312" cy="1497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060855-5F88-1F11-266B-643EF4B3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16" y="1669568"/>
            <a:ext cx="10854384" cy="51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8209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6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80A16"/>
      </a:accent1>
      <a:accent2>
        <a:srgbClr val="9D181B"/>
      </a:accent2>
      <a:accent3>
        <a:srgbClr val="221715"/>
      </a:accent3>
      <a:accent4>
        <a:srgbClr val="5F5F5F"/>
      </a:accent4>
      <a:accent5>
        <a:srgbClr val="929292"/>
      </a:accent5>
      <a:accent6>
        <a:srgbClr val="B0B0B0"/>
      </a:accent6>
      <a:hlink>
        <a:srgbClr val="4472C4"/>
      </a:hlink>
      <a:folHlink>
        <a:srgbClr val="BFBFBF"/>
      </a:folHlink>
    </a:clrScheme>
    <a:fontScheme name="gb2mnnow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80A16"/>
    </a:accent1>
    <a:accent2>
      <a:srgbClr val="9D181B"/>
    </a:accent2>
    <a:accent3>
      <a:srgbClr val="221715"/>
    </a:accent3>
    <a:accent4>
      <a:srgbClr val="5F5F5F"/>
    </a:accent4>
    <a:accent5>
      <a:srgbClr val="929292"/>
    </a:accent5>
    <a:accent6>
      <a:srgbClr val="B0B0B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276</Words>
  <Application>Microsoft Office PowerPoint</Application>
  <PresentationFormat>宽屏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樊 启元</cp:lastModifiedBy>
  <cp:revision>140</cp:revision>
  <dcterms:created xsi:type="dcterms:W3CDTF">2019-01-07T11:18:28Z</dcterms:created>
  <dcterms:modified xsi:type="dcterms:W3CDTF">2022-12-18T10:24:26Z</dcterms:modified>
</cp:coreProperties>
</file>