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1382" y="462025"/>
            <a:ext cx="276123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962" y="1607312"/>
            <a:ext cx="8014075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gbc.org/conference.-courses/show/125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opedia.com/index.php?title=Episcopal&amp;amp;action=edit&amp;amp;redlink=1" TargetMode="External"/><Relationship Id="rId3" Type="http://schemas.openxmlformats.org/officeDocument/2006/relationships/hyperlink" Target="http://www.theopedia.com/church-government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opedia.com/Presbyterian" TargetMode="External"/><Relationship Id="rId3" Type="http://schemas.openxmlformats.org/officeDocument/2006/relationships/hyperlink" Target="http://www.theopedia.com/Reformed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639" y="2481325"/>
            <a:ext cx="60102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Serving </a:t>
            </a:r>
            <a:r>
              <a:rPr dirty="0" u="heavy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on a </a:t>
            </a:r>
            <a:r>
              <a:rPr dirty="0" u="heavy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Church</a:t>
            </a:r>
            <a:r>
              <a:rPr dirty="0" u="heavy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  <a:r>
              <a:rPr dirty="0" u="heavy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Governance</a:t>
            </a:r>
          </a:p>
        </p:txBody>
      </p:sp>
      <p:sp>
        <p:nvSpPr>
          <p:cNvPr id="3" name="object 3"/>
          <p:cNvSpPr/>
          <p:nvPr/>
        </p:nvSpPr>
        <p:spPr>
          <a:xfrm>
            <a:off x="788670" y="1600200"/>
            <a:ext cx="7567421" cy="4526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Governance</a:t>
            </a:r>
          </a:p>
        </p:txBody>
      </p:sp>
      <p:sp>
        <p:nvSpPr>
          <p:cNvPr id="3" name="object 3"/>
          <p:cNvSpPr/>
          <p:nvPr/>
        </p:nvSpPr>
        <p:spPr>
          <a:xfrm>
            <a:off x="2971800" y="1066800"/>
            <a:ext cx="3321558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79140" y="3599942"/>
            <a:ext cx="274447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Vital </a:t>
            </a:r>
            <a:r>
              <a:rPr dirty="0" sz="1800" spc="-5">
                <a:latin typeface="Calibri"/>
                <a:cs typeface="Calibri"/>
              </a:rPr>
              <a:t>elements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25">
                <a:latin typeface="Calibri"/>
                <a:cs typeface="Calibri"/>
              </a:rPr>
              <a:t>sailor...  </a:t>
            </a:r>
            <a:r>
              <a:rPr dirty="0" sz="1800">
                <a:latin typeface="Calibri"/>
                <a:cs typeface="Calibri"/>
              </a:rPr>
              <a:t>wind</a:t>
            </a:r>
            <a:endParaRPr sz="1800">
              <a:latin typeface="Calibri"/>
              <a:cs typeface="Calibri"/>
            </a:endParaRPr>
          </a:p>
          <a:p>
            <a:pPr marL="469900" marR="152209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sail  rudder  heading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Governance</a:t>
            </a:r>
          </a:p>
        </p:txBody>
      </p:sp>
      <p:sp>
        <p:nvSpPr>
          <p:cNvPr id="3" name="object 3"/>
          <p:cNvSpPr/>
          <p:nvPr/>
        </p:nvSpPr>
        <p:spPr>
          <a:xfrm>
            <a:off x="2971800" y="1066800"/>
            <a:ext cx="3321558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79140" y="3599942"/>
            <a:ext cx="274447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Vital </a:t>
            </a:r>
            <a:r>
              <a:rPr dirty="0" sz="1800" spc="-5">
                <a:latin typeface="Calibri"/>
                <a:cs typeface="Calibri"/>
              </a:rPr>
              <a:t>elements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25">
                <a:latin typeface="Calibri"/>
                <a:cs typeface="Calibri"/>
              </a:rPr>
              <a:t>sailor...  </a:t>
            </a:r>
            <a:r>
              <a:rPr dirty="0" sz="1800">
                <a:latin typeface="Calibri"/>
                <a:cs typeface="Calibri"/>
              </a:rPr>
              <a:t>wind</a:t>
            </a:r>
            <a:endParaRPr sz="1800">
              <a:latin typeface="Calibri"/>
              <a:cs typeface="Calibri"/>
            </a:endParaRPr>
          </a:p>
          <a:p>
            <a:pPr marL="469900" marR="152209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sail  rudder  heading  </a:t>
            </a:r>
            <a:r>
              <a:rPr dirty="0" sz="1800" spc="-20">
                <a:latin typeface="Calibri"/>
                <a:cs typeface="Calibri"/>
              </a:rPr>
              <a:t>keel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462025"/>
            <a:ext cx="803338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Five </a:t>
            </a:r>
            <a:r>
              <a:rPr dirty="0" spc="-20"/>
              <a:t>Steps </a:t>
            </a:r>
            <a:r>
              <a:rPr dirty="0" spc="-5"/>
              <a:t>in </a:t>
            </a:r>
            <a:r>
              <a:rPr dirty="0" spc="-30"/>
              <a:t>Program</a:t>
            </a:r>
            <a:r>
              <a:rPr dirty="0" spc="60"/>
              <a:t> </a:t>
            </a:r>
            <a:r>
              <a:rPr dirty="0" spc="-15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431"/>
            <a:ext cx="6098540" cy="41224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3200" spc="-10">
                <a:latin typeface="Calibri"/>
                <a:cs typeface="Calibri"/>
              </a:rPr>
              <a:t>Ideas</a:t>
            </a:r>
            <a:endParaRPr sz="32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3200" spc="-15">
                <a:latin typeface="Calibri"/>
                <a:cs typeface="Calibri"/>
              </a:rPr>
              <a:t>Recommendation</a:t>
            </a:r>
            <a:endParaRPr sz="32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3200" spc="-20">
                <a:latin typeface="Calibri"/>
                <a:cs typeface="Calibri"/>
              </a:rPr>
              <a:t>Approval</a:t>
            </a:r>
            <a:endParaRPr sz="32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3200" spc="-10">
                <a:latin typeface="Calibri"/>
                <a:cs typeface="Calibri"/>
              </a:rPr>
              <a:t>Implementation</a:t>
            </a:r>
            <a:endParaRPr sz="32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3200" spc="-20">
                <a:latin typeface="Calibri"/>
                <a:cs typeface="Calibri"/>
              </a:rPr>
              <a:t>Evaluation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983105">
              <a:lnSpc>
                <a:spcPct val="100000"/>
              </a:lnSpc>
            </a:pPr>
            <a:r>
              <a:rPr dirty="0" sz="3200" spc="-5">
                <a:latin typeface="Calibri"/>
                <a:cs typeface="Calibri"/>
              </a:rPr>
              <a:t>the 1‐3‐5 </a:t>
            </a:r>
            <a:r>
              <a:rPr dirty="0" sz="3200" spc="-15">
                <a:latin typeface="Calibri"/>
                <a:cs typeface="Calibri"/>
              </a:rPr>
              <a:t>board</a:t>
            </a:r>
            <a:r>
              <a:rPr dirty="0" sz="3200" spc="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principle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658" y="462025"/>
            <a:ext cx="64960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Governance </a:t>
            </a:r>
            <a:r>
              <a:rPr dirty="0" spc="-5"/>
              <a:t>– </a:t>
            </a:r>
            <a:r>
              <a:rPr dirty="0" spc="-20"/>
              <a:t>Legal</a:t>
            </a:r>
            <a:r>
              <a:rPr dirty="0" spc="5"/>
              <a:t> </a:t>
            </a:r>
            <a:r>
              <a:rPr dirty="0" spc="-10"/>
              <a:t>Realities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431"/>
            <a:ext cx="363791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D&amp;O</a:t>
            </a:r>
            <a:r>
              <a:rPr dirty="0" sz="3200" spc="-10">
                <a:latin typeface="Calibri"/>
                <a:cs typeface="Calibri"/>
              </a:rPr>
              <a:t> insurance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Fiscal Responsibility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HR </a:t>
            </a:r>
            <a:r>
              <a:rPr dirty="0" sz="3200" spc="-10">
                <a:latin typeface="Calibri"/>
                <a:cs typeface="Calibri"/>
              </a:rPr>
              <a:t>Responsibility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998" y="462025"/>
            <a:ext cx="485394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</a:t>
            </a:r>
            <a:r>
              <a:rPr dirty="0" spc="-90"/>
              <a:t> </a:t>
            </a:r>
            <a:r>
              <a:rPr dirty="0" spc="-10"/>
              <a:t>Shepherd/Model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431"/>
            <a:ext cx="7443470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Ezekiel </a:t>
            </a:r>
            <a:r>
              <a:rPr dirty="0" sz="3200" spc="-5">
                <a:latin typeface="Calibri"/>
                <a:cs typeface="Calibri"/>
              </a:rPr>
              <a:t>34 ‐ "I am </a:t>
            </a:r>
            <a:r>
              <a:rPr dirty="0" sz="3200" spc="-20">
                <a:latin typeface="Calibri"/>
                <a:cs typeface="Calibri"/>
              </a:rPr>
              <a:t>against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1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shepherds..."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1 </a:t>
            </a:r>
            <a:r>
              <a:rPr dirty="0" sz="3200" spc="-30">
                <a:latin typeface="Calibri"/>
                <a:cs typeface="Calibri"/>
              </a:rPr>
              <a:t>Peter </a:t>
            </a:r>
            <a:r>
              <a:rPr dirty="0" sz="3200" spc="-5">
                <a:latin typeface="Calibri"/>
                <a:cs typeface="Calibri"/>
              </a:rPr>
              <a:t>5:1‐3 "Be </a:t>
            </a:r>
            <a:r>
              <a:rPr dirty="0" sz="3200" spc="-15">
                <a:latin typeface="Calibri"/>
                <a:cs typeface="Calibri"/>
              </a:rPr>
              <a:t>shepherd </a:t>
            </a:r>
            <a:r>
              <a:rPr dirty="0" sz="3200" spc="-5">
                <a:latin typeface="Calibri"/>
                <a:cs typeface="Calibri"/>
              </a:rPr>
              <a:t>of God's</a:t>
            </a:r>
            <a:r>
              <a:rPr dirty="0" sz="3200" spc="1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flock!"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John 21 ‐ </a:t>
            </a:r>
            <a:r>
              <a:rPr dirty="0" sz="3200" spc="-15">
                <a:latin typeface="Calibri"/>
                <a:cs typeface="Calibri"/>
              </a:rPr>
              <a:t>"Feed </a:t>
            </a:r>
            <a:r>
              <a:rPr dirty="0" sz="3200" spc="-35">
                <a:latin typeface="Calibri"/>
                <a:cs typeface="Calibri"/>
              </a:rPr>
              <a:t>my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sheep!"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809" y="495554"/>
            <a:ext cx="78638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The </a:t>
            </a:r>
            <a:r>
              <a:rPr dirty="0" sz="4000" spc="-20"/>
              <a:t>Care </a:t>
            </a:r>
            <a:r>
              <a:rPr dirty="0" sz="4000" spc="-5"/>
              <a:t>and </a:t>
            </a:r>
            <a:r>
              <a:rPr dirty="0" sz="4000" spc="-10"/>
              <a:t>Keeping </a:t>
            </a:r>
            <a:r>
              <a:rPr dirty="0" sz="4000" spc="-5"/>
              <a:t>of </a:t>
            </a:r>
            <a:r>
              <a:rPr dirty="0" sz="4000" spc="-15"/>
              <a:t>your</a:t>
            </a:r>
            <a:r>
              <a:rPr dirty="0" sz="4000" spc="-30"/>
              <a:t> </a:t>
            </a:r>
            <a:r>
              <a:rPr dirty="0" sz="4000" spc="-20"/>
              <a:t>pastor…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4733"/>
            <a:ext cx="2853690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5">
                <a:latin typeface="Calibri"/>
                <a:cs typeface="Calibri"/>
              </a:rPr>
              <a:t>Retirement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Mentor/Mentee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Sabbatical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25">
                <a:latin typeface="Calibri"/>
                <a:cs typeface="Calibri"/>
              </a:rPr>
              <a:t>Vacation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5">
                <a:latin typeface="Calibri"/>
                <a:cs typeface="Calibri"/>
              </a:rPr>
              <a:t>Parsonage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45">
                <a:latin typeface="Calibri"/>
                <a:cs typeface="Calibri"/>
              </a:rPr>
              <a:t>Pay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Health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Insurance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45">
                <a:latin typeface="Calibri"/>
                <a:cs typeface="Calibri"/>
              </a:rPr>
              <a:t>Task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Management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Preaching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schedule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"How </a:t>
            </a:r>
            <a:r>
              <a:rPr dirty="0" sz="2200" spc="-15">
                <a:latin typeface="Calibri"/>
                <a:cs typeface="Calibri"/>
              </a:rPr>
              <a:t>are </a:t>
            </a:r>
            <a:r>
              <a:rPr dirty="0" sz="2200" spc="-10">
                <a:latin typeface="Calibri"/>
                <a:cs typeface="Calibri"/>
              </a:rPr>
              <a:t>you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doing?"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Conflict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20">
                <a:latin typeface="Calibri"/>
                <a:cs typeface="Calibri"/>
              </a:rPr>
              <a:t>Staff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issues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8" y="462025"/>
            <a:ext cx="149796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080"/>
            <a:ext cx="7983220" cy="417830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Qualifications </a:t>
            </a:r>
            <a:r>
              <a:rPr dirty="0" sz="3200" spc="-5">
                <a:latin typeface="Calibri"/>
                <a:cs typeface="Calibri"/>
              </a:rPr>
              <a:t>of an Elder – 1 </a:t>
            </a:r>
            <a:r>
              <a:rPr dirty="0" sz="3200" spc="-15">
                <a:latin typeface="Calibri"/>
                <a:cs typeface="Calibri"/>
              </a:rPr>
              <a:t>Timothy</a:t>
            </a:r>
            <a:r>
              <a:rPr dirty="0" sz="3200" spc="9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>
                <a:latin typeface="Calibri"/>
                <a:cs typeface="Calibri"/>
              </a:rPr>
              <a:t>Not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exceptional</a:t>
            </a:r>
            <a:endParaRPr sz="2800">
              <a:latin typeface="Calibri"/>
              <a:cs typeface="Calibri"/>
            </a:endParaRPr>
          </a:p>
          <a:p>
            <a:pPr lvl="1" marL="755650" marR="282575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“I am </a:t>
            </a:r>
            <a:r>
              <a:rPr dirty="0" sz="2800">
                <a:latin typeface="Calibri"/>
                <a:cs typeface="Calibri"/>
              </a:rPr>
              <a:t>writing </a:t>
            </a:r>
            <a:r>
              <a:rPr dirty="0" sz="2800" spc="-5">
                <a:latin typeface="Calibri"/>
                <a:cs typeface="Calibri"/>
              </a:rPr>
              <a:t>these instructions </a:t>
            </a:r>
            <a:r>
              <a:rPr dirty="0" sz="2800">
                <a:latin typeface="Calibri"/>
                <a:cs typeface="Calibri"/>
              </a:rPr>
              <a:t>so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15">
                <a:latin typeface="Calibri"/>
                <a:cs typeface="Calibri"/>
              </a:rPr>
              <a:t>you </a:t>
            </a:r>
            <a:r>
              <a:rPr dirty="0" sz="2800">
                <a:latin typeface="Calibri"/>
                <a:cs typeface="Calibri"/>
              </a:rPr>
              <a:t>will  know </a:t>
            </a:r>
            <a:r>
              <a:rPr dirty="0" sz="2800" spc="-5">
                <a:latin typeface="Calibri"/>
                <a:cs typeface="Calibri"/>
              </a:rPr>
              <a:t>how people </a:t>
            </a:r>
            <a:r>
              <a:rPr dirty="0" sz="2800" spc="-10">
                <a:latin typeface="Calibri"/>
                <a:cs typeface="Calibri"/>
              </a:rPr>
              <a:t>ought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conduct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themselves.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latin typeface="Calibri"/>
                <a:cs typeface="Calibri"/>
              </a:rPr>
              <a:t>First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Follower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Integrity</a:t>
            </a:r>
            <a:endParaRPr sz="3200">
              <a:latin typeface="Calibri"/>
              <a:cs typeface="Calibri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“In </a:t>
            </a:r>
            <a:r>
              <a:rPr dirty="0" sz="2800" spc="-15">
                <a:latin typeface="Calibri"/>
                <a:cs typeface="Calibri"/>
              </a:rPr>
              <a:t>order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lead </a:t>
            </a:r>
            <a:r>
              <a:rPr dirty="0" sz="2800" spc="-20">
                <a:latin typeface="Calibri"/>
                <a:cs typeface="Calibri"/>
              </a:rPr>
              <a:t>volunteers </a:t>
            </a:r>
            <a:r>
              <a:rPr dirty="0" sz="2800" spc="-15">
                <a:latin typeface="Calibri"/>
                <a:cs typeface="Calibri"/>
              </a:rPr>
              <a:t>you </a:t>
            </a:r>
            <a:r>
              <a:rPr dirty="0" sz="2800">
                <a:latin typeface="Calibri"/>
                <a:cs typeface="Calibri"/>
              </a:rPr>
              <a:t>either </a:t>
            </a:r>
            <a:r>
              <a:rPr dirty="0" sz="2800" spc="-5">
                <a:latin typeface="Calibri"/>
                <a:cs typeface="Calibri"/>
              </a:rPr>
              <a:t>need </a:t>
            </a:r>
            <a:r>
              <a:rPr dirty="0" sz="2800">
                <a:latin typeface="Calibri"/>
                <a:cs typeface="Calibri"/>
              </a:rPr>
              <a:t>a gun 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integrity.”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3088" y="462025"/>
            <a:ext cx="341884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Delegated</a:t>
            </a:r>
            <a:r>
              <a:rPr dirty="0" spc="-50"/>
              <a:t> </a:t>
            </a:r>
            <a:r>
              <a:rPr dirty="0" spc="-9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962" y="1607312"/>
            <a:ext cx="8009890" cy="285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80515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Calibri"/>
                <a:cs typeface="Calibri"/>
              </a:rPr>
              <a:t>Don’t </a:t>
            </a:r>
            <a:r>
              <a:rPr dirty="0" sz="3200" spc="-10">
                <a:latin typeface="Calibri"/>
                <a:cs typeface="Calibri"/>
              </a:rPr>
              <a:t>confuse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three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hats!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 indent="2345055">
              <a:lnSpc>
                <a:spcPct val="120000"/>
              </a:lnSpc>
            </a:pPr>
            <a:r>
              <a:rPr dirty="0" sz="3200" spc="-5">
                <a:latin typeface="Calibri"/>
                <a:cs typeface="Calibri"/>
              </a:rPr>
              <a:t>Governance </a:t>
            </a:r>
            <a:r>
              <a:rPr dirty="0" sz="3200" spc="-15">
                <a:latin typeface="Calibri"/>
                <a:cs typeface="Calibri"/>
              </a:rPr>
              <a:t>(group)  </a:t>
            </a:r>
            <a:r>
              <a:rPr dirty="0" sz="3200" spc="-5">
                <a:latin typeface="Calibri"/>
                <a:cs typeface="Calibri"/>
              </a:rPr>
              <a:t>Shepherd/Model (not </a:t>
            </a:r>
            <a:r>
              <a:rPr dirty="0" sz="3200" spc="-10">
                <a:latin typeface="Calibri"/>
                <a:cs typeface="Calibri"/>
              </a:rPr>
              <a:t>extrinsically</a:t>
            </a:r>
            <a:r>
              <a:rPr dirty="0" sz="3200" spc="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authoritative)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3200" spc="-20">
                <a:latin typeface="Calibri"/>
                <a:cs typeface="Calibri"/>
              </a:rPr>
              <a:t>Delegated </a:t>
            </a:r>
            <a:r>
              <a:rPr dirty="0" sz="3200" spc="-70">
                <a:latin typeface="Calibri"/>
                <a:cs typeface="Calibri"/>
              </a:rPr>
              <a:t>Task </a:t>
            </a:r>
            <a:r>
              <a:rPr dirty="0" sz="3200" spc="-10">
                <a:latin typeface="Calibri"/>
                <a:cs typeface="Calibri"/>
              </a:rPr>
              <a:t>(limited</a:t>
            </a:r>
            <a:r>
              <a:rPr dirty="0" sz="3200" spc="1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authority)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373" y="462025"/>
            <a:ext cx="557085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Three </a:t>
            </a:r>
            <a:r>
              <a:rPr dirty="0" spc="-45"/>
              <a:t>Types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10"/>
              <a:t>Churches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431"/>
            <a:ext cx="368744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Episcopal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(overseer)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Presbyterian (elder)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Congregational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(?)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4785" y="462025"/>
            <a:ext cx="21526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Epis</a:t>
            </a:r>
            <a:r>
              <a:rPr dirty="0" spc="-45"/>
              <a:t>c</a:t>
            </a:r>
            <a:r>
              <a:rPr dirty="0" spc="-5"/>
              <a:t>o</a:t>
            </a:r>
            <a:r>
              <a:rPr dirty="0" spc="-10"/>
              <a:t>pal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273" y="1526540"/>
            <a:ext cx="8059420" cy="41402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ctr" marL="162560" marR="153670" indent="-2540">
              <a:lnSpc>
                <a:spcPct val="80000"/>
              </a:lnSpc>
              <a:spcBef>
                <a:spcPts val="820"/>
              </a:spcBef>
            </a:pPr>
            <a:r>
              <a:rPr dirty="0" sz="3000">
                <a:latin typeface="Calibri"/>
                <a:cs typeface="Calibri"/>
              </a:rPr>
              <a:t>The </a:t>
            </a:r>
            <a:r>
              <a:rPr dirty="0" u="heavy" sz="3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episcopal</a:t>
            </a:r>
            <a:r>
              <a:rPr dirty="0" sz="30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3000" spc="-20">
                <a:latin typeface="Calibri"/>
                <a:cs typeface="Calibri"/>
              </a:rPr>
              <a:t>form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 spc="-10">
                <a:latin typeface="Calibri"/>
                <a:cs typeface="Calibri"/>
              </a:rPr>
              <a:t>government </a:t>
            </a:r>
            <a:r>
              <a:rPr dirty="0" sz="3000" spc="-5">
                <a:latin typeface="Calibri"/>
                <a:cs typeface="Calibri"/>
              </a:rPr>
              <a:t>has been the  polity of the </a:t>
            </a:r>
            <a:r>
              <a:rPr dirty="0" sz="3000" spc="-10">
                <a:latin typeface="Calibri"/>
                <a:cs typeface="Calibri"/>
              </a:rPr>
              <a:t>Church </a:t>
            </a:r>
            <a:r>
              <a:rPr dirty="0" u="heavy" sz="3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catholic</a:t>
            </a:r>
            <a:r>
              <a:rPr dirty="0" sz="30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as early as </a:t>
            </a:r>
            <a:r>
              <a:rPr dirty="0" u="heavy" sz="3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Ignatius</a:t>
            </a:r>
            <a:r>
              <a:rPr dirty="0" u="heavy" sz="3000"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of </a:t>
            </a:r>
            <a:r>
              <a:rPr dirty="0" sz="30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3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Antioch</a:t>
            </a:r>
            <a:r>
              <a:rPr dirty="0" sz="3000" spc="-10">
                <a:latin typeface="Calibri"/>
                <a:cs typeface="Calibri"/>
              </a:rPr>
              <a:t>, </a:t>
            </a:r>
            <a:r>
              <a:rPr dirty="0" sz="3000" spc="-5">
                <a:latin typeface="Calibri"/>
                <a:cs typeface="Calibri"/>
              </a:rPr>
              <a:t>all the </a:t>
            </a:r>
            <a:r>
              <a:rPr dirty="0" sz="3000" spc="-35">
                <a:latin typeface="Calibri"/>
                <a:cs typeface="Calibri"/>
              </a:rPr>
              <a:t>way </a:t>
            </a:r>
            <a:r>
              <a:rPr dirty="0" sz="3000" spc="-5">
                <a:latin typeface="Calibri"/>
                <a:cs typeface="Calibri"/>
              </a:rPr>
              <a:t>down </a:t>
            </a:r>
            <a:r>
              <a:rPr dirty="0" sz="3000" spc="-20">
                <a:latin typeface="Calibri"/>
                <a:cs typeface="Calibri"/>
              </a:rPr>
              <a:t>to </a:t>
            </a:r>
            <a:r>
              <a:rPr dirty="0" sz="3000" spc="-5">
                <a:latin typeface="Calibri"/>
                <a:cs typeface="Calibri"/>
              </a:rPr>
              <a:t>the time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of</a:t>
            </a:r>
            <a:endParaRPr sz="3000">
              <a:latin typeface="Calibri"/>
              <a:cs typeface="Calibri"/>
            </a:endParaRPr>
          </a:p>
          <a:p>
            <a:pPr algn="ctr" marL="12700" marR="5080" indent="1270">
              <a:lnSpc>
                <a:spcPct val="80000"/>
              </a:lnSpc>
              <a:tabLst>
                <a:tab pos="1855470" algn="l"/>
              </a:tabLst>
            </a:pP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u="heavy" sz="30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Reformation</a:t>
            </a:r>
            <a:r>
              <a:rPr dirty="0" sz="3000" spc="-20">
                <a:latin typeface="Calibri"/>
                <a:cs typeface="Calibri"/>
              </a:rPr>
              <a:t>. </a:t>
            </a:r>
            <a:r>
              <a:rPr dirty="0" sz="3000" spc="-15">
                <a:latin typeface="Calibri"/>
                <a:cs typeface="Calibri"/>
              </a:rPr>
              <a:t>Advocates </a:t>
            </a:r>
            <a:r>
              <a:rPr dirty="0" sz="3000" spc="-25">
                <a:latin typeface="Calibri"/>
                <a:cs typeface="Calibri"/>
              </a:rPr>
              <a:t>for </a:t>
            </a:r>
            <a:r>
              <a:rPr dirty="0" sz="3000">
                <a:latin typeface="Calibri"/>
                <a:cs typeface="Calibri"/>
              </a:rPr>
              <a:t>an </a:t>
            </a:r>
            <a:r>
              <a:rPr dirty="0" sz="3000" spc="-5">
                <a:latin typeface="Calibri"/>
                <a:cs typeface="Calibri"/>
              </a:rPr>
              <a:t>episcopal </a:t>
            </a:r>
            <a:r>
              <a:rPr dirty="0" sz="3000" spc="-20">
                <a:latin typeface="Calibri"/>
                <a:cs typeface="Calibri"/>
              </a:rPr>
              <a:t>form 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 spc="-15">
                <a:latin typeface="Calibri"/>
                <a:cs typeface="Calibri"/>
              </a:rPr>
              <a:t>church government argue </a:t>
            </a:r>
            <a:r>
              <a:rPr dirty="0" sz="3000" spc="-10">
                <a:latin typeface="Calibri"/>
                <a:cs typeface="Calibri"/>
              </a:rPr>
              <a:t>that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sheer </a:t>
            </a:r>
            <a:r>
              <a:rPr dirty="0" sz="3000" spc="-20">
                <a:latin typeface="Calibri"/>
                <a:cs typeface="Calibri"/>
              </a:rPr>
              <a:t>fact </a:t>
            </a:r>
            <a:r>
              <a:rPr dirty="0" sz="3000" spc="-10">
                <a:latin typeface="Calibri"/>
                <a:cs typeface="Calibri"/>
              </a:rPr>
              <a:t>that  </a:t>
            </a:r>
            <a:r>
              <a:rPr dirty="0" sz="3000" spc="-5">
                <a:latin typeface="Calibri"/>
                <a:cs typeface="Calibri"/>
              </a:rPr>
              <a:t>it </a:t>
            </a:r>
            <a:r>
              <a:rPr dirty="0" sz="3000" spc="-15">
                <a:latin typeface="Calibri"/>
                <a:cs typeface="Calibri"/>
              </a:rPr>
              <a:t>went </a:t>
            </a:r>
            <a:r>
              <a:rPr dirty="0" sz="3000">
                <a:latin typeface="Calibri"/>
                <a:cs typeface="Calibri"/>
              </a:rPr>
              <a:t>virtually </a:t>
            </a:r>
            <a:r>
              <a:rPr dirty="0" sz="3000" spc="-20">
                <a:latin typeface="Calibri"/>
                <a:cs typeface="Calibri"/>
              </a:rPr>
              <a:t>uncontested </a:t>
            </a:r>
            <a:r>
              <a:rPr dirty="0" sz="3000" spc="-10">
                <a:latin typeface="Calibri"/>
                <a:cs typeface="Calibri"/>
              </a:rPr>
              <a:t>until </a:t>
            </a:r>
            <a:r>
              <a:rPr dirty="0" sz="3000" spc="-5">
                <a:latin typeface="Calibri"/>
                <a:cs typeface="Calibri"/>
              </a:rPr>
              <a:t>the time of the  </a:t>
            </a:r>
            <a:r>
              <a:rPr dirty="0" sz="3000" spc="-20">
                <a:latin typeface="Calibri"/>
                <a:cs typeface="Calibri"/>
              </a:rPr>
              <a:t>Reformation </a:t>
            </a:r>
            <a:r>
              <a:rPr dirty="0" sz="3000" spc="-15">
                <a:latin typeface="Calibri"/>
                <a:cs typeface="Calibri"/>
              </a:rPr>
              <a:t>testifies </a:t>
            </a:r>
            <a:r>
              <a:rPr dirty="0" sz="3000" spc="-20">
                <a:latin typeface="Calibri"/>
                <a:cs typeface="Calibri"/>
              </a:rPr>
              <a:t>to </a:t>
            </a:r>
            <a:r>
              <a:rPr dirty="0" sz="3000" spc="-5">
                <a:latin typeface="Calibri"/>
                <a:cs typeface="Calibri"/>
              </a:rPr>
              <a:t>its </a:t>
            </a:r>
            <a:r>
              <a:rPr dirty="0" sz="3000">
                <a:latin typeface="Calibri"/>
                <a:cs typeface="Calibri"/>
              </a:rPr>
              <a:t>claims </a:t>
            </a:r>
            <a:r>
              <a:rPr dirty="0" sz="3000" spc="-25">
                <a:latin typeface="Calibri"/>
                <a:cs typeface="Calibri"/>
              </a:rPr>
              <a:t>of</a:t>
            </a:r>
            <a:r>
              <a:rPr dirty="0" u="heavy" sz="30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apostolicity</a:t>
            </a:r>
            <a:r>
              <a:rPr dirty="0" sz="3000" spc="-25">
                <a:latin typeface="Calibri"/>
                <a:cs typeface="Calibri"/>
              </a:rPr>
              <a:t>,  </a:t>
            </a:r>
            <a:r>
              <a:rPr dirty="0" sz="3000">
                <a:latin typeface="Calibri"/>
                <a:cs typeface="Calibri"/>
              </a:rPr>
              <a:t>although </a:t>
            </a:r>
            <a:r>
              <a:rPr dirty="0" sz="3000" spc="-5">
                <a:latin typeface="Calibri"/>
                <a:cs typeface="Calibri"/>
              </a:rPr>
              <a:t>not </a:t>
            </a:r>
            <a:r>
              <a:rPr dirty="0" sz="3000">
                <a:latin typeface="Calibri"/>
                <a:cs typeface="Calibri"/>
              </a:rPr>
              <a:t>all </a:t>
            </a:r>
            <a:r>
              <a:rPr dirty="0" sz="3000" spc="-15">
                <a:latin typeface="Calibri"/>
                <a:cs typeface="Calibri"/>
              </a:rPr>
              <a:t>contemporary </a:t>
            </a:r>
            <a:r>
              <a:rPr dirty="0" sz="3000" spc="-5">
                <a:latin typeface="Calibri"/>
                <a:cs typeface="Calibri"/>
              </a:rPr>
              <a:t>episcopalian  </a:t>
            </a:r>
            <a:r>
              <a:rPr dirty="0" sz="3000" spc="-10">
                <a:latin typeface="Calibri"/>
                <a:cs typeface="Calibri"/>
              </a:rPr>
              <a:t>apologists </a:t>
            </a:r>
            <a:r>
              <a:rPr dirty="0" sz="3000" spc="-15">
                <a:latin typeface="Calibri"/>
                <a:cs typeface="Calibri"/>
              </a:rPr>
              <a:t>argue from history </a:t>
            </a:r>
            <a:r>
              <a:rPr dirty="0" sz="3000" spc="-20">
                <a:latin typeface="Calibri"/>
                <a:cs typeface="Calibri"/>
              </a:rPr>
              <a:t>rather </a:t>
            </a:r>
            <a:r>
              <a:rPr dirty="0" sz="3000">
                <a:latin typeface="Calibri"/>
                <a:cs typeface="Calibri"/>
              </a:rPr>
              <a:t>than </a:t>
            </a:r>
            <a:r>
              <a:rPr dirty="0" sz="3000" spc="-10">
                <a:latin typeface="Calibri"/>
                <a:cs typeface="Calibri"/>
              </a:rPr>
              <a:t>Scripture.  </a:t>
            </a:r>
            <a:r>
              <a:rPr dirty="0" sz="3000" spc="-15">
                <a:latin typeface="Calibri"/>
                <a:cs typeface="Calibri"/>
              </a:rPr>
              <a:t>(</a:t>
            </a:r>
            <a:r>
              <a:rPr dirty="0" u="heavy" sz="30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http://www.theopedia.com/church‐government</a:t>
            </a:r>
            <a:r>
              <a:rPr dirty="0" sz="3000" spc="-15">
                <a:latin typeface="Calibri"/>
                <a:cs typeface="Calibri"/>
              </a:rPr>
              <a:t>)  Overseer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=	</a:t>
            </a:r>
            <a:r>
              <a:rPr dirty="0" sz="3000" spc="-15" i="1">
                <a:latin typeface="Calibri"/>
                <a:cs typeface="Calibri"/>
              </a:rPr>
              <a:t>episkopē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7501" y="462025"/>
            <a:ext cx="289115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Presbyterian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038" y="1537208"/>
            <a:ext cx="8016240" cy="405828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L="270510" marR="257810">
              <a:lnSpc>
                <a:spcPct val="80000"/>
              </a:lnSpc>
              <a:spcBef>
                <a:spcPts val="745"/>
              </a:spcBef>
            </a:pPr>
            <a:r>
              <a:rPr dirty="0" sz="2700" spc="-5">
                <a:latin typeface="Calibri"/>
                <a:cs typeface="Calibri"/>
              </a:rPr>
              <a:t>Common in </a:t>
            </a:r>
            <a:r>
              <a:rPr dirty="0" u="heavy" sz="2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Presbyterian</a:t>
            </a:r>
            <a:r>
              <a:rPr dirty="0" sz="2700" spc="-1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2700">
                <a:latin typeface="Calibri"/>
                <a:cs typeface="Calibri"/>
              </a:rPr>
              <a:t>and </a:t>
            </a:r>
            <a:r>
              <a:rPr dirty="0" u="heavy" sz="27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Reformed</a:t>
            </a:r>
            <a:r>
              <a:rPr dirty="0" sz="2700" spc="-2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2700" spc="-10">
                <a:latin typeface="Calibri"/>
                <a:cs typeface="Calibri"/>
              </a:rPr>
              <a:t>churches,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this  </a:t>
            </a:r>
            <a:r>
              <a:rPr dirty="0" sz="2700" spc="-20">
                <a:latin typeface="Calibri"/>
                <a:cs typeface="Calibri"/>
              </a:rPr>
              <a:t>form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 spc="-15">
                <a:latin typeface="Calibri"/>
                <a:cs typeface="Calibri"/>
              </a:rPr>
              <a:t>church government </a:t>
            </a:r>
            <a:r>
              <a:rPr dirty="0" sz="2700" spc="-5">
                <a:latin typeface="Calibri"/>
                <a:cs typeface="Calibri"/>
              </a:rPr>
              <a:t>is </a:t>
            </a:r>
            <a:r>
              <a:rPr dirty="0" sz="2700" spc="-10">
                <a:latin typeface="Calibri"/>
                <a:cs typeface="Calibri"/>
              </a:rPr>
              <a:t>commonly </a:t>
            </a:r>
            <a:r>
              <a:rPr dirty="0" sz="2700" spc="-5">
                <a:latin typeface="Calibri"/>
                <a:cs typeface="Calibri"/>
              </a:rPr>
              <a:t>described as  "Elder‐run" or </a:t>
            </a:r>
            <a:r>
              <a:rPr dirty="0" sz="2700" spc="-10">
                <a:latin typeface="Calibri"/>
                <a:cs typeface="Calibri"/>
              </a:rPr>
              <a:t>"Presbyter‐run". (greek </a:t>
            </a:r>
            <a:r>
              <a:rPr dirty="0" sz="2700" spc="-25">
                <a:latin typeface="Calibri"/>
                <a:cs typeface="Calibri"/>
              </a:rPr>
              <a:t>for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elder</a:t>
            </a:r>
            <a:endParaRPr sz="2700">
              <a:latin typeface="Calibri"/>
              <a:cs typeface="Calibri"/>
            </a:endParaRPr>
          </a:p>
          <a:p>
            <a:pPr algn="ctr" marL="12700" marR="5080" indent="-2540">
              <a:lnSpc>
                <a:spcPct val="80000"/>
              </a:lnSpc>
              <a:tabLst>
                <a:tab pos="336550" algn="l"/>
              </a:tabLst>
            </a:pPr>
            <a:r>
              <a:rPr dirty="0" sz="2700">
                <a:latin typeface="Calibri"/>
                <a:cs typeface="Calibri"/>
              </a:rPr>
              <a:t>=	</a:t>
            </a:r>
            <a:r>
              <a:rPr dirty="0" sz="2700" spc="-10" i="1">
                <a:latin typeface="Calibri"/>
                <a:cs typeface="Calibri"/>
              </a:rPr>
              <a:t>presbyteros) </a:t>
            </a:r>
            <a:r>
              <a:rPr dirty="0" sz="2700" spc="-40">
                <a:latin typeface="Calibri"/>
                <a:cs typeface="Calibri"/>
              </a:rPr>
              <a:t>Typically, </a:t>
            </a:r>
            <a:r>
              <a:rPr dirty="0" sz="2700" spc="-5">
                <a:latin typeface="Calibri"/>
                <a:cs typeface="Calibri"/>
              </a:rPr>
              <a:t>original </a:t>
            </a:r>
            <a:r>
              <a:rPr dirty="0" sz="2700" spc="-10">
                <a:latin typeface="Calibri"/>
                <a:cs typeface="Calibri"/>
              </a:rPr>
              <a:t>authority‐‐that </a:t>
            </a:r>
            <a:r>
              <a:rPr dirty="0" sz="2700" spc="-5">
                <a:latin typeface="Calibri"/>
                <a:cs typeface="Calibri"/>
              </a:rPr>
              <a:t>is the  authority </a:t>
            </a:r>
            <a:r>
              <a:rPr dirty="0" sz="2700" spc="-10">
                <a:latin typeface="Calibri"/>
                <a:cs typeface="Calibri"/>
              </a:rPr>
              <a:t>that </a:t>
            </a:r>
            <a:r>
              <a:rPr dirty="0" sz="2700" spc="-5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church </a:t>
            </a:r>
            <a:r>
              <a:rPr dirty="0" sz="2700" spc="-10">
                <a:latin typeface="Calibri"/>
                <a:cs typeface="Calibri"/>
              </a:rPr>
              <a:t>believes Christ </a:t>
            </a:r>
            <a:r>
              <a:rPr dirty="0" sz="2700" spc="-35">
                <a:latin typeface="Calibri"/>
                <a:cs typeface="Calibri"/>
              </a:rPr>
              <a:t>gave </a:t>
            </a:r>
            <a:r>
              <a:rPr dirty="0" sz="2700" spc="-15">
                <a:latin typeface="Calibri"/>
                <a:cs typeface="Calibri"/>
              </a:rPr>
              <a:t>to </a:t>
            </a:r>
            <a:r>
              <a:rPr dirty="0" sz="2700" spc="-5">
                <a:latin typeface="Calibri"/>
                <a:cs typeface="Calibri"/>
              </a:rPr>
              <a:t>it‐‐is said  </a:t>
            </a:r>
            <a:r>
              <a:rPr dirty="0" sz="2700" spc="-15">
                <a:latin typeface="Calibri"/>
                <a:cs typeface="Calibri"/>
              </a:rPr>
              <a:t>to </a:t>
            </a:r>
            <a:r>
              <a:rPr dirty="0" sz="2700" spc="-10">
                <a:latin typeface="Calibri"/>
                <a:cs typeface="Calibri"/>
              </a:rPr>
              <a:t>reside </a:t>
            </a:r>
            <a:r>
              <a:rPr dirty="0" sz="2700" spc="-15">
                <a:latin typeface="Calibri"/>
                <a:cs typeface="Calibri"/>
              </a:rPr>
              <a:t>at </a:t>
            </a:r>
            <a:r>
              <a:rPr dirty="0" sz="2700" spc="-5">
                <a:latin typeface="Calibri"/>
                <a:cs typeface="Calibri"/>
              </a:rPr>
              <a:t>the </a:t>
            </a:r>
            <a:r>
              <a:rPr dirty="0" sz="2700" spc="-10">
                <a:latin typeface="Calibri"/>
                <a:cs typeface="Calibri"/>
              </a:rPr>
              <a:t>local </a:t>
            </a:r>
            <a:r>
              <a:rPr dirty="0" sz="2700">
                <a:latin typeface="Calibri"/>
                <a:cs typeface="Calibri"/>
              </a:rPr>
              <a:t>elder </a:t>
            </a:r>
            <a:r>
              <a:rPr dirty="0" sz="2700" spc="-10">
                <a:latin typeface="Calibri"/>
                <a:cs typeface="Calibri"/>
              </a:rPr>
              <a:t>level </a:t>
            </a:r>
            <a:r>
              <a:rPr dirty="0" sz="2700" spc="-5">
                <a:latin typeface="Calibri"/>
                <a:cs typeface="Calibri"/>
              </a:rPr>
              <a:t>in this model of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polity.</a:t>
            </a:r>
            <a:endParaRPr sz="2700">
              <a:latin typeface="Calibri"/>
              <a:cs typeface="Calibri"/>
            </a:endParaRPr>
          </a:p>
          <a:p>
            <a:pPr algn="ctr" marL="160655" marR="152400" indent="-1270">
              <a:lnSpc>
                <a:spcPct val="80000"/>
              </a:lnSpc>
            </a:pPr>
            <a:r>
              <a:rPr dirty="0" sz="2700" spc="-5">
                <a:latin typeface="Calibri"/>
                <a:cs typeface="Calibri"/>
              </a:rPr>
              <a:t>Thus the </a:t>
            </a:r>
            <a:r>
              <a:rPr dirty="0" sz="2700" spc="-10">
                <a:latin typeface="Calibri"/>
                <a:cs typeface="Calibri"/>
              </a:rPr>
              <a:t>"highest" </a:t>
            </a:r>
            <a:r>
              <a:rPr dirty="0" sz="2700" spc="-5">
                <a:latin typeface="Calibri"/>
                <a:cs typeface="Calibri"/>
              </a:rPr>
              <a:t>authority in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10">
                <a:latin typeface="Calibri"/>
                <a:cs typeface="Calibri"/>
              </a:rPr>
              <a:t>presbyterian </a:t>
            </a:r>
            <a:r>
              <a:rPr dirty="0" sz="2700" spc="-5">
                <a:latin typeface="Calibri"/>
                <a:cs typeface="Calibri"/>
              </a:rPr>
              <a:t>or  </a:t>
            </a:r>
            <a:r>
              <a:rPr dirty="0" sz="2700" spc="-20">
                <a:latin typeface="Calibri"/>
                <a:cs typeface="Calibri"/>
              </a:rPr>
              <a:t>reformed </a:t>
            </a:r>
            <a:r>
              <a:rPr dirty="0" sz="2700" spc="-15">
                <a:latin typeface="Calibri"/>
                <a:cs typeface="Calibri"/>
              </a:rPr>
              <a:t>church </a:t>
            </a:r>
            <a:r>
              <a:rPr dirty="0" sz="2700" spc="-10">
                <a:latin typeface="Calibri"/>
                <a:cs typeface="Calibri"/>
              </a:rPr>
              <a:t>(after Christ) </a:t>
            </a:r>
            <a:r>
              <a:rPr dirty="0" sz="2700" spc="-5">
                <a:latin typeface="Calibri"/>
                <a:cs typeface="Calibri"/>
              </a:rPr>
              <a:t>is said </a:t>
            </a:r>
            <a:r>
              <a:rPr dirty="0" sz="2700" spc="-15">
                <a:latin typeface="Calibri"/>
                <a:cs typeface="Calibri"/>
              </a:rPr>
              <a:t>to </a:t>
            </a:r>
            <a:r>
              <a:rPr dirty="0" sz="2700" spc="-5">
                <a:latin typeface="Calibri"/>
                <a:cs typeface="Calibri"/>
              </a:rPr>
              <a:t>be the </a:t>
            </a:r>
            <a:r>
              <a:rPr dirty="0" sz="2700" spc="-15">
                <a:latin typeface="Calibri"/>
                <a:cs typeface="Calibri"/>
              </a:rPr>
              <a:t>Elders </a:t>
            </a:r>
            <a:r>
              <a:rPr dirty="0" sz="2700" spc="-5">
                <a:latin typeface="Calibri"/>
                <a:cs typeface="Calibri"/>
              </a:rPr>
              <a:t>of  the </a:t>
            </a:r>
            <a:r>
              <a:rPr dirty="0" sz="2700" spc="-10">
                <a:latin typeface="Calibri"/>
                <a:cs typeface="Calibri"/>
              </a:rPr>
              <a:t>church. </a:t>
            </a:r>
            <a:r>
              <a:rPr dirty="0" sz="2700" spc="-5">
                <a:latin typeface="Calibri"/>
                <a:cs typeface="Calibri"/>
              </a:rPr>
              <a:t>Those </a:t>
            </a:r>
            <a:r>
              <a:rPr dirty="0" sz="2700" spc="-10">
                <a:latin typeface="Calibri"/>
                <a:cs typeface="Calibri"/>
              </a:rPr>
              <a:t>elders </a:t>
            </a:r>
            <a:r>
              <a:rPr dirty="0" sz="2700" spc="-15">
                <a:latin typeface="Calibri"/>
                <a:cs typeface="Calibri"/>
              </a:rPr>
              <a:t>are </a:t>
            </a:r>
            <a:r>
              <a:rPr dirty="0" sz="2700" spc="-10">
                <a:latin typeface="Calibri"/>
                <a:cs typeface="Calibri"/>
              </a:rPr>
              <a:t>typically </a:t>
            </a:r>
            <a:r>
              <a:rPr dirty="0" sz="2700" spc="-5">
                <a:latin typeface="Calibri"/>
                <a:cs typeface="Calibri"/>
              </a:rPr>
              <a:t>elected </a:t>
            </a:r>
            <a:r>
              <a:rPr dirty="0" sz="2700" spc="-10">
                <a:latin typeface="Calibri"/>
                <a:cs typeface="Calibri"/>
              </a:rPr>
              <a:t>by </a:t>
            </a:r>
            <a:r>
              <a:rPr dirty="0" sz="2700" spc="-5">
                <a:latin typeface="Calibri"/>
                <a:cs typeface="Calibri"/>
              </a:rPr>
              <a:t>the  </a:t>
            </a:r>
            <a:r>
              <a:rPr dirty="0" sz="2700" spc="-15">
                <a:latin typeface="Calibri"/>
                <a:cs typeface="Calibri"/>
              </a:rPr>
              <a:t>congregation </a:t>
            </a:r>
            <a:r>
              <a:rPr dirty="0" sz="2700" spc="-5">
                <a:latin typeface="Calibri"/>
                <a:cs typeface="Calibri"/>
              </a:rPr>
              <a:t>on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5">
                <a:latin typeface="Calibri"/>
                <a:cs typeface="Calibri"/>
              </a:rPr>
              <a:t>periodic basis (usually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10">
                <a:latin typeface="Calibri"/>
                <a:cs typeface="Calibri"/>
              </a:rPr>
              <a:t>term lasts  </a:t>
            </a:r>
            <a:r>
              <a:rPr dirty="0" sz="2700" spc="-5">
                <a:latin typeface="Calibri"/>
                <a:cs typeface="Calibri"/>
              </a:rPr>
              <a:t>about </a:t>
            </a:r>
            <a:r>
              <a:rPr dirty="0" sz="2700">
                <a:latin typeface="Calibri"/>
                <a:cs typeface="Calibri"/>
              </a:rPr>
              <a:t>3 </a:t>
            </a:r>
            <a:r>
              <a:rPr dirty="0" sz="2700" spc="-15">
                <a:latin typeface="Calibri"/>
                <a:cs typeface="Calibri"/>
              </a:rPr>
              <a:t>years). </a:t>
            </a:r>
            <a:r>
              <a:rPr dirty="0" sz="2700" spc="-5">
                <a:latin typeface="Calibri"/>
                <a:cs typeface="Calibri"/>
              </a:rPr>
              <a:t>Sometimes </a:t>
            </a:r>
            <a:r>
              <a:rPr dirty="0" sz="2700" spc="-10">
                <a:latin typeface="Calibri"/>
                <a:cs typeface="Calibri"/>
              </a:rPr>
              <a:t>elders </a:t>
            </a:r>
            <a:r>
              <a:rPr dirty="0" sz="2700" spc="-15">
                <a:latin typeface="Calibri"/>
                <a:cs typeface="Calibri"/>
              </a:rPr>
              <a:t>are </a:t>
            </a:r>
            <a:r>
              <a:rPr dirty="0" sz="2700" spc="-5">
                <a:latin typeface="Calibri"/>
                <a:cs typeface="Calibri"/>
              </a:rPr>
              <a:t>elected </a:t>
            </a:r>
            <a:r>
              <a:rPr dirty="0" sz="2700" spc="-10">
                <a:latin typeface="Calibri"/>
                <a:cs typeface="Calibri"/>
              </a:rPr>
              <a:t>by </a:t>
            </a:r>
            <a:r>
              <a:rPr dirty="0" sz="2700" spc="-5">
                <a:latin typeface="Calibri"/>
                <a:cs typeface="Calibri"/>
              </a:rPr>
              <a:t>the  </a:t>
            </a:r>
            <a:r>
              <a:rPr dirty="0" sz="2700" spc="-15">
                <a:latin typeface="Calibri"/>
                <a:cs typeface="Calibri"/>
              </a:rPr>
              <a:t>drawing </a:t>
            </a:r>
            <a:r>
              <a:rPr dirty="0" sz="2700" spc="-5">
                <a:latin typeface="Calibri"/>
                <a:cs typeface="Calibri"/>
              </a:rPr>
              <a:t>of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lots.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038" y="462025"/>
            <a:ext cx="34556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Cong</a:t>
            </a:r>
            <a:r>
              <a:rPr dirty="0" spc="-70"/>
              <a:t>r</a:t>
            </a:r>
            <a:r>
              <a:rPr dirty="0" spc="-5"/>
              <a:t>e</a:t>
            </a:r>
            <a:r>
              <a:rPr dirty="0" spc="-90"/>
              <a:t>g</a:t>
            </a:r>
            <a:r>
              <a:rPr dirty="0" spc="-50"/>
              <a:t>a</a:t>
            </a:r>
            <a:r>
              <a:rPr dirty="0" spc="-5"/>
              <a:t>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273" y="1563115"/>
            <a:ext cx="8056880" cy="418592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 marR="5080" indent="1036955">
              <a:lnSpc>
                <a:spcPts val="3240"/>
              </a:lnSpc>
              <a:spcBef>
                <a:spcPts val="505"/>
              </a:spcBef>
            </a:pPr>
            <a:r>
              <a:rPr dirty="0" sz="3000">
                <a:latin typeface="Calibri"/>
                <a:cs typeface="Calibri"/>
              </a:rPr>
              <a:t>"The </a:t>
            </a:r>
            <a:r>
              <a:rPr dirty="0" sz="3000" spc="-10" i="1">
                <a:latin typeface="Calibri"/>
                <a:cs typeface="Calibri"/>
              </a:rPr>
              <a:t>Oxford </a:t>
            </a:r>
            <a:r>
              <a:rPr dirty="0" sz="3000" spc="-5" i="1">
                <a:latin typeface="Calibri"/>
                <a:cs typeface="Calibri"/>
              </a:rPr>
              <a:t>Dictionary of the </a:t>
            </a:r>
            <a:r>
              <a:rPr dirty="0" sz="3000" spc="-10" i="1">
                <a:latin typeface="Calibri"/>
                <a:cs typeface="Calibri"/>
              </a:rPr>
              <a:t>Christian  </a:t>
            </a:r>
            <a:r>
              <a:rPr dirty="0" sz="3000" spc="-5" i="1">
                <a:latin typeface="Calibri"/>
                <a:cs typeface="Calibri"/>
              </a:rPr>
              <a:t>Church </a:t>
            </a:r>
            <a:r>
              <a:rPr dirty="0" sz="3000" spc="-10">
                <a:latin typeface="Calibri"/>
                <a:cs typeface="Calibri"/>
              </a:rPr>
              <a:t>defines </a:t>
            </a:r>
            <a:r>
              <a:rPr dirty="0" sz="3000" spc="-15">
                <a:latin typeface="Calibri"/>
                <a:cs typeface="Calibri"/>
              </a:rPr>
              <a:t>"congregationalism" </a:t>
            </a:r>
            <a:r>
              <a:rPr dirty="0" sz="3000" spc="-5">
                <a:latin typeface="Calibri"/>
                <a:cs typeface="Calibri"/>
              </a:rPr>
              <a:t>as </a:t>
            </a:r>
            <a:r>
              <a:rPr dirty="0" sz="3000" spc="-10">
                <a:latin typeface="Calibri"/>
                <a:cs typeface="Calibri"/>
              </a:rPr>
              <a:t>"that </a:t>
            </a:r>
            <a:r>
              <a:rPr dirty="0" sz="3000" spc="-20">
                <a:latin typeface="Calibri"/>
                <a:cs typeface="Calibri"/>
              </a:rPr>
              <a:t>form </a:t>
            </a:r>
            <a:r>
              <a:rPr dirty="0" sz="3000" spc="-5">
                <a:latin typeface="Calibri"/>
                <a:cs typeface="Calibri"/>
              </a:rPr>
              <a:t>of  </a:t>
            </a:r>
            <a:r>
              <a:rPr dirty="0" sz="3000" spc="-10">
                <a:latin typeface="Calibri"/>
                <a:cs typeface="Calibri"/>
              </a:rPr>
              <a:t>Church </a:t>
            </a:r>
            <a:r>
              <a:rPr dirty="0" sz="3000" spc="-5">
                <a:latin typeface="Calibri"/>
                <a:cs typeface="Calibri"/>
              </a:rPr>
              <a:t>polity </a:t>
            </a:r>
            <a:r>
              <a:rPr dirty="0" sz="3000">
                <a:latin typeface="Calibri"/>
                <a:cs typeface="Calibri"/>
              </a:rPr>
              <a:t>which </a:t>
            </a:r>
            <a:r>
              <a:rPr dirty="0" sz="3000" spc="-20">
                <a:latin typeface="Calibri"/>
                <a:cs typeface="Calibri"/>
              </a:rPr>
              <a:t>rests </a:t>
            </a:r>
            <a:r>
              <a:rPr dirty="0" sz="3000" spc="-5">
                <a:latin typeface="Calibri"/>
                <a:cs typeface="Calibri"/>
              </a:rPr>
              <a:t>on the independence and  </a:t>
            </a:r>
            <a:r>
              <a:rPr dirty="0" sz="3000" spc="-15">
                <a:latin typeface="Calibri"/>
                <a:cs typeface="Calibri"/>
              </a:rPr>
              <a:t>autonomy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>
                <a:latin typeface="Calibri"/>
                <a:cs typeface="Calibri"/>
              </a:rPr>
              <a:t>each </a:t>
            </a:r>
            <a:r>
              <a:rPr dirty="0" sz="3000" spc="-10">
                <a:latin typeface="Calibri"/>
                <a:cs typeface="Calibri"/>
              </a:rPr>
              <a:t>local church." </a:t>
            </a:r>
            <a:r>
              <a:rPr dirty="0" sz="3000" spc="-15">
                <a:latin typeface="Calibri"/>
                <a:cs typeface="Calibri"/>
              </a:rPr>
              <a:t>According </a:t>
            </a:r>
            <a:r>
              <a:rPr dirty="0" sz="3000" spc="-20">
                <a:latin typeface="Calibri"/>
                <a:cs typeface="Calibri"/>
              </a:rPr>
              <a:t>to</a:t>
            </a:r>
            <a:r>
              <a:rPr dirty="0" sz="3000" spc="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this</a:t>
            </a:r>
            <a:endParaRPr sz="3000">
              <a:latin typeface="Calibri"/>
              <a:cs typeface="Calibri"/>
            </a:endParaRPr>
          </a:p>
          <a:p>
            <a:pPr algn="ctr" marL="15240" marR="5080" indent="-3175">
              <a:lnSpc>
                <a:spcPts val="3240"/>
              </a:lnSpc>
            </a:pPr>
            <a:r>
              <a:rPr dirty="0" sz="3000" spc="-10">
                <a:latin typeface="Calibri"/>
                <a:cs typeface="Calibri"/>
              </a:rPr>
              <a:t>source, </a:t>
            </a:r>
            <a:r>
              <a:rPr dirty="0" sz="3000" spc="-5">
                <a:latin typeface="Calibri"/>
                <a:cs typeface="Calibri"/>
              </a:rPr>
              <a:t>the principles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15">
                <a:latin typeface="Calibri"/>
                <a:cs typeface="Calibri"/>
              </a:rPr>
              <a:t>democracy </a:t>
            </a:r>
            <a:r>
              <a:rPr dirty="0" sz="3000" spc="-5">
                <a:latin typeface="Calibri"/>
                <a:cs typeface="Calibri"/>
              </a:rPr>
              <a:t>in </a:t>
            </a:r>
            <a:r>
              <a:rPr dirty="0" sz="3000" spc="-10">
                <a:latin typeface="Calibri"/>
                <a:cs typeface="Calibri"/>
              </a:rPr>
              <a:t>church  government </a:t>
            </a:r>
            <a:r>
              <a:rPr dirty="0" sz="3000" spc="-20">
                <a:latin typeface="Calibri"/>
                <a:cs typeface="Calibri"/>
              </a:rPr>
              <a:t>rest </a:t>
            </a:r>
            <a:r>
              <a:rPr dirty="0" sz="3000" spc="-5">
                <a:latin typeface="Calibri"/>
                <a:cs typeface="Calibri"/>
              </a:rPr>
              <a:t>on the </a:t>
            </a:r>
            <a:r>
              <a:rPr dirty="0" sz="3000" spc="-10">
                <a:latin typeface="Calibri"/>
                <a:cs typeface="Calibri"/>
              </a:rPr>
              <a:t>belief that Christ </a:t>
            </a:r>
            <a:r>
              <a:rPr dirty="0" sz="3000" spc="-5">
                <a:latin typeface="Calibri"/>
                <a:cs typeface="Calibri"/>
              </a:rPr>
              <a:t>is the sole  head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his </a:t>
            </a:r>
            <a:r>
              <a:rPr dirty="0" sz="3000" spc="-10">
                <a:latin typeface="Calibri"/>
                <a:cs typeface="Calibri"/>
              </a:rPr>
              <a:t>church, </a:t>
            </a:r>
            <a:r>
              <a:rPr dirty="0" sz="3000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members </a:t>
            </a:r>
            <a:r>
              <a:rPr dirty="0" sz="3000" spc="-20">
                <a:latin typeface="Calibri"/>
                <a:cs typeface="Calibri"/>
              </a:rPr>
              <a:t>are </a:t>
            </a:r>
            <a:r>
              <a:rPr dirty="0" sz="3000" spc="-5">
                <a:latin typeface="Calibri"/>
                <a:cs typeface="Calibri"/>
              </a:rPr>
              <a:t>all </a:t>
            </a:r>
            <a:r>
              <a:rPr dirty="0" sz="3000" spc="-10">
                <a:latin typeface="Calibri"/>
                <a:cs typeface="Calibri"/>
              </a:rPr>
              <a:t>priests </a:t>
            </a:r>
            <a:r>
              <a:rPr dirty="0" sz="3000" spc="-20">
                <a:latin typeface="Calibri"/>
                <a:cs typeface="Calibri"/>
              </a:rPr>
              <a:t>unto  </a:t>
            </a:r>
            <a:r>
              <a:rPr dirty="0" sz="3000">
                <a:latin typeface="Calibri"/>
                <a:cs typeface="Calibri"/>
              </a:rPr>
              <a:t>God, </a:t>
            </a:r>
            <a:r>
              <a:rPr dirty="0" sz="3000" spc="-5">
                <a:latin typeface="Calibri"/>
                <a:cs typeface="Calibri"/>
              </a:rPr>
              <a:t>and </a:t>
            </a:r>
            <a:r>
              <a:rPr dirty="0" sz="3000">
                <a:latin typeface="Calibri"/>
                <a:cs typeface="Calibri"/>
              </a:rPr>
              <a:t>these </a:t>
            </a:r>
            <a:r>
              <a:rPr dirty="0" sz="3000" spc="-5">
                <a:latin typeface="Calibri"/>
                <a:cs typeface="Calibri"/>
              </a:rPr>
              <a:t>units </a:t>
            </a:r>
            <a:r>
              <a:rPr dirty="0" sz="3000" spc="-15">
                <a:latin typeface="Calibri"/>
                <a:cs typeface="Calibri"/>
              </a:rPr>
              <a:t>are </a:t>
            </a:r>
            <a:r>
              <a:rPr dirty="0" sz="3000" spc="-25">
                <a:latin typeface="Calibri"/>
                <a:cs typeface="Calibri"/>
              </a:rPr>
              <a:t>regarded </a:t>
            </a:r>
            <a:r>
              <a:rPr dirty="0" sz="3000">
                <a:latin typeface="Calibri"/>
                <a:cs typeface="Calibri"/>
              </a:rPr>
              <a:t>each as </a:t>
            </a:r>
            <a:r>
              <a:rPr dirty="0" sz="3000" spc="-5">
                <a:latin typeface="Calibri"/>
                <a:cs typeface="Calibri"/>
              </a:rPr>
              <a:t>an  </a:t>
            </a:r>
            <a:r>
              <a:rPr dirty="0" sz="3000" spc="-20">
                <a:latin typeface="Calibri"/>
                <a:cs typeface="Calibri"/>
              </a:rPr>
              <a:t>outcrop </a:t>
            </a:r>
            <a:r>
              <a:rPr dirty="0" sz="3000" spc="-5">
                <a:latin typeface="Calibri"/>
                <a:cs typeface="Calibri"/>
              </a:rPr>
              <a:t>and </a:t>
            </a:r>
            <a:r>
              <a:rPr dirty="0" sz="3000" spc="-20">
                <a:latin typeface="Calibri"/>
                <a:cs typeface="Calibri"/>
              </a:rPr>
              <a:t>representative </a:t>
            </a:r>
            <a:r>
              <a:rPr dirty="0" sz="3000">
                <a:latin typeface="Calibri"/>
                <a:cs typeface="Calibri"/>
              </a:rPr>
              <a:t>of the </a:t>
            </a:r>
            <a:r>
              <a:rPr dirty="0" sz="3000" spc="-10">
                <a:latin typeface="Calibri"/>
                <a:cs typeface="Calibri"/>
              </a:rPr>
              <a:t>church  universal."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473" y="462025"/>
            <a:ext cx="790955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 </a:t>
            </a:r>
            <a:r>
              <a:rPr dirty="0" spc="-5"/>
              <a:t>kind of </a:t>
            </a:r>
            <a:r>
              <a:rPr dirty="0" spc="-15"/>
              <a:t>church </a:t>
            </a:r>
            <a:r>
              <a:rPr dirty="0" spc="-5"/>
              <a:t>do </a:t>
            </a:r>
            <a:r>
              <a:rPr dirty="0" spc="-25"/>
              <a:t>you</a:t>
            </a:r>
            <a:r>
              <a:rPr dirty="0" spc="60"/>
              <a:t> </a:t>
            </a:r>
            <a:r>
              <a:rPr dirty="0" spc="-5"/>
              <a:t>serve?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627" y="1607312"/>
            <a:ext cx="7729220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67740" marR="5080" indent="-955675">
              <a:lnSpc>
                <a:spcPct val="100000"/>
              </a:lnSpc>
              <a:spcBef>
                <a:spcPts val="95"/>
              </a:spcBef>
              <a:tabLst>
                <a:tab pos="3459479" algn="l"/>
              </a:tabLst>
            </a:pPr>
            <a:r>
              <a:rPr dirty="0" sz="3200" spc="-15">
                <a:latin typeface="Calibri"/>
                <a:cs typeface="Calibri"/>
              </a:rPr>
              <a:t>Most </a:t>
            </a:r>
            <a:r>
              <a:rPr dirty="0" sz="3200" spc="-5">
                <a:latin typeface="Calibri"/>
                <a:cs typeface="Calibri"/>
              </a:rPr>
              <a:t>of the </a:t>
            </a:r>
            <a:r>
              <a:rPr dirty="0" sz="3200" spc="-10">
                <a:latin typeface="Calibri"/>
                <a:cs typeface="Calibri"/>
              </a:rPr>
              <a:t>churches </a:t>
            </a:r>
            <a:r>
              <a:rPr dirty="0" sz="3200" spc="-5">
                <a:latin typeface="Calibri"/>
                <a:cs typeface="Calibri"/>
              </a:rPr>
              <a:t>in our tribe </a:t>
            </a:r>
            <a:r>
              <a:rPr dirty="0" sz="3200" spc="-20">
                <a:latin typeface="Calibri"/>
                <a:cs typeface="Calibri"/>
              </a:rPr>
              <a:t>are </a:t>
            </a:r>
            <a:r>
              <a:rPr dirty="0" sz="3200" spc="-10">
                <a:latin typeface="Calibri"/>
                <a:cs typeface="Calibri"/>
              </a:rPr>
              <a:t>definitely  </a:t>
            </a:r>
            <a:r>
              <a:rPr dirty="0" sz="3200" spc="-5">
                <a:latin typeface="Calibri"/>
                <a:cs typeface="Calibri"/>
              </a:rPr>
              <a:t>not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Episcopal.	</a:t>
            </a:r>
            <a:r>
              <a:rPr dirty="0" sz="3200" spc="-65">
                <a:latin typeface="Calibri"/>
                <a:cs typeface="Calibri"/>
              </a:rPr>
              <a:t>We </a:t>
            </a:r>
            <a:r>
              <a:rPr dirty="0" sz="3200" spc="-10">
                <a:latin typeface="Calibri"/>
                <a:cs typeface="Calibri"/>
              </a:rPr>
              <a:t>would </a:t>
            </a:r>
            <a:r>
              <a:rPr dirty="0" sz="3200" spc="-20">
                <a:latin typeface="Calibri"/>
                <a:cs typeface="Calibri"/>
              </a:rPr>
              <a:t>fall into</a:t>
            </a:r>
            <a:r>
              <a:rPr dirty="0" sz="3200" spc="1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  <a:p>
            <a:pPr marL="1950085" marR="1025525" indent="-570865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latin typeface="Calibri"/>
                <a:cs typeface="Calibri"/>
              </a:rPr>
              <a:t>Presbytery </a:t>
            </a:r>
            <a:r>
              <a:rPr dirty="0" sz="3200" spc="-5">
                <a:latin typeface="Calibri"/>
                <a:cs typeface="Calibri"/>
              </a:rPr>
              <a:t>(elder run) class with  </a:t>
            </a:r>
            <a:r>
              <a:rPr dirty="0" sz="3200" spc="-15">
                <a:latin typeface="Calibri"/>
                <a:cs typeface="Calibri"/>
              </a:rPr>
              <a:t>congregational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elements.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0964" y="462025"/>
            <a:ext cx="54032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</a:t>
            </a:r>
            <a:r>
              <a:rPr dirty="0" spc="-15"/>
              <a:t>Three Hats </a:t>
            </a:r>
            <a:r>
              <a:rPr dirty="0" spc="-5"/>
              <a:t>(Carver)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27672"/>
            <a:ext cx="8229600" cy="3247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051" y="462025"/>
            <a:ext cx="551624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</a:t>
            </a:r>
            <a:r>
              <a:rPr dirty="0" spc="-15"/>
              <a:t>Three Hats</a:t>
            </a:r>
            <a:r>
              <a:rPr dirty="0" spc="-45"/>
              <a:t> </a:t>
            </a:r>
            <a:r>
              <a:rPr dirty="0" spc="-10"/>
              <a:t>(Church)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74975"/>
            <a:ext cx="8229600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Governance</a:t>
            </a:r>
          </a:p>
        </p:txBody>
      </p:sp>
      <p:sp>
        <p:nvSpPr>
          <p:cNvPr id="3" name="object 3"/>
          <p:cNvSpPr/>
          <p:nvPr/>
        </p:nvSpPr>
        <p:spPr>
          <a:xfrm>
            <a:off x="788670" y="1600200"/>
            <a:ext cx="7567421" cy="4526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 Avey</dc:creator>
  <dc:title>Serving on a Church Board</dc:title>
  <dcterms:created xsi:type="dcterms:W3CDTF">2018-02-04T15:02:23Z</dcterms:created>
  <dcterms:modified xsi:type="dcterms:W3CDTF">2018-02-04T15:02:23Z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2016-07-19T00:00:00Z</vt:filetime>
  </property>
  <property fmtid="{D5CDD505-2E9C-101B-9397-08002B2CF9AE}" pid="3" name="Creator">
    <vt:lpwstr>Acrobat PDFMaker 8.1 for PowerPoint</vt:lpwstr>
  </property>
  <property fmtid="{D5CDD505-2E9C-101B-9397-08002B2CF9AE}" pid="4" name="LastSaved">
    <vt:filetime>2018-02-04T00:00:00Z</vt:filetime>
  </property>
</Properties>
</file>