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aleway Thin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alewayThin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Th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61cc1e5f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61cc1e5f2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695132d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9695132d51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61cc1e5f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961cc1e5f2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1cc1e5f2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961cc1e5f2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95132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695132d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61cc1e5f2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61cc1e5f2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695132d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695132d5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695132d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9695132d5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695132d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9695132d5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61cc1e5f2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961cc1e5f2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695132d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9695132d5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0550" y="-325775"/>
            <a:ext cx="9008700" cy="4989000"/>
          </a:xfrm>
          <a:prstGeom prst="rect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78875" y="523075"/>
            <a:ext cx="7732200" cy="4989000"/>
          </a:xfrm>
          <a:prstGeom prst="rect">
            <a:avLst/>
          </a:prstGeom>
          <a:noFill/>
          <a:ln cap="flat" cmpd="sng" w="2857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229675" y="674350"/>
            <a:ext cx="7602600" cy="21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4125300"/>
            <a:ext cx="2472600" cy="10182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09425" y="0"/>
            <a:ext cx="734400" cy="20526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-377916" y="-732427"/>
            <a:ext cx="9007565" cy="5361577"/>
          </a:xfrm>
          <a:custGeom>
            <a:rect b="b" l="l" r="r" t="t"/>
            <a:pathLst>
              <a:path extrusionOk="0" h="43385659" w="72888841">
                <a:moveTo>
                  <a:pt x="72662783" y="0"/>
                </a:moveTo>
                <a:lnTo>
                  <a:pt x="0" y="0"/>
                </a:lnTo>
                <a:lnTo>
                  <a:pt x="0" y="43385659"/>
                </a:lnTo>
                <a:lnTo>
                  <a:pt x="72888841" y="43385659"/>
                </a:lnTo>
                <a:lnTo>
                  <a:pt x="72888841" y="0"/>
                </a:lnTo>
                <a:lnTo>
                  <a:pt x="72662783" y="0"/>
                </a:lnTo>
                <a:close/>
                <a:moveTo>
                  <a:pt x="72662783" y="43159598"/>
                </a:moveTo>
                <a:lnTo>
                  <a:pt x="228600" y="43159598"/>
                </a:lnTo>
                <a:lnTo>
                  <a:pt x="228600" y="228600"/>
                </a:lnTo>
                <a:lnTo>
                  <a:pt x="72662783" y="228600"/>
                </a:lnTo>
                <a:lnTo>
                  <a:pt x="72662783" y="43159598"/>
                </a:lnTo>
                <a:close/>
              </a:path>
            </a:pathLst>
          </a:custGeom>
          <a:solidFill>
            <a:srgbClr val="000080"/>
          </a:solidFill>
          <a:ln>
            <a:noFill/>
          </a:ln>
        </p:spPr>
      </p:sp>
      <p:sp>
        <p:nvSpPr>
          <p:cNvPr id="134" name="Google Shape;134;p25"/>
          <p:cNvSpPr/>
          <p:nvPr/>
        </p:nvSpPr>
        <p:spPr>
          <a:xfrm>
            <a:off x="514350" y="514350"/>
            <a:ext cx="7540542" cy="5162352"/>
          </a:xfrm>
          <a:custGeom>
            <a:rect b="b" l="l" r="r" t="t"/>
            <a:pathLst>
              <a:path extrusionOk="0" h="41773534" w="61017745">
                <a:moveTo>
                  <a:pt x="60791682" y="0"/>
                </a:moveTo>
                <a:lnTo>
                  <a:pt x="0" y="0"/>
                </a:lnTo>
                <a:lnTo>
                  <a:pt x="0" y="41773534"/>
                </a:lnTo>
                <a:lnTo>
                  <a:pt x="61017745" y="41773534"/>
                </a:lnTo>
                <a:lnTo>
                  <a:pt x="61017745" y="0"/>
                </a:lnTo>
                <a:lnTo>
                  <a:pt x="60791682" y="0"/>
                </a:lnTo>
                <a:close/>
                <a:moveTo>
                  <a:pt x="60791682" y="41547473"/>
                </a:moveTo>
                <a:lnTo>
                  <a:pt x="228600" y="41547473"/>
                </a:lnTo>
                <a:lnTo>
                  <a:pt x="228600" y="228600"/>
                </a:lnTo>
                <a:lnTo>
                  <a:pt x="60791682" y="228600"/>
                </a:lnTo>
                <a:lnTo>
                  <a:pt x="60791682" y="41547473"/>
                </a:lnTo>
                <a:close/>
              </a:path>
            </a:pathLst>
          </a:custGeom>
          <a:solidFill>
            <a:srgbClr val="000080"/>
          </a:solidFill>
          <a:ln>
            <a:noFill/>
          </a:ln>
        </p:spPr>
      </p:sp>
      <p:grpSp>
        <p:nvGrpSpPr>
          <p:cNvPr id="135" name="Google Shape;135;p25"/>
          <p:cNvGrpSpPr/>
          <p:nvPr/>
        </p:nvGrpSpPr>
        <p:grpSpPr>
          <a:xfrm>
            <a:off x="1932193" y="1674641"/>
            <a:ext cx="5033543" cy="2626820"/>
            <a:chOff x="0" y="12993"/>
            <a:chExt cx="13422782" cy="7004853"/>
          </a:xfrm>
        </p:grpSpPr>
        <p:sp>
          <p:nvSpPr>
            <p:cNvPr id="136" name="Google Shape;136;p25"/>
            <p:cNvSpPr txBox="1"/>
            <p:nvPr/>
          </p:nvSpPr>
          <p:spPr>
            <a:xfrm>
              <a:off x="801027" y="12993"/>
              <a:ext cx="11820727" cy="1282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7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6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NEURON - DATA SCIENCE AND ARTIFICIAL INTELLIGENCE</a:t>
              </a:r>
              <a:endParaRPr sz="700"/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0" y="2150339"/>
              <a:ext cx="13422782" cy="339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800">
                  <a:solidFill>
                    <a:srgbClr val="02429B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Competição BootCamp</a:t>
              </a:r>
              <a:endParaRPr sz="700"/>
            </a:p>
          </p:txBody>
        </p:sp>
        <p:sp>
          <p:nvSpPr>
            <p:cNvPr id="138" name="Google Shape;138;p25"/>
            <p:cNvSpPr txBox="1"/>
            <p:nvPr/>
          </p:nvSpPr>
          <p:spPr>
            <a:xfrm>
              <a:off x="801026" y="6364073"/>
              <a:ext cx="11820729" cy="65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5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Apresentado por </a:t>
              </a:r>
              <a:r>
                <a:rPr lang="pt-BR" sz="1500">
                  <a:latin typeface="Raleway"/>
                  <a:ea typeface="Raleway"/>
                  <a:cs typeface="Raleway"/>
                  <a:sym typeface="Raleway"/>
                </a:rPr>
                <a:t>Edvaldo Santos</a:t>
              </a:r>
              <a:endParaRPr sz="700"/>
            </a:p>
          </p:txBody>
        </p:sp>
      </p:grpSp>
      <p:sp>
        <p:nvSpPr>
          <p:cNvPr id="139" name="Google Shape;139;p25"/>
          <p:cNvSpPr/>
          <p:nvPr/>
        </p:nvSpPr>
        <p:spPr>
          <a:xfrm>
            <a:off x="8229812" y="-507119"/>
            <a:ext cx="1232963" cy="282889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582864" y="4145484"/>
            <a:ext cx="2685733" cy="1742205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20639" l="0" r="0" t="0"/>
          <a:stretch/>
        </p:blipFill>
        <p:spPr>
          <a:xfrm>
            <a:off x="3851137" y="661406"/>
            <a:ext cx="866967" cy="88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 amt="16000"/>
          </a:blip>
          <a:srcRect b="20641" l="0" r="0" t="0"/>
          <a:stretch/>
        </p:blipFill>
        <p:spPr>
          <a:xfrm>
            <a:off x="2473505" y="956546"/>
            <a:ext cx="3758875" cy="38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/>
          <p:nvPr/>
        </p:nvSpPr>
        <p:spPr>
          <a:xfrm>
            <a:off x="745183" y="-732427"/>
            <a:ext cx="8928883" cy="5314743"/>
          </a:xfrm>
          <a:custGeom>
            <a:rect b="b" l="l" r="r" t="t"/>
            <a:pathLst>
              <a:path extrusionOk="0" h="43385659" w="72888841">
                <a:moveTo>
                  <a:pt x="72662783" y="0"/>
                </a:moveTo>
                <a:lnTo>
                  <a:pt x="0" y="0"/>
                </a:lnTo>
                <a:lnTo>
                  <a:pt x="0" y="43385659"/>
                </a:lnTo>
                <a:lnTo>
                  <a:pt x="72888841" y="43385659"/>
                </a:lnTo>
                <a:lnTo>
                  <a:pt x="72888841" y="0"/>
                </a:lnTo>
                <a:lnTo>
                  <a:pt x="72662783" y="0"/>
                </a:lnTo>
                <a:close/>
                <a:moveTo>
                  <a:pt x="72662783" y="43159598"/>
                </a:moveTo>
                <a:lnTo>
                  <a:pt x="228600" y="43159598"/>
                </a:lnTo>
                <a:lnTo>
                  <a:pt x="228600" y="228600"/>
                </a:lnTo>
                <a:lnTo>
                  <a:pt x="72662783" y="228600"/>
                </a:lnTo>
                <a:lnTo>
                  <a:pt x="72662783" y="43159598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56" name="Google Shape;256;p34"/>
          <p:cNvSpPr/>
          <p:nvPr/>
        </p:nvSpPr>
        <p:spPr>
          <a:xfrm>
            <a:off x="-450361" y="691723"/>
            <a:ext cx="9000696" cy="4345270"/>
          </a:xfrm>
          <a:custGeom>
            <a:rect b="b" l="l" r="r" t="t"/>
            <a:pathLst>
              <a:path extrusionOk="0" h="35471590" w="73475069">
                <a:moveTo>
                  <a:pt x="73249011" y="0"/>
                </a:moveTo>
                <a:lnTo>
                  <a:pt x="0" y="0"/>
                </a:lnTo>
                <a:lnTo>
                  <a:pt x="0" y="35471590"/>
                </a:lnTo>
                <a:lnTo>
                  <a:pt x="73475069" y="35471590"/>
                </a:lnTo>
                <a:lnTo>
                  <a:pt x="73475069" y="0"/>
                </a:lnTo>
                <a:lnTo>
                  <a:pt x="73249011" y="0"/>
                </a:lnTo>
                <a:close/>
                <a:moveTo>
                  <a:pt x="73249011" y="35245529"/>
                </a:moveTo>
                <a:lnTo>
                  <a:pt x="228600" y="35245529"/>
                </a:lnTo>
                <a:lnTo>
                  <a:pt x="228600" y="228600"/>
                </a:lnTo>
                <a:lnTo>
                  <a:pt x="73249011" y="228600"/>
                </a:lnTo>
                <a:lnTo>
                  <a:pt x="73249011" y="35245529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57" name="Google Shape;257;p34"/>
          <p:cNvSpPr txBox="1"/>
          <p:nvPr/>
        </p:nvSpPr>
        <p:spPr>
          <a:xfrm>
            <a:off x="1033438" y="691733"/>
            <a:ext cx="663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rPr>
              <a:t>O que deve estar no arquivo de entrega?</a:t>
            </a:r>
            <a:endParaRPr b="1" sz="2800">
              <a:solidFill>
                <a:srgbClr val="02429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-870041" y="3962749"/>
            <a:ext cx="1740000" cy="11808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8302951" y="-151593"/>
            <a:ext cx="1251000" cy="16335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1033451" y="1689294"/>
            <a:ext cx="72696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Tips/Gorjeta: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   -&gt; uma apresentação de slides com os insights gerados em formato .pdf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Heart Attack/ Ataque no coração: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   -&gt; Arquivo .csv com apenas uma coluna dos valores alvo estimados {0,1} . (com a mesma sequência do conj. que foi entregue)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Clima Szeged - Hungria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  -&gt; Arquivo .csv com apenas uma coluna dos valores alvo estimados [Temperatura]. (com a mesma sequência que foi entregue)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4000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 amt="16000"/>
          </a:blip>
          <a:srcRect b="20639" l="0" r="0" t="0"/>
          <a:stretch/>
        </p:blipFill>
        <p:spPr>
          <a:xfrm>
            <a:off x="2385362" y="845078"/>
            <a:ext cx="3758875" cy="385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/>
          <p:nvPr/>
        </p:nvSpPr>
        <p:spPr>
          <a:xfrm>
            <a:off x="278901" y="-587536"/>
            <a:ext cx="9007565" cy="5361577"/>
          </a:xfrm>
          <a:custGeom>
            <a:rect b="b" l="l" r="r" t="t"/>
            <a:pathLst>
              <a:path extrusionOk="0" h="43385659" w="72888841">
                <a:moveTo>
                  <a:pt x="72662783" y="0"/>
                </a:moveTo>
                <a:lnTo>
                  <a:pt x="0" y="0"/>
                </a:lnTo>
                <a:lnTo>
                  <a:pt x="0" y="43385659"/>
                </a:lnTo>
                <a:lnTo>
                  <a:pt x="72888841" y="43385659"/>
                </a:lnTo>
                <a:lnTo>
                  <a:pt x="72888841" y="0"/>
                </a:lnTo>
                <a:lnTo>
                  <a:pt x="72662783" y="0"/>
                </a:lnTo>
                <a:close/>
                <a:moveTo>
                  <a:pt x="72662783" y="43159598"/>
                </a:moveTo>
                <a:lnTo>
                  <a:pt x="228600" y="43159598"/>
                </a:lnTo>
                <a:lnTo>
                  <a:pt x="228600" y="228600"/>
                </a:lnTo>
                <a:lnTo>
                  <a:pt x="72662783" y="228600"/>
                </a:lnTo>
                <a:lnTo>
                  <a:pt x="72662783" y="43159598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67" name="Google Shape;267;p35"/>
          <p:cNvSpPr/>
          <p:nvPr/>
        </p:nvSpPr>
        <p:spPr>
          <a:xfrm>
            <a:off x="-450361" y="875278"/>
            <a:ext cx="4715160" cy="4329227"/>
          </a:xfrm>
          <a:custGeom>
            <a:rect b="b" l="l" r="r" t="t"/>
            <a:pathLst>
              <a:path extrusionOk="0" h="35031921" w="38154880">
                <a:moveTo>
                  <a:pt x="37928823" y="0"/>
                </a:moveTo>
                <a:lnTo>
                  <a:pt x="0" y="0"/>
                </a:lnTo>
                <a:lnTo>
                  <a:pt x="0" y="35031921"/>
                </a:lnTo>
                <a:lnTo>
                  <a:pt x="38154880" y="35031921"/>
                </a:lnTo>
                <a:lnTo>
                  <a:pt x="38154880" y="0"/>
                </a:lnTo>
                <a:lnTo>
                  <a:pt x="37928823" y="0"/>
                </a:lnTo>
                <a:close/>
                <a:moveTo>
                  <a:pt x="37928823" y="34805860"/>
                </a:moveTo>
                <a:lnTo>
                  <a:pt x="228600" y="34805860"/>
                </a:lnTo>
                <a:lnTo>
                  <a:pt x="228600" y="228600"/>
                </a:lnTo>
                <a:lnTo>
                  <a:pt x="37928823" y="228600"/>
                </a:lnTo>
                <a:lnTo>
                  <a:pt x="37928823" y="34805860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grpSp>
        <p:nvGrpSpPr>
          <p:cNvPr id="268" name="Google Shape;268;p35"/>
          <p:cNvGrpSpPr/>
          <p:nvPr/>
        </p:nvGrpSpPr>
        <p:grpSpPr>
          <a:xfrm>
            <a:off x="682274" y="2096825"/>
            <a:ext cx="3105423" cy="1353711"/>
            <a:chOff x="0" y="8031"/>
            <a:chExt cx="8281128" cy="3609896"/>
          </a:xfrm>
        </p:grpSpPr>
        <p:sp>
          <p:nvSpPr>
            <p:cNvPr id="269" name="Google Shape;269;p35"/>
            <p:cNvSpPr txBox="1"/>
            <p:nvPr/>
          </p:nvSpPr>
          <p:spPr>
            <a:xfrm>
              <a:off x="0" y="8031"/>
              <a:ext cx="8281124" cy="2398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7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02429B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BOA SORTE!!!</a:t>
              </a:r>
              <a:endParaRPr sz="700"/>
            </a:p>
          </p:txBody>
        </p:sp>
        <p:sp>
          <p:nvSpPr>
            <p:cNvPr id="270" name="Google Shape;270;p35"/>
            <p:cNvSpPr txBox="1"/>
            <p:nvPr/>
          </p:nvSpPr>
          <p:spPr>
            <a:xfrm>
              <a:off x="0" y="2911583"/>
              <a:ext cx="8281128" cy="706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271" name="Google Shape;271;p35"/>
          <p:cNvSpPr/>
          <p:nvPr/>
        </p:nvSpPr>
        <p:spPr>
          <a:xfrm>
            <a:off x="6967513" y="4450784"/>
            <a:ext cx="2736210" cy="836634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82274" y="-239028"/>
            <a:ext cx="1232963" cy="1506756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5"/>
          <p:cNvGrpSpPr/>
          <p:nvPr/>
        </p:nvGrpSpPr>
        <p:grpSpPr>
          <a:xfrm>
            <a:off x="4572000" y="843131"/>
            <a:ext cx="3947524" cy="663363"/>
            <a:chOff x="0" y="-85725"/>
            <a:chExt cx="10526730" cy="1768969"/>
          </a:xfrm>
        </p:grpSpPr>
        <p:sp>
          <p:nvSpPr>
            <p:cNvPr id="274" name="Google Shape;274;p35"/>
            <p:cNvSpPr txBox="1"/>
            <p:nvPr/>
          </p:nvSpPr>
          <p:spPr>
            <a:xfrm>
              <a:off x="0" y="-85725"/>
              <a:ext cx="10526730" cy="76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700" u="none" cap="none" strike="noStrike">
                  <a:solidFill>
                    <a:srgbClr val="02429B"/>
                  </a:solidFill>
                  <a:latin typeface="Raleway"/>
                  <a:ea typeface="Raleway"/>
                  <a:cs typeface="Raleway"/>
                  <a:sym typeface="Raleway"/>
                </a:rPr>
                <a:t>E-mail</a:t>
              </a:r>
              <a:endParaRPr sz="700"/>
            </a:p>
          </p:txBody>
        </p:sp>
        <p:sp>
          <p:nvSpPr>
            <p:cNvPr id="275" name="Google Shape;275;p35"/>
            <p:cNvSpPr txBox="1"/>
            <p:nvPr/>
          </p:nvSpPr>
          <p:spPr>
            <a:xfrm>
              <a:off x="0" y="990210"/>
              <a:ext cx="10526730" cy="693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Raleway"/>
                  <a:ea typeface="Raleway"/>
                  <a:cs typeface="Raleway"/>
                  <a:sym typeface="Raleway"/>
                </a:rPr>
                <a:t>edsantos99@usp.br</a:t>
              </a:r>
              <a:endParaRPr sz="700"/>
            </a:p>
          </p:txBody>
        </p:sp>
      </p:grpSp>
      <p:grpSp>
        <p:nvGrpSpPr>
          <p:cNvPr id="276" name="Google Shape;276;p35"/>
          <p:cNvGrpSpPr/>
          <p:nvPr/>
        </p:nvGrpSpPr>
        <p:grpSpPr>
          <a:xfrm>
            <a:off x="4572000" y="1745498"/>
            <a:ext cx="3947524" cy="663350"/>
            <a:chOff x="0" y="-85725"/>
            <a:chExt cx="10526730" cy="1768935"/>
          </a:xfrm>
        </p:grpSpPr>
        <p:sp>
          <p:nvSpPr>
            <p:cNvPr id="277" name="Google Shape;277;p35"/>
            <p:cNvSpPr txBox="1"/>
            <p:nvPr/>
          </p:nvSpPr>
          <p:spPr>
            <a:xfrm>
              <a:off x="0" y="-85725"/>
              <a:ext cx="10526730" cy="76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78" name="Google Shape;278;p35"/>
            <p:cNvSpPr txBox="1"/>
            <p:nvPr/>
          </p:nvSpPr>
          <p:spPr>
            <a:xfrm>
              <a:off x="0" y="990210"/>
              <a:ext cx="105267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279" name="Google Shape;279;p35"/>
          <p:cNvGrpSpPr/>
          <p:nvPr/>
        </p:nvGrpSpPr>
        <p:grpSpPr>
          <a:xfrm>
            <a:off x="4572000" y="2646956"/>
            <a:ext cx="3947524" cy="663363"/>
            <a:chOff x="0" y="-85725"/>
            <a:chExt cx="10526730" cy="1768969"/>
          </a:xfrm>
        </p:grpSpPr>
        <p:sp>
          <p:nvSpPr>
            <p:cNvPr id="280" name="Google Shape;280;p35"/>
            <p:cNvSpPr txBox="1"/>
            <p:nvPr/>
          </p:nvSpPr>
          <p:spPr>
            <a:xfrm>
              <a:off x="0" y="-85725"/>
              <a:ext cx="10526730" cy="76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81" name="Google Shape;281;p35"/>
            <p:cNvSpPr txBox="1"/>
            <p:nvPr/>
          </p:nvSpPr>
          <p:spPr>
            <a:xfrm>
              <a:off x="0" y="990210"/>
              <a:ext cx="10526730" cy="693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282" name="Google Shape;282;p35"/>
          <p:cNvGrpSpPr/>
          <p:nvPr/>
        </p:nvGrpSpPr>
        <p:grpSpPr>
          <a:xfrm>
            <a:off x="4544462" y="1632996"/>
            <a:ext cx="4085187" cy="954151"/>
            <a:chOff x="73433" y="-110592"/>
            <a:chExt cx="10893833" cy="2544402"/>
          </a:xfrm>
        </p:grpSpPr>
        <p:sp>
          <p:nvSpPr>
            <p:cNvPr id="283" name="Google Shape;283;p35"/>
            <p:cNvSpPr txBox="1"/>
            <p:nvPr/>
          </p:nvSpPr>
          <p:spPr>
            <a:xfrm>
              <a:off x="146867" y="-110592"/>
              <a:ext cx="108204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700" u="none" cap="none" strike="noStrike">
                  <a:solidFill>
                    <a:srgbClr val="02429B"/>
                  </a:solidFill>
                  <a:latin typeface="Raleway"/>
                  <a:ea typeface="Raleway"/>
                  <a:cs typeface="Raleway"/>
                  <a:sym typeface="Raleway"/>
                </a:rPr>
                <a:t>LinkedIn</a:t>
              </a:r>
              <a:endParaRPr sz="700"/>
            </a:p>
          </p:txBody>
        </p:sp>
        <p:sp>
          <p:nvSpPr>
            <p:cNvPr id="284" name="Google Shape;284;p35"/>
            <p:cNvSpPr txBox="1"/>
            <p:nvPr/>
          </p:nvSpPr>
          <p:spPr>
            <a:xfrm>
              <a:off x="73433" y="990210"/>
              <a:ext cx="10820400" cy="14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Raleway"/>
                  <a:ea typeface="Raleway"/>
                  <a:cs typeface="Raleway"/>
                  <a:sym typeface="Raleway"/>
                </a:rPr>
                <a:t>https://www.linkedin.com/in/edvaldo-santos79/</a:t>
              </a:r>
              <a:endParaRPr sz="7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 amt="16000"/>
          </a:blip>
          <a:srcRect b="20639" l="0" r="0" t="0"/>
          <a:stretch/>
        </p:blipFill>
        <p:spPr>
          <a:xfrm>
            <a:off x="2692563" y="644794"/>
            <a:ext cx="3758875" cy="38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42679" y="813994"/>
            <a:ext cx="9532797" cy="4655232"/>
          </a:xfrm>
          <a:custGeom>
            <a:rect b="b" l="l" r="r" t="t"/>
            <a:pathLst>
              <a:path extrusionOk="0" h="37669943" w="77138994">
                <a:moveTo>
                  <a:pt x="76912930" y="0"/>
                </a:moveTo>
                <a:lnTo>
                  <a:pt x="0" y="0"/>
                </a:lnTo>
                <a:lnTo>
                  <a:pt x="0" y="37669943"/>
                </a:lnTo>
                <a:lnTo>
                  <a:pt x="77138994" y="37669943"/>
                </a:lnTo>
                <a:lnTo>
                  <a:pt x="77138994" y="0"/>
                </a:lnTo>
                <a:lnTo>
                  <a:pt x="76912930" y="0"/>
                </a:lnTo>
                <a:close/>
                <a:moveTo>
                  <a:pt x="76912930" y="37443882"/>
                </a:moveTo>
                <a:lnTo>
                  <a:pt x="228600" y="37443882"/>
                </a:lnTo>
                <a:lnTo>
                  <a:pt x="228600" y="228600"/>
                </a:lnTo>
                <a:lnTo>
                  <a:pt x="76912930" y="228600"/>
                </a:lnTo>
                <a:lnTo>
                  <a:pt x="76912930" y="37443882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148" name="Google Shape;148;p26"/>
          <p:cNvSpPr/>
          <p:nvPr/>
        </p:nvSpPr>
        <p:spPr>
          <a:xfrm>
            <a:off x="-662892" y="-499954"/>
            <a:ext cx="4189930" cy="4528452"/>
          </a:xfrm>
          <a:custGeom>
            <a:rect b="b" l="l" r="r" t="t"/>
            <a:pathLst>
              <a:path extrusionOk="0" h="36644045" w="33904734">
                <a:moveTo>
                  <a:pt x="33678673" y="0"/>
                </a:moveTo>
                <a:lnTo>
                  <a:pt x="0" y="0"/>
                </a:lnTo>
                <a:lnTo>
                  <a:pt x="0" y="36644045"/>
                </a:lnTo>
                <a:lnTo>
                  <a:pt x="33904734" y="36644045"/>
                </a:lnTo>
                <a:lnTo>
                  <a:pt x="33904734" y="0"/>
                </a:lnTo>
                <a:lnTo>
                  <a:pt x="33678673" y="0"/>
                </a:lnTo>
                <a:close/>
                <a:moveTo>
                  <a:pt x="33678673" y="36417985"/>
                </a:moveTo>
                <a:lnTo>
                  <a:pt x="228600" y="36417985"/>
                </a:lnTo>
                <a:lnTo>
                  <a:pt x="228600" y="228600"/>
                </a:lnTo>
                <a:lnTo>
                  <a:pt x="33678673" y="228600"/>
                </a:lnTo>
                <a:lnTo>
                  <a:pt x="33678673" y="36417985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grpSp>
        <p:nvGrpSpPr>
          <p:cNvPr id="149" name="Google Shape;149;p26"/>
          <p:cNvGrpSpPr/>
          <p:nvPr/>
        </p:nvGrpSpPr>
        <p:grpSpPr>
          <a:xfrm>
            <a:off x="4033168" y="1324602"/>
            <a:ext cx="4409444" cy="3285330"/>
            <a:chOff x="0" y="9525"/>
            <a:chExt cx="11758516" cy="8760880"/>
          </a:xfrm>
        </p:grpSpPr>
        <p:sp>
          <p:nvSpPr>
            <p:cNvPr id="150" name="Google Shape;150;p26"/>
            <p:cNvSpPr txBox="1"/>
            <p:nvPr/>
          </p:nvSpPr>
          <p:spPr>
            <a:xfrm>
              <a:off x="0" y="9525"/>
              <a:ext cx="11758516" cy="1204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7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02429B"/>
                  </a:solidFill>
                  <a:latin typeface="Raleway"/>
                  <a:ea typeface="Raleway"/>
                  <a:cs typeface="Raleway"/>
                  <a:sym typeface="Raleway"/>
                </a:rPr>
                <a:t>PREFÁCIO</a:t>
              </a:r>
              <a:endParaRPr b="1" sz="700"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0" y="1635443"/>
              <a:ext cx="10454498" cy="704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700">
                  <a:solidFill>
                    <a:srgbClr val="02429B"/>
                  </a:solidFill>
                  <a:latin typeface="Raleway"/>
                  <a:ea typeface="Raleway"/>
                  <a:cs typeface="Raleway"/>
                  <a:sym typeface="Raleway"/>
                </a:rPr>
                <a:t>Datasets: Sugestões e Objetivos</a:t>
              </a:r>
              <a:endParaRPr b="1" sz="700"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0" y="4235357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700">
                  <a:solidFill>
                    <a:srgbClr val="02429B"/>
                  </a:solidFill>
                  <a:latin typeface="Raleway"/>
                  <a:ea typeface="Raleway"/>
                  <a:cs typeface="Raleway"/>
                  <a:sym typeface="Raleway"/>
                </a:rPr>
                <a:t>O que deve estar no arquivo de entrega?</a:t>
              </a:r>
              <a:endParaRPr b="1" sz="17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18" y="5361565"/>
              <a:ext cx="104544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4" name="Google Shape;154;p26"/>
            <p:cNvSpPr txBox="1"/>
            <p:nvPr/>
          </p:nvSpPr>
          <p:spPr>
            <a:xfrm>
              <a:off x="0" y="2933994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pt-BR" sz="1700">
                  <a:solidFill>
                    <a:srgbClr val="02429B"/>
                  </a:solidFill>
                  <a:latin typeface="Raleway"/>
                  <a:ea typeface="Raleway"/>
                  <a:cs typeface="Raleway"/>
                  <a:sym typeface="Raleway"/>
                </a:rPr>
                <a:t>Métricas de Avaliação</a:t>
              </a:r>
              <a:endParaRPr b="1" sz="17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0" y="7567080"/>
              <a:ext cx="10454498" cy="1203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700"/>
            </a:p>
          </p:txBody>
        </p:sp>
      </p:grpSp>
      <p:sp>
        <p:nvSpPr>
          <p:cNvPr id="156" name="Google Shape;156;p26"/>
          <p:cNvSpPr/>
          <p:nvPr/>
        </p:nvSpPr>
        <p:spPr>
          <a:xfrm>
            <a:off x="7905194" y="-319075"/>
            <a:ext cx="1794416" cy="1561091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-201953" y="3866716"/>
            <a:ext cx="1160517" cy="1524868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 amt="16000"/>
          </a:blip>
          <a:srcRect b="20641" l="0" r="0" t="0"/>
          <a:stretch/>
        </p:blipFill>
        <p:spPr>
          <a:xfrm>
            <a:off x="2692550" y="644794"/>
            <a:ext cx="3758875" cy="38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143504" y="777069"/>
            <a:ext cx="9449527" cy="4614568"/>
          </a:xfrm>
          <a:custGeom>
            <a:rect b="b" l="l" r="r" t="t"/>
            <a:pathLst>
              <a:path extrusionOk="0" h="37669943" w="77138994">
                <a:moveTo>
                  <a:pt x="76912930" y="0"/>
                </a:moveTo>
                <a:lnTo>
                  <a:pt x="0" y="0"/>
                </a:lnTo>
                <a:lnTo>
                  <a:pt x="0" y="37669943"/>
                </a:lnTo>
                <a:lnTo>
                  <a:pt x="77138994" y="37669943"/>
                </a:lnTo>
                <a:lnTo>
                  <a:pt x="77138994" y="0"/>
                </a:lnTo>
                <a:lnTo>
                  <a:pt x="76912930" y="0"/>
                </a:lnTo>
                <a:close/>
                <a:moveTo>
                  <a:pt x="76912930" y="37443882"/>
                </a:moveTo>
                <a:lnTo>
                  <a:pt x="228600" y="37443882"/>
                </a:lnTo>
                <a:lnTo>
                  <a:pt x="228600" y="228600"/>
                </a:lnTo>
                <a:lnTo>
                  <a:pt x="76912930" y="228600"/>
                </a:lnTo>
                <a:lnTo>
                  <a:pt x="76912930" y="37443882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164" name="Google Shape;164;p27"/>
          <p:cNvSpPr/>
          <p:nvPr/>
        </p:nvSpPr>
        <p:spPr>
          <a:xfrm>
            <a:off x="-662892" y="-499954"/>
            <a:ext cx="4153330" cy="4488896"/>
          </a:xfrm>
          <a:custGeom>
            <a:rect b="b" l="l" r="r" t="t"/>
            <a:pathLst>
              <a:path extrusionOk="0" h="36644045" w="33904734">
                <a:moveTo>
                  <a:pt x="33678673" y="0"/>
                </a:moveTo>
                <a:lnTo>
                  <a:pt x="0" y="0"/>
                </a:lnTo>
                <a:lnTo>
                  <a:pt x="0" y="36644045"/>
                </a:lnTo>
                <a:lnTo>
                  <a:pt x="33904734" y="36644045"/>
                </a:lnTo>
                <a:lnTo>
                  <a:pt x="33904734" y="0"/>
                </a:lnTo>
                <a:lnTo>
                  <a:pt x="33678673" y="0"/>
                </a:lnTo>
                <a:close/>
                <a:moveTo>
                  <a:pt x="33678673" y="36417985"/>
                </a:moveTo>
                <a:lnTo>
                  <a:pt x="228600" y="36417985"/>
                </a:lnTo>
                <a:lnTo>
                  <a:pt x="228600" y="228600"/>
                </a:lnTo>
                <a:lnTo>
                  <a:pt x="33678673" y="228600"/>
                </a:lnTo>
                <a:lnTo>
                  <a:pt x="33678673" y="36417985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grpSp>
        <p:nvGrpSpPr>
          <p:cNvPr id="165" name="Google Shape;165;p27"/>
          <p:cNvGrpSpPr/>
          <p:nvPr/>
        </p:nvGrpSpPr>
        <p:grpSpPr>
          <a:xfrm>
            <a:off x="3933993" y="1287677"/>
            <a:ext cx="4409437" cy="3285321"/>
            <a:chOff x="0" y="9525"/>
            <a:chExt cx="11758500" cy="8760855"/>
          </a:xfrm>
        </p:grpSpPr>
        <p:sp>
          <p:nvSpPr>
            <p:cNvPr id="166" name="Google Shape;166;p27"/>
            <p:cNvSpPr txBox="1"/>
            <p:nvPr/>
          </p:nvSpPr>
          <p:spPr>
            <a:xfrm>
              <a:off x="0" y="9525"/>
              <a:ext cx="11758500" cy="12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997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pt-BR" sz="2200">
                  <a:solidFill>
                    <a:srgbClr val="1155CC"/>
                  </a:solidFill>
                  <a:latin typeface="Raleway"/>
                  <a:ea typeface="Raleway"/>
                  <a:cs typeface="Raleway"/>
                  <a:sym typeface="Raleway"/>
                </a:rPr>
                <a:t>Datasets: Sugestões e Objetivos</a:t>
              </a:r>
              <a:endParaRPr b="1" sz="1200">
                <a:solidFill>
                  <a:srgbClr val="1155CC"/>
                </a:solidFill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0" y="1635443"/>
              <a:ext cx="104544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700">
                  <a:solidFill>
                    <a:srgbClr val="1155CC"/>
                  </a:solidFill>
                  <a:latin typeface="Raleway"/>
                  <a:ea typeface="Raleway"/>
                  <a:cs typeface="Raleway"/>
                  <a:sym typeface="Raleway"/>
                </a:rPr>
                <a:t>Tips/Gorjeta</a:t>
              </a:r>
              <a:endParaRPr b="1" sz="700">
                <a:solidFill>
                  <a:srgbClr val="1155CC"/>
                </a:solidFill>
              </a:endParaRPr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0" y="3063657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700">
                  <a:solidFill>
                    <a:srgbClr val="1155CC"/>
                  </a:solidFill>
                  <a:latin typeface="Raleway"/>
                  <a:ea typeface="Raleway"/>
                  <a:cs typeface="Raleway"/>
                  <a:sym typeface="Raleway"/>
                </a:rPr>
                <a:t>Heart Attack/ Ataque no coração</a:t>
              </a:r>
              <a:endParaRPr b="1" sz="2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18" y="5361565"/>
              <a:ext cx="104544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0" name="Google Shape;170;p27"/>
            <p:cNvSpPr txBox="1"/>
            <p:nvPr/>
          </p:nvSpPr>
          <p:spPr>
            <a:xfrm>
              <a:off x="0" y="4599894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700">
                  <a:solidFill>
                    <a:srgbClr val="1155CC"/>
                  </a:solidFill>
                  <a:latin typeface="Raleway"/>
                  <a:ea typeface="Raleway"/>
                  <a:cs typeface="Raleway"/>
                  <a:sym typeface="Raleway"/>
                </a:rPr>
                <a:t>Clima Szeged - Hungria</a:t>
              </a:r>
              <a:endParaRPr b="1" sz="17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0" y="7567080"/>
              <a:ext cx="10454400" cy="12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700"/>
            </a:p>
          </p:txBody>
        </p:sp>
      </p:grpSp>
      <p:sp>
        <p:nvSpPr>
          <p:cNvPr id="172" name="Google Shape;172;p27"/>
          <p:cNvSpPr/>
          <p:nvPr/>
        </p:nvSpPr>
        <p:spPr>
          <a:xfrm>
            <a:off x="7905194" y="-319075"/>
            <a:ext cx="1794300" cy="15612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-201953" y="3866716"/>
            <a:ext cx="1160400" cy="15249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 amt="16000"/>
          </a:blip>
          <a:srcRect b="20639" l="0" r="0" t="0"/>
          <a:stretch/>
        </p:blipFill>
        <p:spPr>
          <a:xfrm>
            <a:off x="2473505" y="956546"/>
            <a:ext cx="3758875" cy="38539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745183" y="-732427"/>
            <a:ext cx="9007565" cy="5361577"/>
          </a:xfrm>
          <a:custGeom>
            <a:rect b="b" l="l" r="r" t="t"/>
            <a:pathLst>
              <a:path extrusionOk="0" h="43385659" w="72888841">
                <a:moveTo>
                  <a:pt x="72662783" y="0"/>
                </a:moveTo>
                <a:lnTo>
                  <a:pt x="0" y="0"/>
                </a:lnTo>
                <a:lnTo>
                  <a:pt x="0" y="43385659"/>
                </a:lnTo>
                <a:lnTo>
                  <a:pt x="72888841" y="43385659"/>
                </a:lnTo>
                <a:lnTo>
                  <a:pt x="72888841" y="0"/>
                </a:lnTo>
                <a:lnTo>
                  <a:pt x="72662783" y="0"/>
                </a:lnTo>
                <a:close/>
                <a:moveTo>
                  <a:pt x="72662783" y="43159598"/>
                </a:moveTo>
                <a:lnTo>
                  <a:pt x="228600" y="43159598"/>
                </a:lnTo>
                <a:lnTo>
                  <a:pt x="228600" y="228600"/>
                </a:lnTo>
                <a:lnTo>
                  <a:pt x="72662783" y="228600"/>
                </a:lnTo>
                <a:lnTo>
                  <a:pt x="72662783" y="43159598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180" name="Google Shape;180;p28"/>
          <p:cNvSpPr/>
          <p:nvPr/>
        </p:nvSpPr>
        <p:spPr>
          <a:xfrm>
            <a:off x="-450361" y="691723"/>
            <a:ext cx="9080010" cy="4383560"/>
          </a:xfrm>
          <a:custGeom>
            <a:rect b="b" l="l" r="r" t="t"/>
            <a:pathLst>
              <a:path extrusionOk="0" h="35471590" w="73475069">
                <a:moveTo>
                  <a:pt x="73249011" y="0"/>
                </a:moveTo>
                <a:lnTo>
                  <a:pt x="0" y="0"/>
                </a:lnTo>
                <a:lnTo>
                  <a:pt x="0" y="35471590"/>
                </a:lnTo>
                <a:lnTo>
                  <a:pt x="73475069" y="35471590"/>
                </a:lnTo>
                <a:lnTo>
                  <a:pt x="73475069" y="0"/>
                </a:lnTo>
                <a:lnTo>
                  <a:pt x="73249011" y="0"/>
                </a:lnTo>
                <a:close/>
                <a:moveTo>
                  <a:pt x="73249011" y="35245529"/>
                </a:moveTo>
                <a:lnTo>
                  <a:pt x="228600" y="35245529"/>
                </a:lnTo>
                <a:lnTo>
                  <a:pt x="228600" y="228600"/>
                </a:lnTo>
                <a:lnTo>
                  <a:pt x="73249011" y="228600"/>
                </a:lnTo>
                <a:lnTo>
                  <a:pt x="73249011" y="35245529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181" name="Google Shape;181;p28"/>
          <p:cNvSpPr txBox="1"/>
          <p:nvPr/>
        </p:nvSpPr>
        <p:spPr>
          <a:xfrm>
            <a:off x="1033501" y="918433"/>
            <a:ext cx="6638884" cy="45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rPr>
              <a:t>Tips/Gorjeta</a:t>
            </a:r>
            <a:endParaRPr b="1" sz="7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2429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-870041" y="3962749"/>
            <a:ext cx="1740083" cy="1180751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8302951" y="-151593"/>
            <a:ext cx="1251074" cy="1633536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1033501" y="1519844"/>
            <a:ext cx="72696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Sugestões: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Análise Descritiva das Variáveis.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Análise de relação entre variáveis.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Visualização das análises.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Regressão linear simples e múltipla.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Perguntas possíveis: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Qual a relação entre as variáveis “smoker”, “sex” e “time” com a variável “tip”?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Se o restaurante quisesse fazer uma promoção, qual dia seria o melhor para ser realizada?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Descreva perfis de clientes e como os perfis se relacionam o consumo (“total_bill”)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4000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 amt="16000"/>
          </a:blip>
          <a:srcRect b="20641" l="0" r="0" t="0"/>
          <a:stretch/>
        </p:blipFill>
        <p:spPr>
          <a:xfrm>
            <a:off x="2473505" y="956546"/>
            <a:ext cx="3758875" cy="38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745183" y="-732427"/>
            <a:ext cx="8928883" cy="5314743"/>
          </a:xfrm>
          <a:custGeom>
            <a:rect b="b" l="l" r="r" t="t"/>
            <a:pathLst>
              <a:path extrusionOk="0" h="43385659" w="72888841">
                <a:moveTo>
                  <a:pt x="72662783" y="0"/>
                </a:moveTo>
                <a:lnTo>
                  <a:pt x="0" y="0"/>
                </a:lnTo>
                <a:lnTo>
                  <a:pt x="0" y="43385659"/>
                </a:lnTo>
                <a:lnTo>
                  <a:pt x="72888841" y="43385659"/>
                </a:lnTo>
                <a:lnTo>
                  <a:pt x="72888841" y="0"/>
                </a:lnTo>
                <a:lnTo>
                  <a:pt x="72662783" y="0"/>
                </a:lnTo>
                <a:close/>
                <a:moveTo>
                  <a:pt x="72662783" y="43159598"/>
                </a:moveTo>
                <a:lnTo>
                  <a:pt x="228600" y="43159598"/>
                </a:lnTo>
                <a:lnTo>
                  <a:pt x="228600" y="228600"/>
                </a:lnTo>
                <a:lnTo>
                  <a:pt x="72662783" y="228600"/>
                </a:lnTo>
                <a:lnTo>
                  <a:pt x="72662783" y="43159598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191" name="Google Shape;191;p29"/>
          <p:cNvSpPr/>
          <p:nvPr/>
        </p:nvSpPr>
        <p:spPr>
          <a:xfrm>
            <a:off x="-450361" y="691723"/>
            <a:ext cx="9000696" cy="4345270"/>
          </a:xfrm>
          <a:custGeom>
            <a:rect b="b" l="l" r="r" t="t"/>
            <a:pathLst>
              <a:path extrusionOk="0" h="35471590" w="73475069">
                <a:moveTo>
                  <a:pt x="73249011" y="0"/>
                </a:moveTo>
                <a:lnTo>
                  <a:pt x="0" y="0"/>
                </a:lnTo>
                <a:lnTo>
                  <a:pt x="0" y="35471590"/>
                </a:lnTo>
                <a:lnTo>
                  <a:pt x="73475069" y="35471590"/>
                </a:lnTo>
                <a:lnTo>
                  <a:pt x="73475069" y="0"/>
                </a:lnTo>
                <a:lnTo>
                  <a:pt x="73249011" y="0"/>
                </a:lnTo>
                <a:close/>
                <a:moveTo>
                  <a:pt x="73249011" y="35245529"/>
                </a:moveTo>
                <a:lnTo>
                  <a:pt x="228600" y="35245529"/>
                </a:lnTo>
                <a:lnTo>
                  <a:pt x="228600" y="228600"/>
                </a:lnTo>
                <a:lnTo>
                  <a:pt x="73249011" y="228600"/>
                </a:lnTo>
                <a:lnTo>
                  <a:pt x="73249011" y="35245529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192" name="Google Shape;192;p29"/>
          <p:cNvSpPr txBox="1"/>
          <p:nvPr/>
        </p:nvSpPr>
        <p:spPr>
          <a:xfrm>
            <a:off x="1033501" y="918433"/>
            <a:ext cx="663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rPr>
              <a:t>Heart Attack/ Ataque no coração</a:t>
            </a:r>
            <a:endParaRPr b="1" sz="7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2429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-870041" y="3962749"/>
            <a:ext cx="1740000" cy="11808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8302951" y="-151593"/>
            <a:ext cx="1251000" cy="16335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1033501" y="1635644"/>
            <a:ext cx="72696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1500">
                <a:latin typeface="Roboto"/>
                <a:ea typeface="Roboto"/>
                <a:cs typeface="Roboto"/>
                <a:sym typeface="Roboto"/>
              </a:rPr>
              <a:t>Sugestões: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pt-BR" sz="1500">
                <a:latin typeface="Roboto"/>
                <a:ea typeface="Roboto"/>
                <a:cs typeface="Roboto"/>
                <a:sym typeface="Roboto"/>
              </a:rPr>
              <a:t>Análise Descritiva das Variáveis.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pt-BR" sz="1500">
                <a:latin typeface="Roboto"/>
                <a:ea typeface="Roboto"/>
                <a:cs typeface="Roboto"/>
                <a:sym typeface="Roboto"/>
              </a:rPr>
              <a:t>Análise de relação entre variáveis.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pt-BR" sz="1500">
                <a:latin typeface="Roboto"/>
                <a:ea typeface="Roboto"/>
                <a:cs typeface="Roboto"/>
                <a:sym typeface="Roboto"/>
              </a:rPr>
              <a:t>Visualização das análises.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pt-BR" sz="1500">
                <a:latin typeface="Roboto"/>
                <a:ea typeface="Roboto"/>
                <a:cs typeface="Roboto"/>
                <a:sym typeface="Roboto"/>
              </a:rPr>
              <a:t>Regressão logística.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latin typeface="Roboto"/>
                <a:ea typeface="Roboto"/>
                <a:cs typeface="Roboto"/>
                <a:sym typeface="Roboto"/>
              </a:rPr>
              <a:t>Objetivo: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1500">
                <a:latin typeface="Roboto"/>
                <a:ea typeface="Roboto"/>
                <a:cs typeface="Roboto"/>
                <a:sym typeface="Roboto"/>
              </a:rPr>
              <a:t>Criar modelo de regressão logística para classificação de forma a maximizar o “Score F1” no conjunto de teste.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4000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 amt="16000"/>
          </a:blip>
          <a:srcRect b="20641" l="0" r="0" t="0"/>
          <a:stretch/>
        </p:blipFill>
        <p:spPr>
          <a:xfrm>
            <a:off x="2473505" y="956546"/>
            <a:ext cx="3758875" cy="38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745183" y="-732427"/>
            <a:ext cx="8928883" cy="5314743"/>
          </a:xfrm>
          <a:custGeom>
            <a:rect b="b" l="l" r="r" t="t"/>
            <a:pathLst>
              <a:path extrusionOk="0" h="43385659" w="72888841">
                <a:moveTo>
                  <a:pt x="72662783" y="0"/>
                </a:moveTo>
                <a:lnTo>
                  <a:pt x="0" y="0"/>
                </a:lnTo>
                <a:lnTo>
                  <a:pt x="0" y="43385659"/>
                </a:lnTo>
                <a:lnTo>
                  <a:pt x="72888841" y="43385659"/>
                </a:lnTo>
                <a:lnTo>
                  <a:pt x="72888841" y="0"/>
                </a:lnTo>
                <a:lnTo>
                  <a:pt x="72662783" y="0"/>
                </a:lnTo>
                <a:close/>
                <a:moveTo>
                  <a:pt x="72662783" y="43159598"/>
                </a:moveTo>
                <a:lnTo>
                  <a:pt x="228600" y="43159598"/>
                </a:lnTo>
                <a:lnTo>
                  <a:pt x="228600" y="228600"/>
                </a:lnTo>
                <a:lnTo>
                  <a:pt x="72662783" y="228600"/>
                </a:lnTo>
                <a:lnTo>
                  <a:pt x="72662783" y="43159598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02" name="Google Shape;202;p30"/>
          <p:cNvSpPr/>
          <p:nvPr/>
        </p:nvSpPr>
        <p:spPr>
          <a:xfrm>
            <a:off x="-450361" y="691723"/>
            <a:ext cx="9000696" cy="4345270"/>
          </a:xfrm>
          <a:custGeom>
            <a:rect b="b" l="l" r="r" t="t"/>
            <a:pathLst>
              <a:path extrusionOk="0" h="35471590" w="73475069">
                <a:moveTo>
                  <a:pt x="73249011" y="0"/>
                </a:moveTo>
                <a:lnTo>
                  <a:pt x="0" y="0"/>
                </a:lnTo>
                <a:lnTo>
                  <a:pt x="0" y="35471590"/>
                </a:lnTo>
                <a:lnTo>
                  <a:pt x="73475069" y="35471590"/>
                </a:lnTo>
                <a:lnTo>
                  <a:pt x="73475069" y="0"/>
                </a:lnTo>
                <a:lnTo>
                  <a:pt x="73249011" y="0"/>
                </a:lnTo>
                <a:close/>
                <a:moveTo>
                  <a:pt x="73249011" y="35245529"/>
                </a:moveTo>
                <a:lnTo>
                  <a:pt x="228600" y="35245529"/>
                </a:lnTo>
                <a:lnTo>
                  <a:pt x="228600" y="228600"/>
                </a:lnTo>
                <a:lnTo>
                  <a:pt x="73249011" y="228600"/>
                </a:lnTo>
                <a:lnTo>
                  <a:pt x="73249011" y="35245529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03" name="Google Shape;203;p30"/>
          <p:cNvSpPr txBox="1"/>
          <p:nvPr/>
        </p:nvSpPr>
        <p:spPr>
          <a:xfrm>
            <a:off x="1033501" y="918433"/>
            <a:ext cx="663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Clima Szeged - Hungria</a:t>
            </a:r>
            <a:endParaRPr b="1" sz="2600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2429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-870041" y="3962749"/>
            <a:ext cx="1740000" cy="11808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8302951" y="-151593"/>
            <a:ext cx="1251000" cy="16335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1033501" y="1635644"/>
            <a:ext cx="72696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Sugestões: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Análise Descritiva das Variáveis.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Análise de relação entre variáveis.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Visualização das análises.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Regressão linear simples e múltipla.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Objetivo: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oboto"/>
                <a:ea typeface="Roboto"/>
                <a:cs typeface="Roboto"/>
                <a:sym typeface="Roboto"/>
              </a:rPr>
              <a:t>Criar modelo de regressão linear múltipla de forma a minimizar o “Erro Quadrático Médio” no conjunto de teste.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4000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 amt="16000"/>
          </a:blip>
          <a:srcRect b="20641" l="0" r="0" t="0"/>
          <a:stretch/>
        </p:blipFill>
        <p:spPr>
          <a:xfrm>
            <a:off x="2692550" y="644794"/>
            <a:ext cx="3758875" cy="38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143504" y="777069"/>
            <a:ext cx="9449527" cy="4614568"/>
          </a:xfrm>
          <a:custGeom>
            <a:rect b="b" l="l" r="r" t="t"/>
            <a:pathLst>
              <a:path extrusionOk="0" h="37669943" w="77138994">
                <a:moveTo>
                  <a:pt x="76912930" y="0"/>
                </a:moveTo>
                <a:lnTo>
                  <a:pt x="0" y="0"/>
                </a:lnTo>
                <a:lnTo>
                  <a:pt x="0" y="37669943"/>
                </a:lnTo>
                <a:lnTo>
                  <a:pt x="77138994" y="37669943"/>
                </a:lnTo>
                <a:lnTo>
                  <a:pt x="77138994" y="0"/>
                </a:lnTo>
                <a:lnTo>
                  <a:pt x="76912930" y="0"/>
                </a:lnTo>
                <a:close/>
                <a:moveTo>
                  <a:pt x="76912930" y="37443882"/>
                </a:moveTo>
                <a:lnTo>
                  <a:pt x="228600" y="37443882"/>
                </a:lnTo>
                <a:lnTo>
                  <a:pt x="228600" y="228600"/>
                </a:lnTo>
                <a:lnTo>
                  <a:pt x="76912930" y="228600"/>
                </a:lnTo>
                <a:lnTo>
                  <a:pt x="76912930" y="37443882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13" name="Google Shape;213;p31"/>
          <p:cNvSpPr/>
          <p:nvPr/>
        </p:nvSpPr>
        <p:spPr>
          <a:xfrm>
            <a:off x="-662892" y="-499954"/>
            <a:ext cx="4153330" cy="4488896"/>
          </a:xfrm>
          <a:custGeom>
            <a:rect b="b" l="l" r="r" t="t"/>
            <a:pathLst>
              <a:path extrusionOk="0" h="36644045" w="33904734">
                <a:moveTo>
                  <a:pt x="33678673" y="0"/>
                </a:moveTo>
                <a:lnTo>
                  <a:pt x="0" y="0"/>
                </a:lnTo>
                <a:lnTo>
                  <a:pt x="0" y="36644045"/>
                </a:lnTo>
                <a:lnTo>
                  <a:pt x="33904734" y="36644045"/>
                </a:lnTo>
                <a:lnTo>
                  <a:pt x="33904734" y="0"/>
                </a:lnTo>
                <a:lnTo>
                  <a:pt x="33678673" y="0"/>
                </a:lnTo>
                <a:close/>
                <a:moveTo>
                  <a:pt x="33678673" y="36417985"/>
                </a:moveTo>
                <a:lnTo>
                  <a:pt x="228600" y="36417985"/>
                </a:lnTo>
                <a:lnTo>
                  <a:pt x="228600" y="228600"/>
                </a:lnTo>
                <a:lnTo>
                  <a:pt x="33678673" y="228600"/>
                </a:lnTo>
                <a:lnTo>
                  <a:pt x="33678673" y="36417985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grpSp>
        <p:nvGrpSpPr>
          <p:cNvPr id="214" name="Google Shape;214;p31"/>
          <p:cNvGrpSpPr/>
          <p:nvPr/>
        </p:nvGrpSpPr>
        <p:grpSpPr>
          <a:xfrm>
            <a:off x="3933993" y="1287677"/>
            <a:ext cx="4409437" cy="3285321"/>
            <a:chOff x="0" y="9525"/>
            <a:chExt cx="11758500" cy="8760855"/>
          </a:xfrm>
        </p:grpSpPr>
        <p:sp>
          <p:nvSpPr>
            <p:cNvPr id="215" name="Google Shape;215;p31"/>
            <p:cNvSpPr txBox="1"/>
            <p:nvPr/>
          </p:nvSpPr>
          <p:spPr>
            <a:xfrm>
              <a:off x="0" y="9525"/>
              <a:ext cx="11758500" cy="12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1155CC"/>
                  </a:solidFill>
                  <a:latin typeface="Raleway"/>
                  <a:ea typeface="Raleway"/>
                  <a:cs typeface="Raleway"/>
                  <a:sym typeface="Raleway"/>
                </a:rPr>
                <a:t>Métricas de Avaliação</a:t>
              </a:r>
              <a:endParaRPr b="1" sz="17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1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0" y="2272310"/>
              <a:ext cx="104544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700">
                <a:solidFill>
                  <a:srgbClr val="1155CC"/>
                </a:solidFill>
              </a:endParaRPr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0" y="3434757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2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8" name="Google Shape;218;p31"/>
            <p:cNvSpPr txBox="1"/>
            <p:nvPr/>
          </p:nvSpPr>
          <p:spPr>
            <a:xfrm>
              <a:off x="135484" y="5502232"/>
              <a:ext cx="104544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0" y="4599894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7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0" name="Google Shape;220;p31"/>
            <p:cNvSpPr txBox="1"/>
            <p:nvPr/>
          </p:nvSpPr>
          <p:spPr>
            <a:xfrm>
              <a:off x="0" y="7567080"/>
              <a:ext cx="10454400" cy="12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700"/>
            </a:p>
          </p:txBody>
        </p:sp>
      </p:grpSp>
      <p:sp>
        <p:nvSpPr>
          <p:cNvPr id="221" name="Google Shape;221;p31"/>
          <p:cNvSpPr/>
          <p:nvPr/>
        </p:nvSpPr>
        <p:spPr>
          <a:xfrm>
            <a:off x="7905194" y="-319075"/>
            <a:ext cx="1794300" cy="15612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-201953" y="3866716"/>
            <a:ext cx="1160400" cy="15249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 amt="16000"/>
          </a:blip>
          <a:srcRect b="20639" l="0" r="0" t="0"/>
          <a:stretch/>
        </p:blipFill>
        <p:spPr>
          <a:xfrm>
            <a:off x="2473505" y="956546"/>
            <a:ext cx="3758875" cy="385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745183" y="-732427"/>
            <a:ext cx="9007565" cy="5361577"/>
          </a:xfrm>
          <a:custGeom>
            <a:rect b="b" l="l" r="r" t="t"/>
            <a:pathLst>
              <a:path extrusionOk="0" h="43385659" w="72888841">
                <a:moveTo>
                  <a:pt x="72662783" y="0"/>
                </a:moveTo>
                <a:lnTo>
                  <a:pt x="0" y="0"/>
                </a:lnTo>
                <a:lnTo>
                  <a:pt x="0" y="43385659"/>
                </a:lnTo>
                <a:lnTo>
                  <a:pt x="72888841" y="43385659"/>
                </a:lnTo>
                <a:lnTo>
                  <a:pt x="72888841" y="0"/>
                </a:lnTo>
                <a:lnTo>
                  <a:pt x="72662783" y="0"/>
                </a:lnTo>
                <a:close/>
                <a:moveTo>
                  <a:pt x="72662783" y="43159598"/>
                </a:moveTo>
                <a:lnTo>
                  <a:pt x="228600" y="43159598"/>
                </a:lnTo>
                <a:lnTo>
                  <a:pt x="228600" y="228600"/>
                </a:lnTo>
                <a:lnTo>
                  <a:pt x="72662783" y="228600"/>
                </a:lnTo>
                <a:lnTo>
                  <a:pt x="72662783" y="43159598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29" name="Google Shape;229;p32"/>
          <p:cNvSpPr/>
          <p:nvPr/>
        </p:nvSpPr>
        <p:spPr>
          <a:xfrm>
            <a:off x="-450361" y="691723"/>
            <a:ext cx="9080010" cy="4383560"/>
          </a:xfrm>
          <a:custGeom>
            <a:rect b="b" l="l" r="r" t="t"/>
            <a:pathLst>
              <a:path extrusionOk="0" h="35471590" w="73475069">
                <a:moveTo>
                  <a:pt x="73249011" y="0"/>
                </a:moveTo>
                <a:lnTo>
                  <a:pt x="0" y="0"/>
                </a:lnTo>
                <a:lnTo>
                  <a:pt x="0" y="35471590"/>
                </a:lnTo>
                <a:lnTo>
                  <a:pt x="73475069" y="35471590"/>
                </a:lnTo>
                <a:lnTo>
                  <a:pt x="73475069" y="0"/>
                </a:lnTo>
                <a:lnTo>
                  <a:pt x="73249011" y="0"/>
                </a:lnTo>
                <a:close/>
                <a:moveTo>
                  <a:pt x="73249011" y="35245529"/>
                </a:moveTo>
                <a:lnTo>
                  <a:pt x="228600" y="35245529"/>
                </a:lnTo>
                <a:lnTo>
                  <a:pt x="228600" y="228600"/>
                </a:lnTo>
                <a:lnTo>
                  <a:pt x="73249011" y="228600"/>
                </a:lnTo>
                <a:lnTo>
                  <a:pt x="73249011" y="35245529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30" name="Google Shape;230;p32"/>
          <p:cNvSpPr txBox="1"/>
          <p:nvPr/>
        </p:nvSpPr>
        <p:spPr>
          <a:xfrm>
            <a:off x="1033426" y="861783"/>
            <a:ext cx="663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rPr>
              <a:t>Métricas de Avaliação</a:t>
            </a:r>
            <a:endParaRPr b="1" sz="2800">
              <a:solidFill>
                <a:srgbClr val="02429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-870041" y="3962749"/>
            <a:ext cx="1740083" cy="1180751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8302951" y="-151593"/>
            <a:ext cx="1251074" cy="1633536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1033426" y="1519844"/>
            <a:ext cx="72696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Tips/Gorjeta: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   -&gt; Qualidade e Clareza de insights gerados.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Heart Attack/ Ataque no coração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   -&gt; Maior “Score F1”.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Clima Szeged - Hungria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oboto Slab"/>
                <a:ea typeface="Roboto Slab"/>
                <a:cs typeface="Roboto Slab"/>
                <a:sym typeface="Roboto Slab"/>
              </a:rPr>
              <a:t>  -&gt; Menor Erro Quadrático Médio.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4000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5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 amt="16000"/>
          </a:blip>
          <a:srcRect b="20641" l="0" r="0" t="0"/>
          <a:stretch/>
        </p:blipFill>
        <p:spPr>
          <a:xfrm>
            <a:off x="2692550" y="644794"/>
            <a:ext cx="3758875" cy="38539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143504" y="777069"/>
            <a:ext cx="9449527" cy="4614568"/>
          </a:xfrm>
          <a:custGeom>
            <a:rect b="b" l="l" r="r" t="t"/>
            <a:pathLst>
              <a:path extrusionOk="0" h="37669943" w="77138994">
                <a:moveTo>
                  <a:pt x="76912930" y="0"/>
                </a:moveTo>
                <a:lnTo>
                  <a:pt x="0" y="0"/>
                </a:lnTo>
                <a:lnTo>
                  <a:pt x="0" y="37669943"/>
                </a:lnTo>
                <a:lnTo>
                  <a:pt x="77138994" y="37669943"/>
                </a:lnTo>
                <a:lnTo>
                  <a:pt x="77138994" y="0"/>
                </a:lnTo>
                <a:lnTo>
                  <a:pt x="76912930" y="0"/>
                </a:lnTo>
                <a:close/>
                <a:moveTo>
                  <a:pt x="76912930" y="37443882"/>
                </a:moveTo>
                <a:lnTo>
                  <a:pt x="228600" y="37443882"/>
                </a:lnTo>
                <a:lnTo>
                  <a:pt x="228600" y="228600"/>
                </a:lnTo>
                <a:lnTo>
                  <a:pt x="76912930" y="228600"/>
                </a:lnTo>
                <a:lnTo>
                  <a:pt x="76912930" y="37443882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sp>
        <p:nvSpPr>
          <p:cNvPr id="240" name="Google Shape;240;p33"/>
          <p:cNvSpPr/>
          <p:nvPr/>
        </p:nvSpPr>
        <p:spPr>
          <a:xfrm>
            <a:off x="-662892" y="-499954"/>
            <a:ext cx="4153330" cy="4488896"/>
          </a:xfrm>
          <a:custGeom>
            <a:rect b="b" l="l" r="r" t="t"/>
            <a:pathLst>
              <a:path extrusionOk="0" h="36644045" w="33904734">
                <a:moveTo>
                  <a:pt x="33678673" y="0"/>
                </a:moveTo>
                <a:lnTo>
                  <a:pt x="0" y="0"/>
                </a:lnTo>
                <a:lnTo>
                  <a:pt x="0" y="36644045"/>
                </a:lnTo>
                <a:lnTo>
                  <a:pt x="33904734" y="36644045"/>
                </a:lnTo>
                <a:lnTo>
                  <a:pt x="33904734" y="0"/>
                </a:lnTo>
                <a:lnTo>
                  <a:pt x="33678673" y="0"/>
                </a:lnTo>
                <a:close/>
                <a:moveTo>
                  <a:pt x="33678673" y="36417985"/>
                </a:moveTo>
                <a:lnTo>
                  <a:pt x="228600" y="36417985"/>
                </a:lnTo>
                <a:lnTo>
                  <a:pt x="228600" y="228600"/>
                </a:lnTo>
                <a:lnTo>
                  <a:pt x="33678673" y="228600"/>
                </a:lnTo>
                <a:lnTo>
                  <a:pt x="33678673" y="36417985"/>
                </a:lnTo>
                <a:close/>
              </a:path>
            </a:pathLst>
          </a:custGeom>
          <a:solidFill>
            <a:srgbClr val="02429B"/>
          </a:solidFill>
          <a:ln>
            <a:noFill/>
          </a:ln>
        </p:spPr>
      </p:sp>
      <p:grpSp>
        <p:nvGrpSpPr>
          <p:cNvPr id="241" name="Google Shape;241;p33"/>
          <p:cNvGrpSpPr/>
          <p:nvPr/>
        </p:nvGrpSpPr>
        <p:grpSpPr>
          <a:xfrm>
            <a:off x="3933993" y="1287677"/>
            <a:ext cx="4409437" cy="3285321"/>
            <a:chOff x="0" y="9525"/>
            <a:chExt cx="11758500" cy="8760855"/>
          </a:xfrm>
        </p:grpSpPr>
        <p:sp>
          <p:nvSpPr>
            <p:cNvPr id="242" name="Google Shape;242;p33"/>
            <p:cNvSpPr txBox="1"/>
            <p:nvPr/>
          </p:nvSpPr>
          <p:spPr>
            <a:xfrm>
              <a:off x="0" y="9525"/>
              <a:ext cx="11758500" cy="12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1155CC"/>
                  </a:solidFill>
                  <a:latin typeface="Raleway"/>
                  <a:ea typeface="Raleway"/>
                  <a:cs typeface="Raleway"/>
                  <a:sym typeface="Raleway"/>
                </a:rPr>
                <a:t>O que deve estar no arquivo de entrega?</a:t>
              </a:r>
              <a:endParaRPr b="1" sz="17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02429B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1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3" name="Google Shape;243;p33"/>
            <p:cNvSpPr txBox="1"/>
            <p:nvPr/>
          </p:nvSpPr>
          <p:spPr>
            <a:xfrm>
              <a:off x="0" y="2272310"/>
              <a:ext cx="104544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700">
                <a:solidFill>
                  <a:srgbClr val="1155CC"/>
                </a:solidFill>
              </a:endParaRPr>
            </a:p>
          </p:txBody>
        </p:sp>
        <p:sp>
          <p:nvSpPr>
            <p:cNvPr id="244" name="Google Shape;244;p33"/>
            <p:cNvSpPr txBox="1"/>
            <p:nvPr/>
          </p:nvSpPr>
          <p:spPr>
            <a:xfrm>
              <a:off x="0" y="3434757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2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5" name="Google Shape;245;p33"/>
            <p:cNvSpPr txBox="1"/>
            <p:nvPr/>
          </p:nvSpPr>
          <p:spPr>
            <a:xfrm>
              <a:off x="135484" y="5502232"/>
              <a:ext cx="104544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46" name="Google Shape;246;p33"/>
            <p:cNvSpPr txBox="1"/>
            <p:nvPr/>
          </p:nvSpPr>
          <p:spPr>
            <a:xfrm>
              <a:off x="0" y="4599894"/>
              <a:ext cx="104544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700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7" name="Google Shape;247;p33"/>
            <p:cNvSpPr txBox="1"/>
            <p:nvPr/>
          </p:nvSpPr>
          <p:spPr>
            <a:xfrm>
              <a:off x="0" y="7567080"/>
              <a:ext cx="10454400" cy="12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700"/>
            </a:p>
          </p:txBody>
        </p:sp>
      </p:grpSp>
      <p:sp>
        <p:nvSpPr>
          <p:cNvPr id="248" name="Google Shape;248;p33"/>
          <p:cNvSpPr/>
          <p:nvPr/>
        </p:nvSpPr>
        <p:spPr>
          <a:xfrm>
            <a:off x="7905194" y="-319075"/>
            <a:ext cx="1794300" cy="15612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-201953" y="3866716"/>
            <a:ext cx="1160400" cy="1524900"/>
          </a:xfrm>
          <a:prstGeom prst="rect">
            <a:avLst/>
          </a:prstGeom>
          <a:solidFill>
            <a:srgbClr val="2067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