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47"/>
    <a:srgbClr val="315E70"/>
    <a:srgbClr val="00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4B0D9-9024-40B9-BE52-3303776FD3A8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628E-358E-4F6B-BE13-6D3AC0ACE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100000">
              <a:srgbClr val="002936"/>
            </a:gs>
            <a:gs pos="0">
              <a:srgbClr val="315E7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717" y="3602038"/>
            <a:ext cx="766420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2716" y="1137764"/>
            <a:ext cx="7664208" cy="1961423"/>
          </a:xfrm>
        </p:spPr>
        <p:txBody>
          <a:bodyPr anchor="t" anchorCtr="0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6" y="6244646"/>
            <a:ext cx="7524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1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1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94" y="6223093"/>
            <a:ext cx="871656" cy="4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1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315E70"/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474847"/>
          </a:solidFill>
          <a:latin typeface="+mn-lt"/>
          <a:ea typeface="+mn-ea"/>
          <a:cs typeface="+mn-cs"/>
        </a:defRPr>
      </a:lvl1pPr>
      <a:lvl2pPr marL="511175" indent="-2809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74847"/>
          </a:solidFill>
          <a:latin typeface="+mn-lt"/>
          <a:ea typeface="+mn-ea"/>
          <a:cs typeface="+mn-cs"/>
        </a:defRPr>
      </a:lvl2pPr>
      <a:lvl3pPr marL="74136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74847"/>
          </a:solidFill>
          <a:latin typeface="+mn-lt"/>
          <a:ea typeface="+mn-ea"/>
          <a:cs typeface="+mn-cs"/>
        </a:defRPr>
      </a:lvl3pPr>
      <a:lvl4pPr marL="914400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4pPr>
      <a:lvl5pPr marL="10874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4748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4B1C-257E-4249-8127-5C0F77824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T-SQL good practices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F43CF-5B8D-4CE8-BFE9-25A7C1F40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				</a:t>
            </a:r>
          </a:p>
          <a:p>
            <a:r>
              <a:rPr lang="sl-SI" dirty="0"/>
              <a:t>	</a:t>
            </a:r>
          </a:p>
          <a:p>
            <a:r>
              <a:rPr lang="sl-SI" dirty="0"/>
              <a:t>				</a:t>
            </a:r>
            <a:r>
              <a:rPr lang="sl-SI" dirty="0" err="1" smtClean="0"/>
              <a:t>GEN-i</a:t>
            </a:r>
            <a:r>
              <a:rPr lang="sl-SI" dirty="0" smtClean="0"/>
              <a:t> </a:t>
            </a:r>
            <a:r>
              <a:rPr lang="sl-SI" dirty="0"/>
              <a:t>Akademija; Tomaž Kaštrun</a:t>
            </a:r>
            <a:endParaRPr lang="LID4096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9524" y="6279571"/>
            <a:ext cx="2057400" cy="365125"/>
          </a:xfrm>
        </p:spPr>
        <p:txBody>
          <a:bodyPr/>
          <a:lstStyle/>
          <a:p>
            <a:r>
              <a:rPr lang="en-US" dirty="0" smtClean="0"/>
              <a:t>Ljubljana, </a:t>
            </a:r>
            <a:r>
              <a:rPr lang="en-US" dirty="0" smtClean="0"/>
              <a:t>2</a:t>
            </a:r>
            <a:r>
              <a:rPr lang="sl-SI" dirty="0" smtClean="0"/>
              <a:t>2</a:t>
            </a:r>
            <a:r>
              <a:rPr lang="en-US" dirty="0" smtClean="0"/>
              <a:t>.</a:t>
            </a:r>
            <a:r>
              <a:rPr lang="sl-SI" dirty="0" smtClean="0"/>
              <a:t>2</a:t>
            </a:r>
            <a:r>
              <a:rPr lang="en-US" dirty="0" smtClean="0"/>
              <a:t>.201</a:t>
            </a:r>
            <a:r>
              <a:rPr lang="sl-SI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4908-05B2-4228-972F-EFC06E7A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071B-BE5B-405E-9F9A-A4599A99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Coding and writing practices</a:t>
            </a:r>
          </a:p>
          <a:p>
            <a:r>
              <a:rPr lang="sl-SI" dirty="0"/>
              <a:t>Date and Time</a:t>
            </a:r>
          </a:p>
          <a:p>
            <a:r>
              <a:rPr lang="sl-SI" dirty="0"/>
              <a:t>Get the behaviour correct</a:t>
            </a:r>
          </a:p>
          <a:p>
            <a:r>
              <a:rPr lang="sl-SI" dirty="0"/>
              <a:t>Querying data efficiently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08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1D52-3D4E-4224-A77F-D222642D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Disclaimer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163E-BAFB-4C47-AAA0-695EE712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There is no wrong way! There is only a bad way</a:t>
            </a:r>
          </a:p>
          <a:p>
            <a:r>
              <a:rPr lang="sl-SI" dirty="0"/>
              <a:t>Always code as if the person reading your code is a psychopath who knows where you live!</a:t>
            </a:r>
          </a:p>
          <a:p>
            <a:r>
              <a:rPr lang="sl-SI" dirty="0"/>
              <a:t>You should learn at least three new things today</a:t>
            </a:r>
          </a:p>
          <a:p>
            <a:r>
              <a:rPr lang="sl-SI" dirty="0"/>
              <a:t>Most demos are made up, but prove the point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91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4911-4502-4370-A95A-43389680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1) Coding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F032-709B-47E9-82B6-0D007855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Practices and conventions are guide lines</a:t>
            </a:r>
          </a:p>
          <a:p>
            <a:r>
              <a:rPr lang="sl-SI" dirty="0"/>
              <a:t>Let your code be readable and provide the documentation</a:t>
            </a:r>
          </a:p>
          <a:p>
            <a:r>
              <a:rPr lang="sl-SI" dirty="0"/>
              <a:t>How you write your code is unimportant 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sl-SI" dirty="0"/>
              <a:t>Bottom line: Pick a convention that makes sense, stick to it and be consistent!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72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1) Coding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Use as much as possible:</a:t>
            </a:r>
          </a:p>
          <a:p>
            <a:pPr lvl="1"/>
            <a:r>
              <a:rPr lang="sl-SI" dirty="0"/>
              <a:t>BEGIN / END, carriage returns, indents, comas, semi-colons</a:t>
            </a:r>
          </a:p>
          <a:p>
            <a:pPr lvl="1"/>
            <a:r>
              <a:rPr lang="sl-SI" dirty="0"/>
              <a:t>Table and column aliases (but not aliases like t1, t2 or a, b, c – makes no sense)</a:t>
            </a:r>
          </a:p>
          <a:p>
            <a:pPr lvl="1"/>
            <a:r>
              <a:rPr lang="sl-SI" dirty="0"/>
              <a:t>Name stored producure parameters (not like @param1, @param2,...)</a:t>
            </a:r>
          </a:p>
          <a:p>
            <a:pPr lvl="1"/>
            <a:r>
              <a:rPr lang="sl-SI" dirty="0"/>
              <a:t>Cryptic code does not improve productivity and is not human readable</a:t>
            </a:r>
          </a:p>
          <a:p>
            <a:pPr lvl="2"/>
            <a:r>
              <a:rPr lang="sl-SI" dirty="0"/>
              <a:t>E.g.: RSTV_EOM_daily = Restaurant_Summed_Values_End_of_Month_daily (?)</a:t>
            </a:r>
          </a:p>
        </p:txBody>
      </p:sp>
    </p:spTree>
    <p:extLst>
      <p:ext uri="{BB962C8B-B14F-4D97-AF65-F5344CB8AC3E}">
        <p14:creationId xmlns:p14="http://schemas.microsoft.com/office/powerpoint/2010/main" val="15382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1) Coding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Properly define your data types and their length</a:t>
            </a:r>
          </a:p>
          <a:p>
            <a:r>
              <a:rPr lang="sl-SI" dirty="0"/>
              <a:t>Lower-case / Upper-case data types</a:t>
            </a:r>
          </a:p>
          <a:p>
            <a:r>
              <a:rPr lang="sl-SI" dirty="0"/>
              <a:t>Terminate statements with semi-colons</a:t>
            </a:r>
          </a:p>
          <a:p>
            <a:r>
              <a:rPr lang="sl-SI" dirty="0"/>
              <a:t>Always use schema prefixes</a:t>
            </a:r>
          </a:p>
          <a:p>
            <a:r>
              <a:rPr lang="sl-SI" dirty="0"/>
              <a:t>Match exact case for entities (objects, columns)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5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2) Date and Time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Date and time shorthands</a:t>
            </a:r>
          </a:p>
          <a:p>
            <a:r>
              <a:rPr lang="sl-SI" dirty="0"/>
              <a:t>Regional formatings</a:t>
            </a:r>
          </a:p>
          <a:p>
            <a:r>
              <a:rPr lang="sl-SI" dirty="0"/>
              <a:t>BETWEEN clause and calculating the „END“ of a period</a:t>
            </a:r>
          </a:p>
          <a:p>
            <a:r>
              <a:rPr lang="sl-SI" dirty="0"/>
              <a:t>NON-Sagrable expressions against tables (SARG -&gt; Search ARGument)</a:t>
            </a:r>
          </a:p>
          <a:p>
            <a:r>
              <a:rPr lang="sl-SI" dirty="0"/>
              <a:t>Predicates DATEADD / DATEDIFF</a:t>
            </a:r>
          </a:p>
          <a:p>
            <a:pPr marL="0" indent="0">
              <a:buNone/>
            </a:pPr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512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3) Get the behaviour correct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MERGE looks fancy and seems cool, but NO!</a:t>
            </a:r>
          </a:p>
          <a:p>
            <a:r>
              <a:rPr lang="sl-SI" dirty="0"/>
              <a:t>Ignore common myths:</a:t>
            </a:r>
          </a:p>
          <a:p>
            <a:pPr lvl="1"/>
            <a:r>
              <a:rPr lang="sl-SI" dirty="0"/>
              <a:t>DISTINCT is faster as GROUP BY</a:t>
            </a:r>
          </a:p>
          <a:p>
            <a:pPr lvl="1"/>
            <a:r>
              <a:rPr lang="sl-SI" dirty="0"/>
              <a:t>TOP 100 PERCENT ...  ORDER BY does anything</a:t>
            </a:r>
          </a:p>
          <a:p>
            <a:pPr lvl="1"/>
            <a:r>
              <a:rPr lang="sl-SI" dirty="0"/>
              <a:t>Optimizer will process your query in a specific order</a:t>
            </a:r>
          </a:p>
          <a:p>
            <a:pPr lvl="1"/>
            <a:r>
              <a:rPr lang="sl-SI" dirty="0"/>
              <a:t>Tables or query has „default“ order</a:t>
            </a:r>
          </a:p>
          <a:p>
            <a:pPr marL="342900" lvl="1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59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104F-2EAE-451C-8A4D-37A7943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4) Querying data efficiently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B557-217E-4415-9B56-994EE26B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Cursors are not bad, but avoid them; if you must use them, use them correctly</a:t>
            </a:r>
          </a:p>
          <a:p>
            <a:r>
              <a:rPr lang="sl-SI" dirty="0"/>
              <a:t>DO NOT (!) use SELECT * FROM in production</a:t>
            </a:r>
          </a:p>
          <a:p>
            <a:r>
              <a:rPr lang="sl-SI" dirty="0"/>
              <a:t>COUNT should not need to touch actual data</a:t>
            </a:r>
          </a:p>
          <a:p>
            <a:r>
              <a:rPr lang="sl-SI" dirty="0"/>
              <a:t>Try not to over-use NOLOCK hint; but it can help you </a:t>
            </a:r>
            <a:r>
              <a:rPr lang="sl-SI"/>
              <a:t>over ISOLATION LEVEL </a:t>
            </a:r>
            <a:r>
              <a:rPr lang="sl-SI" dirty="0"/>
              <a:t>SCHNAPPSHOT </a:t>
            </a:r>
            <a:r>
              <a:rPr lang="sl-SI"/>
              <a:t>READ UNCOMMITTED</a:t>
            </a:r>
            <a:endParaRPr lang="sl-SI" dirty="0"/>
          </a:p>
          <a:p>
            <a:r>
              <a:rPr lang="sl-SI" dirty="0"/>
              <a:t>Use GROUP BY over DISTINCT</a:t>
            </a:r>
          </a:p>
          <a:p>
            <a:pPr marL="342900" lvl="1" indent="0">
              <a:buNone/>
            </a:pPr>
            <a:endParaRPr lang="sl-SI" dirty="0"/>
          </a:p>
          <a:p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21170-E86D-4A9F-98E0-323AA939EB26}"/>
              </a:ext>
            </a:extLst>
          </p:cNvPr>
          <p:cNvSpPr/>
          <p:nvPr/>
        </p:nvSpPr>
        <p:spPr>
          <a:xfrm>
            <a:off x="5485682" y="4797475"/>
            <a:ext cx="203805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sl-SI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 Demo</a:t>
            </a:r>
            <a:endParaRPr 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95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n-i">
      <a:dk1>
        <a:srgbClr val="002936"/>
      </a:dk1>
      <a:lt1>
        <a:sysClr val="window" lastClr="FFFFFF"/>
      </a:lt1>
      <a:dk2>
        <a:srgbClr val="315E70"/>
      </a:dk2>
      <a:lt2>
        <a:srgbClr val="FFFFFF"/>
      </a:lt2>
      <a:accent1>
        <a:srgbClr val="315E70"/>
      </a:accent1>
      <a:accent2>
        <a:srgbClr val="474847"/>
      </a:accent2>
      <a:accent3>
        <a:srgbClr val="407B92"/>
      </a:accent3>
      <a:accent4>
        <a:srgbClr val="5C9EB8"/>
      </a:accent4>
      <a:accent5>
        <a:srgbClr val="4BACC6"/>
      </a:accent5>
      <a:accent6>
        <a:srgbClr val="82B4C8"/>
      </a:accent6>
      <a:hlink>
        <a:srgbClr val="474847"/>
      </a:hlink>
      <a:folHlink>
        <a:srgbClr val="002936"/>
      </a:folHlink>
    </a:clrScheme>
    <a:fontScheme name="Gen-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704407-FCBD-4E10-9D93-517A0CC3CF71}" vid="{0735960F-B046-4EEA-A2F3-D1B39B682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GEN-I_master_PPT</Template>
  <TotalTime>0</TotalTime>
  <Words>387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T-SQL good practices</vt:lpstr>
      <vt:lpstr>Agenda</vt:lpstr>
      <vt:lpstr>Disclaimer</vt:lpstr>
      <vt:lpstr>1) Coding Practices</vt:lpstr>
      <vt:lpstr>1) Coding Practices</vt:lpstr>
      <vt:lpstr>1) Coding Practices</vt:lpstr>
      <vt:lpstr>2) Date and Time</vt:lpstr>
      <vt:lpstr>3) Get the behaviour correct</vt:lpstr>
      <vt:lpstr>4) Querying data efficiently</vt:lpstr>
    </vt:vector>
  </TitlesOfParts>
  <Company>GENINGSCCM02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T-SQL good practices</dc:title>
  <dc:creator>Tomaž Kaštrun</dc:creator>
  <cp:lastModifiedBy>Tomaž Kaštrun</cp:lastModifiedBy>
  <cp:revision>1</cp:revision>
  <dcterms:created xsi:type="dcterms:W3CDTF">2018-02-22T07:38:18Z</dcterms:created>
  <dcterms:modified xsi:type="dcterms:W3CDTF">2018-02-22T07:39:00Z</dcterms:modified>
</cp:coreProperties>
</file>