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23"/>
  </p:notesMasterIdLst>
  <p:sldIdLst>
    <p:sldId id="256" r:id="rId2"/>
    <p:sldId id="270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66" r:id="rId16"/>
    <p:sldId id="267" r:id="rId17"/>
    <p:sldId id="275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847"/>
    <a:srgbClr val="315E70"/>
    <a:srgbClr val="00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4B0D9-9024-40B9-BE52-3303776FD3A8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628E-358E-4F6B-BE13-6D3AC0ACE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628E-358E-4F6B-BE13-6D3AC0ACEF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9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100000">
              <a:srgbClr val="002936"/>
            </a:gs>
            <a:gs pos="0">
              <a:srgbClr val="315E7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717" y="3602038"/>
            <a:ext cx="766420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9524" y="627957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2716" y="1137764"/>
            <a:ext cx="7664208" cy="1961423"/>
          </a:xfrm>
        </p:spPr>
        <p:txBody>
          <a:bodyPr anchor="t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6" y="6244646"/>
            <a:ext cx="7524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1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15E70"/>
          </a:solidFill>
          <a:latin typeface="+mj-lt"/>
          <a:ea typeface="+mj-ea"/>
          <a:cs typeface="+mj-cs"/>
        </a:defRPr>
      </a:lvl1pPr>
    </p:titleStyle>
    <p:bodyStyle>
      <a:lvl1pPr marL="233363" indent="-23336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474847"/>
          </a:solidFill>
          <a:latin typeface="+mn-lt"/>
          <a:ea typeface="+mn-ea"/>
          <a:cs typeface="+mn-cs"/>
        </a:defRPr>
      </a:lvl1pPr>
      <a:lvl2pPr marL="511175" indent="-2809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74847"/>
          </a:solidFill>
          <a:latin typeface="+mn-lt"/>
          <a:ea typeface="+mn-ea"/>
          <a:cs typeface="+mn-cs"/>
        </a:defRPr>
      </a:lvl2pPr>
      <a:lvl3pPr marL="741363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847"/>
          </a:solidFill>
          <a:latin typeface="+mn-lt"/>
          <a:ea typeface="+mn-ea"/>
          <a:cs typeface="+mn-cs"/>
        </a:defRPr>
      </a:lvl3pPr>
      <a:lvl4pPr marL="914400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hyperlink" Target="https://msdn.microsoft.com/en-us/library/gg41342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powerbi.com/t5/Data-Stories-Gallery/The-Power-BI-Whisky-Experience/m-p/328399" TargetMode="External"/><Relationship Id="rId2" Type="http://schemas.openxmlformats.org/officeDocument/2006/relationships/hyperlink" Target="http://community.powerbi.com/t5/Data-Stories-Gallery/bd-p/DataStoriesGalle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unity.powerbi.com/t5/Data-Stories-Gallery/Vehicle-Showroom-Dynamics-Based-on-IoT-Device/m-p/20108" TargetMode="External"/><Relationship Id="rId4" Type="http://schemas.openxmlformats.org/officeDocument/2006/relationships/hyperlink" Target="http://community.powerbi.com/t5/Data-Stories-Gallery/Business-Driver-Chart/m-p/20128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ty.powerbi.com/t5/Data-Stories-Gallery/Bemint-Power-Query-M-Functions-dashboard/m-p/31641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community.powerbi.com/t5/Webinars-and-Video-Gallery/5-3-17-Webinar-How-to-Design-Visually-Stunning-Power-BI-Reports/m-p/168204" TargetMode="External"/><Relationship Id="rId3" Type="http://schemas.openxmlformats.org/officeDocument/2006/relationships/hyperlink" Target="http://community.powerbi.com/t5/R-Script-Showcase/bd-p/RVisuals" TargetMode="External"/><Relationship Id="rId7" Type="http://schemas.openxmlformats.org/officeDocument/2006/relationships/hyperlink" Target="https://www.amazon.com/Definitive-Guide-DAX-intelligence-Microsoft/dp/073569835X/ref=sr_1_7?ie=UTF8&amp;qid=1519157827&amp;sr=8-7&amp;keywords=power+bi" TargetMode="External"/><Relationship Id="rId2" Type="http://schemas.openxmlformats.org/officeDocument/2006/relationships/hyperlink" Target="http://community.powerb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Analyzing-Power-Pivot-Business-Skills/dp/150930276X/ref=sr_1_4?ie=UTF8&amp;qid=1519157827&amp;sr=8-4&amp;keywords=power+bi" TargetMode="External"/><Relationship Id="rId5" Type="http://schemas.openxmlformats.org/officeDocument/2006/relationships/hyperlink" Target="https://docs.microsoft.com/en-us/power-bi/" TargetMode="External"/><Relationship Id="rId4" Type="http://schemas.openxmlformats.org/officeDocument/2006/relationships/hyperlink" Target="http://community.powerbi.com/t5/Webinars-and-Video-Gallery/bd-p/VideoTipsTrick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datastorage.googleapis.com/ckannet-storage/2012-07-26T090250/Countries-Continents-csv.csv" TargetMode="External"/><Relationship Id="rId2" Type="http://schemas.openxmlformats.org/officeDocument/2006/relationships/hyperlink" Target="https://raw.githubusercontent.com/vincentarelbundock/Rdatasets/master/csv/mosaicData/Alcohol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zgeni/Seinfel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ource.microsoft.com/en-us/marketplace/apps?product=power-bi-visuals" TargetMode="External"/><Relationship Id="rId2" Type="http://schemas.openxmlformats.org/officeDocument/2006/relationships/hyperlink" Target="https://docs.microsoft.com/en-us/power-bi/power-bi-custom-visu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						</a:t>
            </a:r>
            <a:r>
              <a:rPr lang="sl-SI" dirty="0" err="1" smtClean="0"/>
              <a:t>Gen-i</a:t>
            </a:r>
            <a:r>
              <a:rPr lang="sl-SI" smtClean="0"/>
              <a:t> Akademija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926" y="2468496"/>
            <a:ext cx="7664208" cy="1961423"/>
          </a:xfrm>
        </p:spPr>
        <p:txBody>
          <a:bodyPr>
            <a:normAutofit/>
          </a:bodyPr>
          <a:lstStyle/>
          <a:p>
            <a:r>
              <a:rPr lang="sl-SI" sz="4400" dirty="0" err="1" smtClean="0"/>
              <a:t>Power</a:t>
            </a:r>
            <a:r>
              <a:rPr lang="sl-SI" sz="4400" dirty="0" smtClean="0"/>
              <a:t> BI </a:t>
            </a:r>
            <a:r>
              <a:rPr lang="sl-SI" sz="4400" dirty="0" err="1" smtClean="0"/>
              <a:t>Desktop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Ljubljana, </a:t>
            </a:r>
            <a:r>
              <a:rPr lang="sl-SI" dirty="0" smtClean="0"/>
              <a:t>19</a:t>
            </a:r>
            <a:r>
              <a:rPr lang="en-US" dirty="0" smtClean="0"/>
              <a:t>.</a:t>
            </a:r>
            <a:r>
              <a:rPr lang="sl-SI" dirty="0" smtClean="0"/>
              <a:t>02</a:t>
            </a:r>
            <a:r>
              <a:rPr lang="en-US" dirty="0" smtClean="0"/>
              <a:t>.20</a:t>
            </a:r>
            <a:r>
              <a:rPr lang="sl-SI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6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Power</a:t>
            </a:r>
            <a:r>
              <a:rPr lang="sl-SI" dirty="0" smtClean="0"/>
              <a:t> BI </a:t>
            </a:r>
            <a:r>
              <a:rPr lang="sl-SI" dirty="0" err="1" smtClean="0"/>
              <a:t>Desktop</a:t>
            </a:r>
            <a:r>
              <a:rPr lang="sl-SI" dirty="0" smtClean="0"/>
              <a:t> – DAX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2182" y="1356607"/>
            <a:ext cx="83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err="1" smtClean="0"/>
              <a:t>Info</a:t>
            </a:r>
            <a:r>
              <a:rPr lang="sl-SI" dirty="0"/>
              <a:t>: </a:t>
            </a:r>
            <a:r>
              <a:rPr lang="sl-SI" dirty="0">
                <a:hlinkClick r:id="rId2"/>
              </a:rPr>
              <a:t>https://</a:t>
            </a:r>
            <a:r>
              <a:rPr lang="sl-SI" dirty="0" smtClean="0">
                <a:hlinkClick r:id="rId2"/>
              </a:rPr>
              <a:t>msdn.microsoft.com/en-us/library/gg413422.aspx</a:t>
            </a:r>
            <a:endParaRPr lang="sl-SI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35" y="1797323"/>
            <a:ext cx="4985688" cy="787214"/>
          </a:xfrm>
          <a:prstGeom prst="rect">
            <a:avLst/>
          </a:prstGeom>
        </p:spPr>
      </p:pic>
      <p:pic>
        <p:nvPicPr>
          <p:cNvPr id="1026" name="Picture 2" descr="https://docs.microsoft.com/en-us/power-bi/media/desktop-quickstart-learn-dax-basics/qsdax_1_synta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5" y="2714750"/>
            <a:ext cx="50673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050" y="4092053"/>
            <a:ext cx="5420481" cy="49536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28650" y="4686965"/>
            <a:ext cx="6724650" cy="1409700"/>
            <a:chOff x="155575" y="-669925"/>
            <a:chExt cx="6724650" cy="1409700"/>
          </a:xfrm>
        </p:grpSpPr>
        <p:pic>
          <p:nvPicPr>
            <p:cNvPr id="1028" name="Picture 4" descr="https://docs.microsoft.com/en-us/power-bi/media/desktop-quickstart-learn-dax-basics/qsdax_4_contex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-669925"/>
              <a:ext cx="6724650" cy="140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2949" y="-41286"/>
              <a:ext cx="5029902" cy="152421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946" y="5559621"/>
            <a:ext cx="2516286" cy="1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Power</a:t>
            </a:r>
            <a:r>
              <a:rPr lang="sl-SI" dirty="0" smtClean="0"/>
              <a:t> BI </a:t>
            </a:r>
            <a:r>
              <a:rPr lang="sl-SI" dirty="0" err="1" smtClean="0"/>
              <a:t>Desktop</a:t>
            </a:r>
            <a:r>
              <a:rPr lang="sl-SI" dirty="0" smtClean="0"/>
              <a:t> – DAX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447036"/>
            <a:ext cx="83531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Funkcije:</a:t>
            </a:r>
          </a:p>
          <a:p>
            <a:pPr marL="285750" indent="-285750">
              <a:buFontTx/>
              <a:buChar char="-"/>
            </a:pPr>
            <a:r>
              <a:rPr lang="sl-SI" dirty="0" smtClean="0"/>
              <a:t>Date </a:t>
            </a:r>
            <a:r>
              <a:rPr lang="sl-SI" dirty="0" err="1" smtClean="0"/>
              <a:t>and</a:t>
            </a:r>
            <a:r>
              <a:rPr lang="sl-SI" dirty="0" smtClean="0"/>
              <a:t> time </a:t>
            </a:r>
            <a:r>
              <a:rPr lang="sl-SI" dirty="0" err="1" smtClean="0"/>
              <a:t>functions</a:t>
            </a:r>
            <a:endParaRPr lang="sl-SI" dirty="0" smtClean="0"/>
          </a:p>
          <a:p>
            <a:pPr marL="285750" indent="-285750">
              <a:buFontTx/>
              <a:buChar char="-"/>
            </a:pPr>
            <a:r>
              <a:rPr lang="sl-SI" dirty="0" smtClean="0"/>
              <a:t>Filter </a:t>
            </a:r>
            <a:r>
              <a:rPr lang="sl-SI" dirty="0" err="1" smtClean="0"/>
              <a:t>functions</a:t>
            </a:r>
            <a:endParaRPr lang="sl-SI" dirty="0" smtClean="0"/>
          </a:p>
          <a:p>
            <a:pPr marL="285750" indent="-285750">
              <a:buFontTx/>
              <a:buChar char="-"/>
            </a:pPr>
            <a:r>
              <a:rPr lang="sl-SI" dirty="0" err="1" smtClean="0"/>
              <a:t>Information</a:t>
            </a:r>
            <a:r>
              <a:rPr lang="sl-SI" dirty="0" smtClean="0"/>
              <a:t> </a:t>
            </a:r>
            <a:r>
              <a:rPr lang="sl-SI" dirty="0" err="1" smtClean="0"/>
              <a:t>functions</a:t>
            </a:r>
            <a:endParaRPr lang="sl-SI" dirty="0" smtClean="0"/>
          </a:p>
          <a:p>
            <a:pPr marL="285750" indent="-285750">
              <a:buFontTx/>
              <a:buChar char="-"/>
            </a:pPr>
            <a:r>
              <a:rPr lang="sl-SI" dirty="0" err="1" smtClean="0"/>
              <a:t>Logical</a:t>
            </a:r>
            <a:r>
              <a:rPr lang="sl-SI" dirty="0" smtClean="0"/>
              <a:t> </a:t>
            </a:r>
            <a:r>
              <a:rPr lang="sl-SI" dirty="0" err="1" smtClean="0"/>
              <a:t>functions</a:t>
            </a:r>
            <a:endParaRPr lang="sl-SI" dirty="0" smtClean="0"/>
          </a:p>
          <a:p>
            <a:pPr marL="285750" indent="-285750">
              <a:buFontTx/>
              <a:buChar char="-"/>
            </a:pPr>
            <a:r>
              <a:rPr lang="sl-SI" dirty="0" err="1" smtClean="0"/>
              <a:t>Math</a:t>
            </a:r>
            <a:r>
              <a:rPr lang="sl-SI" dirty="0" smtClean="0"/>
              <a:t> </a:t>
            </a:r>
            <a:r>
              <a:rPr lang="sl-SI" dirty="0" err="1" smtClean="0"/>
              <a:t>and</a:t>
            </a:r>
            <a:r>
              <a:rPr lang="sl-SI" dirty="0" smtClean="0"/>
              <a:t> </a:t>
            </a:r>
            <a:r>
              <a:rPr lang="sl-SI" dirty="0" err="1" smtClean="0"/>
              <a:t>Trig</a:t>
            </a:r>
            <a:r>
              <a:rPr lang="sl-SI" dirty="0" smtClean="0"/>
              <a:t> </a:t>
            </a:r>
            <a:r>
              <a:rPr lang="sl-SI" dirty="0" err="1" smtClean="0"/>
              <a:t>functions</a:t>
            </a:r>
            <a:endParaRPr lang="sl-SI" dirty="0" smtClean="0"/>
          </a:p>
          <a:p>
            <a:pPr marL="285750" indent="-285750">
              <a:buFontTx/>
              <a:buChar char="-"/>
            </a:pPr>
            <a:r>
              <a:rPr lang="sl-SI" dirty="0" smtClean="0"/>
              <a:t>Time </a:t>
            </a:r>
            <a:r>
              <a:rPr lang="sl-SI" dirty="0" err="1" smtClean="0"/>
              <a:t>intelligence</a:t>
            </a:r>
            <a:r>
              <a:rPr lang="sl-SI" dirty="0" smtClean="0"/>
              <a:t> </a:t>
            </a:r>
            <a:r>
              <a:rPr lang="sl-SI" dirty="0" err="1" smtClean="0"/>
              <a:t>functions</a:t>
            </a:r>
            <a:endParaRPr lang="sl-SI" dirty="0" smtClean="0"/>
          </a:p>
          <a:p>
            <a:pPr marL="285750" indent="-285750">
              <a:buFontTx/>
              <a:buChar char="-"/>
            </a:pPr>
            <a:r>
              <a:rPr lang="sl-SI" dirty="0" err="1" smtClean="0"/>
              <a:t>Text</a:t>
            </a:r>
            <a:r>
              <a:rPr lang="sl-SI" dirty="0" smtClean="0"/>
              <a:t> </a:t>
            </a:r>
            <a:r>
              <a:rPr lang="sl-SI" dirty="0" err="1" smtClean="0"/>
              <a:t>functions</a:t>
            </a:r>
            <a:endParaRPr lang="sl-SI" dirty="0" smtClean="0"/>
          </a:p>
          <a:p>
            <a:pPr marL="285750" indent="-285750">
              <a:buFontTx/>
              <a:buChar char="-"/>
            </a:pPr>
            <a:r>
              <a:rPr lang="sl-SI" dirty="0" err="1" smtClean="0"/>
              <a:t>Statistical</a:t>
            </a:r>
            <a:r>
              <a:rPr lang="sl-SI" dirty="0" smtClean="0"/>
              <a:t> </a:t>
            </a:r>
            <a:r>
              <a:rPr lang="sl-SI" dirty="0" err="1" smtClean="0"/>
              <a:t>functions</a:t>
            </a:r>
            <a:endParaRPr lang="sl-SI" dirty="0" smtClean="0"/>
          </a:p>
          <a:p>
            <a:pPr marL="285750" indent="-285750">
              <a:buFontTx/>
              <a:buChar char="-"/>
            </a:pPr>
            <a:r>
              <a:rPr lang="sl-SI" dirty="0" err="1" smtClean="0"/>
              <a:t>Parent</a:t>
            </a:r>
            <a:r>
              <a:rPr lang="sl-SI" dirty="0" smtClean="0"/>
              <a:t> / </a:t>
            </a:r>
            <a:r>
              <a:rPr lang="sl-SI" dirty="0" err="1" smtClean="0"/>
              <a:t>Child</a:t>
            </a:r>
            <a:r>
              <a:rPr lang="sl-SI" dirty="0" smtClean="0"/>
              <a:t> </a:t>
            </a:r>
            <a:r>
              <a:rPr lang="sl-SI" dirty="0" err="1" smtClean="0"/>
              <a:t>functions</a:t>
            </a:r>
            <a:endParaRPr lang="sl-SI" dirty="0" smtClean="0"/>
          </a:p>
          <a:p>
            <a:pPr marL="285750" indent="-285750">
              <a:buFontTx/>
              <a:buChar char="-"/>
            </a:pPr>
            <a:r>
              <a:rPr lang="sl-SI" dirty="0" err="1" smtClean="0"/>
              <a:t>Other</a:t>
            </a:r>
            <a:r>
              <a:rPr lang="sl-SI" dirty="0" smtClean="0"/>
              <a:t> </a:t>
            </a:r>
            <a:r>
              <a:rPr lang="sl-SI" dirty="0" err="1" smtClean="0"/>
              <a:t>functions</a:t>
            </a:r>
            <a:endParaRPr lang="sl-SI" dirty="0" smtClean="0"/>
          </a:p>
          <a:p>
            <a:pPr marL="285750" indent="-285750">
              <a:buFontTx/>
              <a:buChar char="-"/>
            </a:pPr>
            <a:endParaRPr lang="sl-SI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2616" y="5820032"/>
            <a:ext cx="598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Vir: https://msdn.microsoft.com/en-us/library/ee634396.aspx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2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Power</a:t>
            </a:r>
            <a:r>
              <a:rPr lang="sl-SI" dirty="0" smtClean="0"/>
              <a:t> BI </a:t>
            </a:r>
            <a:r>
              <a:rPr lang="sl-SI" dirty="0" err="1" smtClean="0"/>
              <a:t>Desktop</a:t>
            </a:r>
            <a:r>
              <a:rPr lang="sl-SI" dirty="0" smtClean="0"/>
              <a:t> – DAX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447036"/>
            <a:ext cx="835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Funkcije:</a:t>
            </a:r>
          </a:p>
          <a:p>
            <a:pPr marL="285750" indent="-285750">
              <a:buFontTx/>
              <a:buChar char="-"/>
            </a:pPr>
            <a:r>
              <a:rPr lang="sl-SI" dirty="0" smtClean="0"/>
              <a:t>Date </a:t>
            </a:r>
            <a:r>
              <a:rPr lang="sl-SI" dirty="0" err="1" smtClean="0"/>
              <a:t>and</a:t>
            </a:r>
            <a:r>
              <a:rPr lang="sl-SI" dirty="0" smtClean="0"/>
              <a:t> time </a:t>
            </a:r>
            <a:r>
              <a:rPr lang="sl-SI" dirty="0" err="1" smtClean="0"/>
              <a:t>functions</a:t>
            </a:r>
            <a:endParaRPr lang="sl-SI" dirty="0" smtClean="0"/>
          </a:p>
          <a:p>
            <a:pPr marL="285750" indent="-285750">
              <a:buFontTx/>
              <a:buChar char="-"/>
            </a:pPr>
            <a:endParaRPr lang="sl-SI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2616" y="5820032"/>
            <a:ext cx="598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Vir: https://msdn.microsoft.com/en-us/library/ee634396.aspx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9" y="2370366"/>
            <a:ext cx="6952095" cy="23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Power</a:t>
            </a:r>
            <a:r>
              <a:rPr lang="sl-SI" dirty="0" smtClean="0"/>
              <a:t> BI </a:t>
            </a:r>
            <a:r>
              <a:rPr lang="sl-SI" dirty="0" err="1" smtClean="0"/>
              <a:t>Desktop</a:t>
            </a:r>
            <a:r>
              <a:rPr lang="sl-SI" dirty="0" smtClean="0"/>
              <a:t> – DAX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447036"/>
            <a:ext cx="835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Funkcije:</a:t>
            </a:r>
          </a:p>
          <a:p>
            <a:pPr marL="285750" indent="-285750">
              <a:buFontTx/>
              <a:buChar char="-"/>
            </a:pPr>
            <a:r>
              <a:rPr lang="sl-SI" dirty="0" smtClean="0"/>
              <a:t>Filter </a:t>
            </a:r>
            <a:r>
              <a:rPr lang="sl-SI" dirty="0" err="1" smtClean="0"/>
              <a:t>functions</a:t>
            </a:r>
            <a:endParaRPr lang="sl-SI" dirty="0" smtClean="0"/>
          </a:p>
          <a:p>
            <a:pPr marL="285750" indent="-285750">
              <a:buFontTx/>
              <a:buChar char="-"/>
            </a:pPr>
            <a:endParaRPr lang="sl-SI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52616" y="5820032"/>
            <a:ext cx="598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Vir: https://msdn.microsoft.com/en-us/library/ee634396.aspx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9" y="2370366"/>
            <a:ext cx="6952095" cy="23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Power</a:t>
            </a:r>
            <a:r>
              <a:rPr lang="sl-SI" dirty="0" smtClean="0"/>
              <a:t> BI </a:t>
            </a:r>
            <a:r>
              <a:rPr lang="sl-SI" dirty="0" err="1" smtClean="0"/>
              <a:t>Desktop</a:t>
            </a:r>
            <a:r>
              <a:rPr lang="sl-SI" dirty="0" smtClean="0"/>
              <a:t> – M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832" y="1690689"/>
            <a:ext cx="835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err="1" smtClean="0"/>
              <a:t>Hard</a:t>
            </a:r>
            <a:r>
              <a:rPr lang="sl-SI" dirty="0" smtClean="0"/>
              <a:t> </a:t>
            </a:r>
            <a:r>
              <a:rPr lang="sl-SI" dirty="0" err="1" smtClean="0"/>
              <a:t>core</a:t>
            </a:r>
            <a:r>
              <a:rPr lang="sl-SI" dirty="0" smtClean="0"/>
              <a:t> </a:t>
            </a:r>
            <a:r>
              <a:rPr lang="sl-SI" dirty="0" err="1" smtClean="0"/>
              <a:t>language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9584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Power</a:t>
            </a:r>
            <a:r>
              <a:rPr lang="sl-SI" dirty="0" smtClean="0"/>
              <a:t> BI </a:t>
            </a:r>
            <a:r>
              <a:rPr lang="sl-SI" dirty="0" err="1" smtClean="0"/>
              <a:t>Desktop</a:t>
            </a:r>
            <a:r>
              <a:rPr lang="sl-SI" dirty="0" smtClean="0"/>
              <a:t> – R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1" y="1438303"/>
            <a:ext cx="1819529" cy="1514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0226"/>
            <a:ext cx="5344271" cy="22386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02068"/>
            <a:ext cx="4848902" cy="2257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690" y="1521829"/>
            <a:ext cx="4238392" cy="299083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470454" y="2705525"/>
            <a:ext cx="24714" cy="51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310714" y="3594157"/>
            <a:ext cx="3025859" cy="148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Power</a:t>
            </a:r>
            <a:r>
              <a:rPr lang="sl-SI" dirty="0"/>
              <a:t> BI </a:t>
            </a:r>
            <a:r>
              <a:rPr lang="sl-SI" dirty="0" err="1"/>
              <a:t>service</a:t>
            </a:r>
            <a:r>
              <a:rPr lang="sl-SI" dirty="0"/>
              <a:t> –  Import / </a:t>
            </a:r>
            <a:r>
              <a:rPr lang="sl-SI" dirty="0" err="1"/>
              <a:t>Publish</a:t>
            </a:r>
            <a:r>
              <a:rPr lang="sl-SI" dirty="0"/>
              <a:t>  / </a:t>
            </a:r>
            <a:r>
              <a:rPr lang="sl-SI" dirty="0" err="1"/>
              <a:t>Share</a:t>
            </a:r>
            <a:r>
              <a:rPr lang="sl-SI" dirty="0"/>
              <a:t> </a:t>
            </a:r>
            <a:r>
              <a:rPr lang="sl-SI" dirty="0" err="1"/>
              <a:t>Report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42176"/>
            <a:ext cx="4544059" cy="2962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822" y="1099052"/>
            <a:ext cx="4850403" cy="2496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611" y="3386600"/>
            <a:ext cx="5682776" cy="34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11860"/>
            <a:ext cx="7886700" cy="1801900"/>
          </a:xfrm>
        </p:spPr>
        <p:txBody>
          <a:bodyPr>
            <a:normAutofit fontScale="90000"/>
          </a:bodyPr>
          <a:lstStyle/>
          <a:p>
            <a:r>
              <a:rPr lang="sl-SI" dirty="0" err="1" smtClean="0"/>
              <a:t>Paradigms</a:t>
            </a:r>
            <a:r>
              <a:rPr lang="sl-SI" dirty="0" smtClean="0"/>
              <a:t>: </a:t>
            </a:r>
            <a:br>
              <a:rPr lang="sl-SI" dirty="0" smtClean="0"/>
            </a:br>
            <a:r>
              <a:rPr lang="sl-SI" dirty="0" smtClean="0"/>
              <a:t>- </a:t>
            </a:r>
            <a:r>
              <a:rPr lang="sl-SI" dirty="0" err="1" smtClean="0"/>
              <a:t>Learn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doing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- </a:t>
            </a:r>
            <a:r>
              <a:rPr lang="sl-SI" dirty="0" err="1" smtClean="0"/>
              <a:t>Learn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watching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- </a:t>
            </a:r>
            <a:r>
              <a:rPr lang="sl-SI" dirty="0" err="1" smtClean="0"/>
              <a:t>Learn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being</a:t>
            </a:r>
            <a:r>
              <a:rPr lang="sl-SI" dirty="0" smtClean="0"/>
              <a:t> </a:t>
            </a:r>
            <a:r>
              <a:rPr lang="sl-SI" dirty="0" err="1" smtClean="0"/>
              <a:t>inspired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2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altLang="sl-SI" smtClean="0"/>
              <a:t>Data Stories gallery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9EB0-4601-4B94-84B0-96E375CD5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sl-SI" sz="2800" dirty="0">
                <a:latin typeface="+mj-lt"/>
              </a:rPr>
              <a:t>Tell your story and get inspired:</a:t>
            </a:r>
            <a:endParaRPr lang="sl-SI" sz="3600" dirty="0">
              <a:latin typeface="+mj-lt"/>
            </a:endParaRPr>
          </a:p>
          <a:p>
            <a:pPr eaLnBrk="1" hangingPunct="1">
              <a:defRPr/>
            </a:pPr>
            <a:r>
              <a:rPr lang="sl-SI" sz="2000" dirty="0">
                <a:hlinkClick r:id="rId2"/>
              </a:rPr>
              <a:t>http://</a:t>
            </a:r>
            <a:r>
              <a:rPr lang="sl-SI" sz="2000" dirty="0" smtClean="0">
                <a:hlinkClick r:id="rId2"/>
              </a:rPr>
              <a:t>community.powerbi.com/t5/Data-Stories-Gallery/bd-p/DataStoriesGallery</a:t>
            </a:r>
            <a:endParaRPr lang="sl-SI" sz="2000" dirty="0"/>
          </a:p>
          <a:p>
            <a:pPr eaLnBrk="1" hangingPunct="1">
              <a:defRPr/>
            </a:pPr>
            <a:r>
              <a:rPr lang="sl-SI" sz="2000" dirty="0">
                <a:hlinkClick r:id="rId3"/>
              </a:rPr>
              <a:t>http://community.powerbi.com/t5/Data-Stories-Gallery/The-Power-BI-Whisky-Experience/m-p/328399</a:t>
            </a:r>
            <a:endParaRPr lang="sl-SI" sz="2000" dirty="0"/>
          </a:p>
          <a:p>
            <a:pPr eaLnBrk="1" hangingPunct="1">
              <a:defRPr/>
            </a:pPr>
            <a:r>
              <a:rPr lang="sl-SI" sz="2000" dirty="0">
                <a:hlinkClick r:id="rId4"/>
              </a:rPr>
              <a:t>http://community.powerbi.com/t5/Data-Stories-Gallery/Business-Driver-Chart/m-p/20128</a:t>
            </a:r>
            <a:endParaRPr lang="sl-SI" sz="2000" dirty="0"/>
          </a:p>
          <a:p>
            <a:pPr eaLnBrk="1" hangingPunct="1">
              <a:defRPr/>
            </a:pPr>
            <a:r>
              <a:rPr lang="sl-SI" sz="2000" dirty="0">
                <a:hlinkClick r:id="rId5"/>
              </a:rPr>
              <a:t>http://community.powerbi.com/t5/Data-Stories-Gallery/Vehicle-Showroom-Dynamics-Based-on-IoT-Device/m-p/20108</a:t>
            </a:r>
            <a:endParaRPr lang="sl-SI" sz="2000" dirty="0"/>
          </a:p>
          <a:p>
            <a:pPr eaLnBrk="1" hangingPunct="1">
              <a:defRPr/>
            </a:pPr>
            <a:endParaRPr lang="sl-SI" dirty="0"/>
          </a:p>
          <a:p>
            <a:pPr eaLnBrk="1" hangingPunct="1">
              <a:defRPr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9002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altLang="sl-SI" smtClean="0"/>
              <a:t>Power Query M</a:t>
            </a:r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l-SI" altLang="sl-SI" sz="3200" dirty="0" err="1" smtClean="0"/>
              <a:t>Cheat</a:t>
            </a:r>
            <a:r>
              <a:rPr lang="sl-SI" altLang="sl-SI" sz="3200" dirty="0" smtClean="0"/>
              <a:t>-list:</a:t>
            </a:r>
          </a:p>
          <a:p>
            <a:pPr eaLnBrk="1" hangingPunct="1"/>
            <a:r>
              <a:rPr lang="sl-SI" altLang="sl-SI" dirty="0" smtClean="0">
                <a:hlinkClick r:id="rId2"/>
              </a:rPr>
              <a:t>http://community.powerbi.com/t5/Data-Stories-Gallery/Bemint-Power-Query-M-Functions-dashboard/m-p/316417</a:t>
            </a:r>
            <a:endParaRPr lang="sl-SI" altLang="sl-SI" dirty="0" smtClean="0"/>
          </a:p>
          <a:p>
            <a:pPr eaLnBrk="1" hangingPunct="1"/>
            <a:endParaRPr lang="sl-SI" altLang="sl-SI" dirty="0" smtClean="0"/>
          </a:p>
        </p:txBody>
      </p:sp>
    </p:spTree>
    <p:extLst>
      <p:ext uri="{BB962C8B-B14F-4D97-AF65-F5344CB8AC3E}">
        <p14:creationId xmlns:p14="http://schemas.microsoft.com/office/powerpoint/2010/main" val="392940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altLang="en-US" dirty="0" err="1" smtClean="0"/>
              <a:t>Workshop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goal</a:t>
            </a:r>
            <a:endParaRPr lang="en-US" altLang="en-US" dirty="0" smtClean="0"/>
          </a:p>
        </p:txBody>
      </p:sp>
      <p:sp>
        <p:nvSpPr>
          <p:cNvPr id="30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l-SI" altLang="en-US" dirty="0" err="1" smtClean="0"/>
              <a:t>Get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familiar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with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Power</a:t>
            </a:r>
            <a:r>
              <a:rPr lang="sl-SI" altLang="en-US" dirty="0" smtClean="0"/>
              <a:t> BI  </a:t>
            </a:r>
            <a:r>
              <a:rPr lang="sl-SI" altLang="en-US" dirty="0" err="1" smtClean="0"/>
              <a:t>Desktop</a:t>
            </a:r>
            <a:endParaRPr lang="sl-SI" altLang="en-US" dirty="0" smtClean="0"/>
          </a:p>
          <a:p>
            <a:pPr eaLnBrk="1" hangingPunct="1"/>
            <a:r>
              <a:rPr lang="sl-SI" altLang="en-US" dirty="0" err="1" smtClean="0"/>
              <a:t>Get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the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tool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that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has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excel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capabilities</a:t>
            </a:r>
            <a:r>
              <a:rPr lang="sl-SI" altLang="en-US" dirty="0" smtClean="0"/>
              <a:t>, </a:t>
            </a:r>
            <a:r>
              <a:rPr lang="sl-SI" altLang="en-US" dirty="0" err="1" smtClean="0"/>
              <a:t>yet</a:t>
            </a:r>
            <a:r>
              <a:rPr lang="sl-SI" altLang="en-US" dirty="0" smtClean="0"/>
              <a:t> is </a:t>
            </a:r>
            <a:r>
              <a:rPr lang="sl-SI" altLang="en-US" dirty="0" err="1" smtClean="0"/>
              <a:t>excel</a:t>
            </a:r>
            <a:r>
              <a:rPr lang="sl-SI" altLang="en-US" dirty="0" smtClean="0"/>
              <a:t>, </a:t>
            </a:r>
            <a:r>
              <a:rPr lang="sl-SI" altLang="en-US" dirty="0" err="1" smtClean="0"/>
              <a:t>but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also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an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analytical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tool</a:t>
            </a:r>
            <a:endParaRPr lang="sl-SI" altLang="en-US" dirty="0" smtClean="0"/>
          </a:p>
          <a:p>
            <a:pPr eaLnBrk="1" hangingPunct="1"/>
            <a:r>
              <a:rPr lang="sl-SI" altLang="en-US" dirty="0" err="1" smtClean="0"/>
              <a:t>Give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us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your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feedback</a:t>
            </a:r>
            <a:r>
              <a:rPr lang="sl-SI" altLang="en-US" dirty="0"/>
              <a:t> </a:t>
            </a:r>
            <a:r>
              <a:rPr lang="sl-SI" altLang="en-US" dirty="0" smtClean="0"/>
              <a:t>-&gt; </a:t>
            </a:r>
            <a:r>
              <a:rPr lang="sl-SI" altLang="en-US" dirty="0" err="1" smtClean="0"/>
              <a:t>Sharing</a:t>
            </a:r>
            <a:r>
              <a:rPr lang="sl-SI" altLang="en-US" dirty="0" smtClean="0"/>
              <a:t> is </a:t>
            </a:r>
            <a:r>
              <a:rPr lang="sl-SI" altLang="en-US" dirty="0" err="1" smtClean="0"/>
              <a:t>caring</a:t>
            </a:r>
            <a:r>
              <a:rPr lang="sl-SI" altLang="en-US" dirty="0" smtClean="0"/>
              <a:t>!</a:t>
            </a:r>
          </a:p>
          <a:p>
            <a:pPr lvl="1" eaLnBrk="1" hangingPunct="1"/>
            <a:r>
              <a:rPr lang="sl-SI" altLang="en-US" dirty="0" smtClean="0"/>
              <a:t>How do </a:t>
            </a:r>
            <a:r>
              <a:rPr lang="sl-SI" altLang="en-US" dirty="0" err="1" smtClean="0"/>
              <a:t>you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fancy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the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PowerBIDesktop</a:t>
            </a:r>
            <a:r>
              <a:rPr lang="sl-SI" altLang="en-US" dirty="0" smtClean="0"/>
              <a:t>? </a:t>
            </a:r>
            <a:r>
              <a:rPr lang="sl-SI" altLang="en-US" dirty="0" err="1" smtClean="0"/>
              <a:t>Find</a:t>
            </a:r>
            <a:r>
              <a:rPr lang="sl-SI" altLang="en-US" dirty="0" smtClean="0"/>
              <a:t> it </a:t>
            </a:r>
            <a:r>
              <a:rPr lang="sl-SI" altLang="en-US" dirty="0" err="1" smtClean="0"/>
              <a:t>usefull</a:t>
            </a:r>
            <a:r>
              <a:rPr lang="sl-SI" altLang="en-US" dirty="0" smtClean="0"/>
              <a:t>?</a:t>
            </a:r>
          </a:p>
          <a:p>
            <a:pPr lvl="1" eaLnBrk="1" hangingPunct="1"/>
            <a:r>
              <a:rPr lang="sl-SI" altLang="en-US" dirty="0" smtClean="0"/>
              <a:t>Do </a:t>
            </a:r>
            <a:r>
              <a:rPr lang="sl-SI" altLang="en-US" dirty="0" err="1" smtClean="0"/>
              <a:t>you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see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yourself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using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this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fancy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tool</a:t>
            </a:r>
            <a:r>
              <a:rPr lang="sl-SI" altLang="en-US" dirty="0" smtClean="0"/>
              <a:t>?</a:t>
            </a:r>
          </a:p>
          <a:p>
            <a:pPr lvl="1" eaLnBrk="1" hangingPunct="1"/>
            <a:r>
              <a:rPr lang="sl-SI" altLang="en-US" dirty="0" err="1" smtClean="0"/>
              <a:t>Advantages</a:t>
            </a:r>
            <a:r>
              <a:rPr lang="sl-SI" altLang="en-US" dirty="0" smtClean="0"/>
              <a:t>? (</a:t>
            </a:r>
            <a:r>
              <a:rPr lang="sl-SI" altLang="en-US" dirty="0" err="1" smtClean="0"/>
              <a:t>Easy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applicable</a:t>
            </a:r>
            <a:r>
              <a:rPr lang="sl-SI" altLang="en-US" dirty="0" smtClean="0"/>
              <a:t>, </a:t>
            </a:r>
            <a:r>
              <a:rPr lang="sl-SI" altLang="en-US" dirty="0" err="1" smtClean="0"/>
              <a:t>visualization</a:t>
            </a:r>
            <a:r>
              <a:rPr lang="sl-SI" altLang="en-US" dirty="0" smtClean="0"/>
              <a:t>, R,..?)</a:t>
            </a:r>
          </a:p>
          <a:p>
            <a:pPr lvl="1" eaLnBrk="1" hangingPunct="1"/>
            <a:r>
              <a:rPr lang="sl-SI" altLang="en-US" dirty="0" err="1" smtClean="0"/>
              <a:t>Disadvantages</a:t>
            </a:r>
            <a:r>
              <a:rPr lang="sl-SI" altLang="en-US" dirty="0" smtClean="0"/>
              <a:t>? (</a:t>
            </a:r>
            <a:r>
              <a:rPr lang="sl-SI" altLang="en-US" dirty="0" err="1" smtClean="0"/>
              <a:t>Speed</a:t>
            </a:r>
            <a:r>
              <a:rPr lang="sl-SI" altLang="en-US" dirty="0" smtClean="0"/>
              <a:t>, non-</a:t>
            </a:r>
            <a:r>
              <a:rPr lang="sl-SI" altLang="en-US" dirty="0" err="1" smtClean="0"/>
              <a:t>intuitive</a:t>
            </a:r>
            <a:r>
              <a:rPr lang="sl-SI" altLang="en-US" dirty="0" smtClean="0"/>
              <a:t>, </a:t>
            </a:r>
            <a:r>
              <a:rPr lang="sl-SI" altLang="en-US" dirty="0" err="1" smtClean="0"/>
              <a:t>poor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selection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of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visualizations</a:t>
            </a:r>
            <a:r>
              <a:rPr lang="sl-SI" altLang="en-US" dirty="0" smtClean="0"/>
              <a:t>,...)</a:t>
            </a:r>
          </a:p>
          <a:p>
            <a:pPr lvl="1" eaLnBrk="1" hangingPunct="1"/>
            <a:r>
              <a:rPr lang="sl-SI" altLang="en-US" dirty="0" err="1" smtClean="0"/>
              <a:t>Would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you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recommend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this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tool</a:t>
            </a:r>
            <a:r>
              <a:rPr lang="sl-SI" altLang="en-US" dirty="0" smtClean="0"/>
              <a:t> to </a:t>
            </a:r>
            <a:r>
              <a:rPr lang="sl-SI" altLang="en-US" dirty="0" err="1" smtClean="0"/>
              <a:t>the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collegues</a:t>
            </a:r>
            <a:r>
              <a:rPr lang="sl-SI" altLang="en-US" dirty="0" smtClean="0"/>
              <a:t> in </a:t>
            </a:r>
            <a:r>
              <a:rPr lang="sl-SI" altLang="en-US" dirty="0" err="1" smtClean="0"/>
              <a:t>your</a:t>
            </a:r>
            <a:r>
              <a:rPr lang="sl-SI" altLang="en-US" dirty="0" smtClean="0"/>
              <a:t> team?</a:t>
            </a:r>
          </a:p>
          <a:p>
            <a:pPr lvl="1" eaLnBrk="1" hangingPunct="1"/>
            <a:r>
              <a:rPr lang="sl-SI" altLang="en-US" dirty="0" err="1" smtClean="0"/>
              <a:t>Can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Power</a:t>
            </a:r>
            <a:r>
              <a:rPr lang="sl-SI" altLang="en-US" dirty="0" smtClean="0"/>
              <a:t> BI </a:t>
            </a:r>
            <a:r>
              <a:rPr lang="sl-SI" altLang="en-US" dirty="0" err="1" smtClean="0"/>
              <a:t>desktop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any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of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your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current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selected</a:t>
            </a:r>
            <a:r>
              <a:rPr lang="sl-SI" altLang="en-US" dirty="0" smtClean="0"/>
              <a:t> </a:t>
            </a:r>
            <a:r>
              <a:rPr lang="sl-SI" altLang="en-US" dirty="0" err="1" smtClean="0"/>
              <a:t>tools</a:t>
            </a:r>
            <a:r>
              <a:rPr lang="sl-SI" altLang="en-US" dirty="0" smtClean="0"/>
              <a:t>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02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altLang="sl-SI" smtClean="0"/>
              <a:t>Community and additional reading</a:t>
            </a:r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sl-SI" altLang="sl-SI" dirty="0" err="1"/>
              <a:t>Community</a:t>
            </a:r>
            <a:r>
              <a:rPr lang="sl-SI" altLang="sl-SI" dirty="0"/>
              <a:t>: </a:t>
            </a:r>
            <a:r>
              <a:rPr lang="sl-SI" altLang="sl-SI" dirty="0">
                <a:hlinkClick r:id="rId2"/>
              </a:rPr>
              <a:t>http://community.powerbi.com/</a:t>
            </a:r>
            <a:endParaRPr lang="sl-SI" altLang="sl-SI" dirty="0"/>
          </a:p>
          <a:p>
            <a:pPr eaLnBrk="1" hangingPunct="1"/>
            <a:r>
              <a:rPr lang="sl-SI" altLang="sl-SI" dirty="0" err="1"/>
              <a:t>Additional</a:t>
            </a:r>
            <a:r>
              <a:rPr lang="sl-SI" altLang="sl-SI" dirty="0"/>
              <a:t> </a:t>
            </a:r>
            <a:r>
              <a:rPr lang="sl-SI" altLang="sl-SI" dirty="0" err="1"/>
              <a:t>reads</a:t>
            </a:r>
            <a:r>
              <a:rPr lang="sl-SI" altLang="sl-SI" dirty="0"/>
              <a:t>:</a:t>
            </a:r>
          </a:p>
          <a:p>
            <a:pPr lvl="1" eaLnBrk="1" hangingPunct="1"/>
            <a:r>
              <a:rPr lang="sl-SI" altLang="sl-SI" sz="1800" dirty="0"/>
              <a:t>R </a:t>
            </a:r>
            <a:r>
              <a:rPr lang="sl-SI" altLang="sl-SI" sz="1800" dirty="0" err="1"/>
              <a:t>visuals</a:t>
            </a:r>
            <a:r>
              <a:rPr lang="sl-SI" altLang="sl-SI" sz="1800" dirty="0"/>
              <a:t>; </a:t>
            </a:r>
            <a:r>
              <a:rPr lang="sl-SI" altLang="sl-SI" sz="1800" dirty="0">
                <a:hlinkClick r:id="rId3"/>
              </a:rPr>
              <a:t>http://community.powerbi.com/t5/R-Script-Showcase/bd-p/RVisuals</a:t>
            </a:r>
            <a:endParaRPr lang="sl-SI" altLang="sl-SI" sz="1800" dirty="0"/>
          </a:p>
          <a:p>
            <a:pPr lvl="1" eaLnBrk="1" hangingPunct="1"/>
            <a:r>
              <a:rPr lang="sl-SI" altLang="sl-SI" sz="1800" dirty="0"/>
              <a:t>Video </a:t>
            </a:r>
            <a:r>
              <a:rPr lang="sl-SI" altLang="sl-SI" sz="1800" dirty="0" err="1"/>
              <a:t>Gallery</a:t>
            </a:r>
            <a:r>
              <a:rPr lang="sl-SI" altLang="sl-SI" sz="1800" dirty="0"/>
              <a:t>: </a:t>
            </a:r>
            <a:r>
              <a:rPr lang="sl-SI" altLang="sl-SI" sz="1800" dirty="0">
                <a:hlinkClick r:id="rId4"/>
              </a:rPr>
              <a:t>http://community.powerbi.com/t5/Webinars-and-Video-Gallery/bd-p/VideoTipsTricks</a:t>
            </a:r>
            <a:endParaRPr lang="sl-SI" altLang="sl-SI" sz="1800" dirty="0"/>
          </a:p>
          <a:p>
            <a:pPr lvl="1" eaLnBrk="1" hangingPunct="1"/>
            <a:r>
              <a:rPr lang="sl-SI" altLang="sl-SI" sz="1800" dirty="0"/>
              <a:t>Microsoft </a:t>
            </a:r>
            <a:r>
              <a:rPr lang="sl-SI" altLang="sl-SI" sz="1800" dirty="0" err="1"/>
              <a:t>Docs</a:t>
            </a:r>
            <a:r>
              <a:rPr lang="sl-SI" altLang="sl-SI" sz="1800" dirty="0"/>
              <a:t>: </a:t>
            </a:r>
            <a:r>
              <a:rPr lang="sl-SI" altLang="sl-SI" sz="1800" dirty="0">
                <a:hlinkClick r:id="rId5"/>
              </a:rPr>
              <a:t>https://docs.microsoft.com/en-us/power-bi/</a:t>
            </a:r>
            <a:endParaRPr lang="sl-SI" altLang="sl-SI" sz="1800" dirty="0"/>
          </a:p>
          <a:p>
            <a:pPr lvl="1" eaLnBrk="1" hangingPunct="1"/>
            <a:r>
              <a:rPr lang="sl-SI" altLang="sl-SI" sz="1800" dirty="0" err="1"/>
              <a:t>Amazon</a:t>
            </a:r>
            <a:r>
              <a:rPr lang="sl-SI" altLang="sl-SI" sz="1800" dirty="0"/>
              <a:t>:</a:t>
            </a:r>
          </a:p>
          <a:p>
            <a:pPr lvl="2" eaLnBrk="1" hangingPunct="1"/>
            <a:r>
              <a:rPr lang="sl-SI" altLang="sl-SI" sz="1600" dirty="0">
                <a:hlinkClick r:id="rId6"/>
              </a:rPr>
              <a:t>https://www.amazon.com/Analyzing-Power-Pivot-Business-Skills/dp/150930276X/ref=sr_1_4?ie=UTF8&amp;qid=1519157827&amp;sr=8-4&amp;keywords=power+bi</a:t>
            </a:r>
            <a:endParaRPr lang="sl-SI" altLang="sl-SI" sz="1600" dirty="0"/>
          </a:p>
          <a:p>
            <a:pPr lvl="2" eaLnBrk="1" hangingPunct="1"/>
            <a:r>
              <a:rPr lang="sl-SI" altLang="sl-SI" sz="1600" dirty="0">
                <a:hlinkClick r:id="rId7"/>
              </a:rPr>
              <a:t>https://www.amazon.com/Definitive-Guide-DAX-intelligence-Microsoft/dp/073569835X/ref=sr_1_7?ie=UTF8&amp;qid=1519157827&amp;sr=8-7&amp;keywords=power+bi</a:t>
            </a:r>
            <a:endParaRPr lang="sl-SI" altLang="sl-SI" sz="1600" dirty="0"/>
          </a:p>
          <a:p>
            <a:pPr lvl="1" eaLnBrk="1" hangingPunct="1"/>
            <a:r>
              <a:rPr lang="sl-SI" altLang="sl-SI" sz="1800" dirty="0" err="1" smtClean="0"/>
              <a:t>Craft</a:t>
            </a:r>
            <a:r>
              <a:rPr lang="sl-SI" altLang="sl-SI" sz="1800" dirty="0" smtClean="0"/>
              <a:t> </a:t>
            </a:r>
            <a:r>
              <a:rPr lang="sl-SI" altLang="sl-SI" sz="1800" dirty="0" err="1" smtClean="0"/>
              <a:t>your</a:t>
            </a:r>
            <a:r>
              <a:rPr lang="sl-SI" altLang="sl-SI" sz="1800" dirty="0" smtClean="0"/>
              <a:t> </a:t>
            </a:r>
            <a:r>
              <a:rPr lang="sl-SI" altLang="sl-SI" sz="1800" dirty="0" err="1" smtClean="0"/>
              <a:t>dashboard</a:t>
            </a:r>
            <a:r>
              <a:rPr lang="sl-SI" altLang="sl-SI" sz="1800" dirty="0" smtClean="0"/>
              <a:t>: </a:t>
            </a:r>
            <a:r>
              <a:rPr lang="sl-SI" altLang="sl-SI" sz="1800" dirty="0">
                <a:hlinkClick r:id="rId8"/>
              </a:rPr>
              <a:t>http://community.powerbi.com/t5/Webinars-and-Video-Gallery/5-3-17-Webinar-How-to-Design-Visually-Stunning-Power-BI-Reports/m-p/168204</a:t>
            </a:r>
            <a:endParaRPr lang="sl-SI" altLang="sl-SI" sz="1800" dirty="0"/>
          </a:p>
          <a:p>
            <a:pPr lvl="1" eaLnBrk="1" hangingPunct="1"/>
            <a:endParaRPr lang="sl-SI" altLang="sl-SI" sz="1650" dirty="0"/>
          </a:p>
        </p:txBody>
      </p:sp>
    </p:spTree>
    <p:extLst>
      <p:ext uri="{BB962C8B-B14F-4D97-AF65-F5344CB8AC3E}">
        <p14:creationId xmlns:p14="http://schemas.microsoft.com/office/powerpoint/2010/main" val="302445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altLang="sl-SI" smtClean="0"/>
              <a:t>Data samples	</a:t>
            </a:r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l-SI" altLang="sl-SI" smtClean="0"/>
              <a:t>Data1: </a:t>
            </a:r>
            <a:r>
              <a:rPr lang="sl-SI" altLang="sl-SI" smtClean="0">
                <a:hlinkClick r:id="rId2"/>
              </a:rPr>
              <a:t>https://raw.githubusercontent.com/vincentarelbundock/Rdatasets/master/csv/mosaicData/Alcohol.csv</a:t>
            </a:r>
            <a:endParaRPr lang="sl-SI" altLang="sl-SI" smtClean="0"/>
          </a:p>
          <a:p>
            <a:pPr eaLnBrk="1" hangingPunct="1"/>
            <a:r>
              <a:rPr lang="sl-SI" altLang="sl-SI" smtClean="0"/>
              <a:t>Data2:</a:t>
            </a:r>
          </a:p>
          <a:p>
            <a:pPr eaLnBrk="1" hangingPunct="1"/>
            <a:r>
              <a:rPr lang="sl-SI" altLang="sl-SI" smtClean="0">
                <a:hlinkClick r:id="rId3"/>
              </a:rPr>
              <a:t>https://commondatastorage.googleapis.com/ckannet-storage/2012-07-26T090250/Countries-Continents-csv.csv</a:t>
            </a:r>
            <a:endParaRPr lang="sl-SI" altLang="sl-SI" smtClean="0"/>
          </a:p>
          <a:p>
            <a:pPr eaLnBrk="1" hangingPunct="1"/>
            <a:endParaRPr lang="sl-SI" altLang="sl-SI" smtClean="0"/>
          </a:p>
        </p:txBody>
      </p:sp>
    </p:spTree>
    <p:extLst>
      <p:ext uri="{BB962C8B-B14F-4D97-AF65-F5344CB8AC3E}">
        <p14:creationId xmlns:p14="http://schemas.microsoft.com/office/powerpoint/2010/main" val="151121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materials</a:t>
            </a:r>
            <a:r>
              <a:rPr lang="sl-SI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 smtClean="0"/>
          </a:p>
          <a:p>
            <a:endParaRPr lang="sl-SI" dirty="0"/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github.com/tomazgeni/Seinfeld</a:t>
            </a:r>
            <a:endParaRPr lang="sl-SI" smtClean="0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3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Agenda </a:t>
            </a:r>
            <a:r>
              <a:rPr lang="sl-SI" dirty="0" err="1" smtClean="0"/>
              <a:t>and</a:t>
            </a:r>
            <a:r>
              <a:rPr lang="sl-SI" dirty="0" smtClean="0"/>
              <a:t> </a:t>
            </a:r>
            <a:r>
              <a:rPr lang="sl-SI" dirty="0" err="1" smtClean="0"/>
              <a:t>topics</a:t>
            </a:r>
            <a:r>
              <a:rPr lang="sl-SI" dirty="0" smtClean="0"/>
              <a:t> „</a:t>
            </a:r>
            <a:r>
              <a:rPr lang="sl-SI" dirty="0" err="1" smtClean="0"/>
              <a:t>covered</a:t>
            </a:r>
            <a:r>
              <a:rPr lang="sl-SI" dirty="0" smtClean="0"/>
              <a:t>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Power</a:t>
            </a:r>
            <a:r>
              <a:rPr lang="sl-SI" dirty="0"/>
              <a:t> BI </a:t>
            </a:r>
            <a:r>
              <a:rPr lang="sl-SI" dirty="0" err="1"/>
              <a:t>Desktop</a:t>
            </a:r>
            <a:r>
              <a:rPr lang="sl-SI" dirty="0"/>
              <a:t> </a:t>
            </a:r>
            <a:r>
              <a:rPr lang="sl-SI" dirty="0" smtClean="0"/>
              <a:t>– </a:t>
            </a:r>
            <a:r>
              <a:rPr lang="sl-SI" dirty="0" err="1" smtClean="0"/>
              <a:t>Get</a:t>
            </a:r>
            <a:r>
              <a:rPr lang="sl-SI" dirty="0" smtClean="0"/>
              <a:t> </a:t>
            </a:r>
            <a:r>
              <a:rPr lang="sl-SI" dirty="0"/>
              <a:t>Data</a:t>
            </a:r>
          </a:p>
          <a:p>
            <a:r>
              <a:rPr lang="sl-SI" dirty="0" err="1"/>
              <a:t>Power</a:t>
            </a:r>
            <a:r>
              <a:rPr lang="sl-SI" dirty="0"/>
              <a:t> BI </a:t>
            </a:r>
            <a:r>
              <a:rPr lang="sl-SI" dirty="0" err="1"/>
              <a:t>Desktop</a:t>
            </a:r>
            <a:r>
              <a:rPr lang="sl-SI" dirty="0"/>
              <a:t> </a:t>
            </a:r>
            <a:r>
              <a:rPr lang="sl-SI" dirty="0" smtClean="0"/>
              <a:t>– </a:t>
            </a:r>
            <a:r>
              <a:rPr lang="sl-SI" dirty="0" err="1" smtClean="0"/>
              <a:t>Manage</a:t>
            </a:r>
            <a:r>
              <a:rPr lang="sl-SI" dirty="0" smtClean="0"/>
              <a:t> </a:t>
            </a:r>
            <a:r>
              <a:rPr lang="sl-SI" dirty="0" err="1" smtClean="0"/>
              <a:t>Relationships</a:t>
            </a:r>
            <a:endParaRPr lang="sl-SI" dirty="0"/>
          </a:p>
          <a:p>
            <a:r>
              <a:rPr lang="sl-SI" dirty="0" err="1"/>
              <a:t>Power</a:t>
            </a:r>
            <a:r>
              <a:rPr lang="sl-SI" dirty="0"/>
              <a:t> BI </a:t>
            </a:r>
            <a:r>
              <a:rPr lang="sl-SI" dirty="0" err="1"/>
              <a:t>Desktop</a:t>
            </a:r>
            <a:r>
              <a:rPr lang="sl-SI" dirty="0"/>
              <a:t> </a:t>
            </a:r>
            <a:r>
              <a:rPr lang="sl-SI" dirty="0" smtClean="0"/>
              <a:t>– </a:t>
            </a:r>
            <a:r>
              <a:rPr lang="sl-SI" dirty="0" err="1" smtClean="0"/>
              <a:t>Create</a:t>
            </a:r>
            <a:r>
              <a:rPr lang="sl-SI" dirty="0" smtClean="0"/>
              <a:t> </a:t>
            </a:r>
            <a:r>
              <a:rPr lang="sl-SI" dirty="0" err="1" smtClean="0"/>
              <a:t>Report</a:t>
            </a:r>
            <a:endParaRPr lang="sl-SI" dirty="0" smtClean="0"/>
          </a:p>
          <a:p>
            <a:r>
              <a:rPr lang="sl-SI" dirty="0" err="1" smtClean="0"/>
              <a:t>Power</a:t>
            </a:r>
            <a:r>
              <a:rPr lang="sl-SI" dirty="0" smtClean="0"/>
              <a:t> BI </a:t>
            </a:r>
            <a:r>
              <a:rPr lang="sl-SI" dirty="0" err="1" smtClean="0"/>
              <a:t>Desktop</a:t>
            </a:r>
            <a:r>
              <a:rPr lang="sl-SI" dirty="0" smtClean="0"/>
              <a:t> - </a:t>
            </a:r>
            <a:r>
              <a:rPr lang="sl-SI" dirty="0" err="1" smtClean="0"/>
              <a:t>Options</a:t>
            </a:r>
            <a:endParaRPr lang="sl-SI" dirty="0" smtClean="0"/>
          </a:p>
          <a:p>
            <a:r>
              <a:rPr lang="sl-SI" dirty="0" err="1"/>
              <a:t>Power</a:t>
            </a:r>
            <a:r>
              <a:rPr lang="sl-SI" dirty="0"/>
              <a:t> BI </a:t>
            </a:r>
            <a:r>
              <a:rPr lang="sl-SI" dirty="0" err="1"/>
              <a:t>Desktop</a:t>
            </a:r>
            <a:r>
              <a:rPr lang="sl-SI" dirty="0"/>
              <a:t> – </a:t>
            </a:r>
            <a:r>
              <a:rPr lang="sl-SI" dirty="0" err="1" smtClean="0"/>
              <a:t>Custom</a:t>
            </a:r>
            <a:r>
              <a:rPr lang="sl-SI" dirty="0" smtClean="0"/>
              <a:t> </a:t>
            </a:r>
            <a:r>
              <a:rPr lang="sl-SI" dirty="0" err="1" smtClean="0"/>
              <a:t>Visuals</a:t>
            </a:r>
            <a:endParaRPr lang="sl-SI" dirty="0" smtClean="0"/>
          </a:p>
          <a:p>
            <a:r>
              <a:rPr lang="sl-SI" dirty="0" err="1" smtClean="0"/>
              <a:t>Power</a:t>
            </a:r>
            <a:r>
              <a:rPr lang="sl-SI" dirty="0" smtClean="0"/>
              <a:t> BI </a:t>
            </a:r>
            <a:r>
              <a:rPr lang="sl-SI" dirty="0" err="1" smtClean="0"/>
              <a:t>Desktop</a:t>
            </a:r>
            <a:r>
              <a:rPr lang="sl-SI" dirty="0" smtClean="0"/>
              <a:t> - DAX</a:t>
            </a:r>
          </a:p>
          <a:p>
            <a:r>
              <a:rPr lang="sl-SI" dirty="0"/>
              <a:t> </a:t>
            </a:r>
            <a:r>
              <a:rPr lang="sl-SI" dirty="0" err="1"/>
              <a:t>Power</a:t>
            </a:r>
            <a:r>
              <a:rPr lang="sl-SI" dirty="0"/>
              <a:t> BI </a:t>
            </a:r>
            <a:r>
              <a:rPr lang="sl-SI" dirty="0" err="1"/>
              <a:t>Desktop</a:t>
            </a:r>
            <a:r>
              <a:rPr lang="sl-SI" dirty="0"/>
              <a:t> – </a:t>
            </a:r>
            <a:r>
              <a:rPr lang="sl-SI" dirty="0" smtClean="0"/>
              <a:t>R</a:t>
            </a:r>
            <a:endParaRPr lang="sl-SI" dirty="0"/>
          </a:p>
          <a:p>
            <a:r>
              <a:rPr lang="sl-SI" dirty="0" err="1"/>
              <a:t>Power</a:t>
            </a:r>
            <a:r>
              <a:rPr lang="sl-SI" dirty="0"/>
              <a:t> BI </a:t>
            </a:r>
            <a:r>
              <a:rPr lang="sl-SI" dirty="0" err="1"/>
              <a:t>service</a:t>
            </a:r>
            <a:r>
              <a:rPr lang="sl-SI" dirty="0"/>
              <a:t> </a:t>
            </a:r>
            <a:r>
              <a:rPr lang="sl-SI" dirty="0" smtClean="0"/>
              <a:t>–  Import / </a:t>
            </a:r>
            <a:r>
              <a:rPr lang="sl-SI" dirty="0" err="1" smtClean="0"/>
              <a:t>Publish</a:t>
            </a:r>
            <a:r>
              <a:rPr lang="sl-SI" dirty="0" smtClean="0"/>
              <a:t>  / </a:t>
            </a:r>
            <a:r>
              <a:rPr lang="sl-SI" dirty="0" err="1" smtClean="0"/>
              <a:t>Share</a:t>
            </a:r>
            <a:r>
              <a:rPr lang="sl-SI" dirty="0" smtClean="0"/>
              <a:t> </a:t>
            </a:r>
            <a:r>
              <a:rPr lang="sl-SI" dirty="0" err="1" smtClean="0"/>
              <a:t>Report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6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Get</a:t>
            </a:r>
            <a:r>
              <a:rPr lang="sl-SI" dirty="0" smtClean="0"/>
              <a:t>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12" y="1690689"/>
            <a:ext cx="1438476" cy="4191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00" y="1307630"/>
            <a:ext cx="4352931" cy="474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Manage</a:t>
            </a:r>
            <a:r>
              <a:rPr lang="sl-SI" dirty="0" smtClean="0"/>
              <a:t> </a:t>
            </a:r>
            <a:r>
              <a:rPr lang="sl-SI" dirty="0" err="1"/>
              <a:t>Relationships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17" y="1589437"/>
            <a:ext cx="2562583" cy="1133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46" y="3153743"/>
            <a:ext cx="7229890" cy="277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Create</a:t>
            </a:r>
            <a:r>
              <a:rPr lang="sl-SI" dirty="0" smtClean="0"/>
              <a:t> </a:t>
            </a:r>
            <a:r>
              <a:rPr lang="sl-SI" dirty="0" err="1" smtClean="0"/>
              <a:t>report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2397160" cy="1240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868" y="1891353"/>
            <a:ext cx="1781424" cy="1876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29" y="4257135"/>
            <a:ext cx="1629002" cy="543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446" y="5177481"/>
            <a:ext cx="3172268" cy="117173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212757" y="2311130"/>
            <a:ext cx="1445740" cy="23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25810" y="3385751"/>
            <a:ext cx="1669758" cy="72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66768" y="4979773"/>
            <a:ext cx="1067536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3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Power</a:t>
            </a:r>
            <a:r>
              <a:rPr lang="sl-SI" dirty="0" smtClean="0"/>
              <a:t> BI </a:t>
            </a:r>
            <a:r>
              <a:rPr lang="sl-SI" dirty="0" err="1" smtClean="0"/>
              <a:t>Desktop</a:t>
            </a:r>
            <a:r>
              <a:rPr lang="sl-SI" dirty="0" smtClean="0"/>
              <a:t> - </a:t>
            </a:r>
            <a:r>
              <a:rPr lang="sl-SI" dirty="0" err="1" smtClean="0"/>
              <a:t>Options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2" y="1690689"/>
            <a:ext cx="4515480" cy="3753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29107"/>
            <a:ext cx="4207041" cy="492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4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Power</a:t>
            </a:r>
            <a:r>
              <a:rPr lang="sl-SI" dirty="0" smtClean="0"/>
              <a:t> BI </a:t>
            </a:r>
            <a:r>
              <a:rPr lang="sl-SI" dirty="0" err="1" smtClean="0"/>
              <a:t>Desktop</a:t>
            </a:r>
            <a:r>
              <a:rPr lang="sl-SI" dirty="0" smtClean="0"/>
              <a:t> – </a:t>
            </a:r>
            <a:r>
              <a:rPr lang="sl-SI" dirty="0" err="1" smtClean="0"/>
              <a:t>Custom</a:t>
            </a:r>
            <a:r>
              <a:rPr lang="sl-SI" dirty="0" smtClean="0"/>
              <a:t> </a:t>
            </a:r>
            <a:r>
              <a:rPr lang="sl-SI" dirty="0" err="1" smtClean="0"/>
              <a:t>Visuals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690689"/>
            <a:ext cx="8353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err="1" smtClean="0"/>
              <a:t>Download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:</a:t>
            </a: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docs.microsoft.com/en-us/power-bi/power-bi-custom-visuals</a:t>
            </a:r>
            <a:endParaRPr lang="sl-SI" dirty="0" smtClean="0"/>
          </a:p>
          <a:p>
            <a:endParaRPr lang="sl-SI" dirty="0"/>
          </a:p>
          <a:p>
            <a:r>
              <a:rPr lang="sl-SI" dirty="0" smtClean="0"/>
              <a:t>In </a:t>
            </a:r>
            <a:r>
              <a:rPr lang="sl-SI" dirty="0" err="1" smtClean="0"/>
              <a:t>details</a:t>
            </a:r>
            <a:r>
              <a:rPr lang="sl-SI" dirty="0" smtClean="0"/>
              <a:t>:</a:t>
            </a:r>
          </a:p>
          <a:p>
            <a:r>
              <a:rPr lang="sl-SI" dirty="0">
                <a:hlinkClick r:id="rId3"/>
              </a:rPr>
              <a:t>https://</a:t>
            </a:r>
            <a:r>
              <a:rPr lang="sl-SI" dirty="0" smtClean="0">
                <a:hlinkClick r:id="rId3"/>
              </a:rPr>
              <a:t>appsource.microsoft.com/en-us/marketplace/apps?product=power-bi-visuals</a:t>
            </a: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367" y="3197919"/>
            <a:ext cx="4791127" cy="334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en-i">
      <a:dk1>
        <a:srgbClr val="002936"/>
      </a:dk1>
      <a:lt1>
        <a:sysClr val="window" lastClr="FFFFFF"/>
      </a:lt1>
      <a:dk2>
        <a:srgbClr val="315E70"/>
      </a:dk2>
      <a:lt2>
        <a:srgbClr val="FFFFFF"/>
      </a:lt2>
      <a:accent1>
        <a:srgbClr val="315E70"/>
      </a:accent1>
      <a:accent2>
        <a:srgbClr val="474847"/>
      </a:accent2>
      <a:accent3>
        <a:srgbClr val="407B92"/>
      </a:accent3>
      <a:accent4>
        <a:srgbClr val="5C9EB8"/>
      </a:accent4>
      <a:accent5>
        <a:srgbClr val="4BACC6"/>
      </a:accent5>
      <a:accent6>
        <a:srgbClr val="82B4C8"/>
      </a:accent6>
      <a:hlink>
        <a:srgbClr val="474847"/>
      </a:hlink>
      <a:folHlink>
        <a:srgbClr val="002936"/>
      </a:folHlink>
    </a:clrScheme>
    <a:fontScheme name="Gen-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704407-FCBD-4E10-9D93-517A0CC3CF71}" vid="{0735960F-B046-4EEA-A2F3-D1B39B682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GEN-I_master_PPT</Template>
  <TotalTime>277</TotalTime>
  <Words>408</Words>
  <Application>Microsoft Office PowerPoint</Application>
  <PresentationFormat>On-screen Show (4:3)</PresentationFormat>
  <Paragraphs>103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 BI Desktop</vt:lpstr>
      <vt:lpstr>Workshop goal</vt:lpstr>
      <vt:lpstr>materials:</vt:lpstr>
      <vt:lpstr>Agenda and topics „covered“</vt:lpstr>
      <vt:lpstr>Get Data</vt:lpstr>
      <vt:lpstr>Manage Relationships</vt:lpstr>
      <vt:lpstr>Create report</vt:lpstr>
      <vt:lpstr>Power BI Desktop - Options</vt:lpstr>
      <vt:lpstr>Power BI Desktop – Custom Visuals</vt:lpstr>
      <vt:lpstr>Power BI Desktop – DAX</vt:lpstr>
      <vt:lpstr>Power BI Desktop – DAX</vt:lpstr>
      <vt:lpstr>Power BI Desktop – DAX</vt:lpstr>
      <vt:lpstr>Power BI Desktop – DAX</vt:lpstr>
      <vt:lpstr>Power BI Desktop – M</vt:lpstr>
      <vt:lpstr>Power BI Desktop – R</vt:lpstr>
      <vt:lpstr>Power BI service –  Import / Publish  / Share Report</vt:lpstr>
      <vt:lpstr>Paradigms:  - Learn by doing - Learn by watching - Learn by being inspired</vt:lpstr>
      <vt:lpstr>Data Stories gallery</vt:lpstr>
      <vt:lpstr>Power Query M</vt:lpstr>
      <vt:lpstr>Community and additional reading</vt:lpstr>
      <vt:lpstr>Data samples </vt:lpstr>
    </vt:vector>
  </TitlesOfParts>
  <Company>GENINGSCCM02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Tomaž Kaštrun</dc:creator>
  <cp:lastModifiedBy>Tomaž Kaštrun</cp:lastModifiedBy>
  <cp:revision>18</cp:revision>
  <dcterms:created xsi:type="dcterms:W3CDTF">2018-02-20T10:54:13Z</dcterms:created>
  <dcterms:modified xsi:type="dcterms:W3CDTF">2018-02-21T09:02:13Z</dcterms:modified>
</cp:coreProperties>
</file>