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67" r:id="rId2"/>
    <p:sldMasterId id="2147483669" r:id="rId3"/>
  </p:sldMasterIdLst>
  <p:notesMasterIdLst>
    <p:notesMasterId r:id="rId39"/>
  </p:notesMasterIdLst>
  <p:sldIdLst>
    <p:sldId id="259" r:id="rId4"/>
    <p:sldId id="264" r:id="rId5"/>
    <p:sldId id="2147479139" r:id="rId6"/>
    <p:sldId id="269" r:id="rId7"/>
    <p:sldId id="1854" r:id="rId8"/>
    <p:sldId id="2147479199" r:id="rId9"/>
    <p:sldId id="2147479200" r:id="rId10"/>
    <p:sldId id="2147479201" r:id="rId11"/>
    <p:sldId id="2147479202" r:id="rId12"/>
    <p:sldId id="1855" r:id="rId13"/>
    <p:sldId id="1856" r:id="rId14"/>
    <p:sldId id="262" r:id="rId15"/>
    <p:sldId id="2147479203" r:id="rId16"/>
    <p:sldId id="2147479204" r:id="rId17"/>
    <p:sldId id="2147479205" r:id="rId18"/>
    <p:sldId id="2147479206" r:id="rId19"/>
    <p:sldId id="2147479207" r:id="rId20"/>
    <p:sldId id="2147479208" r:id="rId21"/>
    <p:sldId id="2147479137" r:id="rId22"/>
    <p:sldId id="2147479138" r:id="rId23"/>
    <p:sldId id="276" r:id="rId24"/>
    <p:sldId id="2147479209" r:id="rId25"/>
    <p:sldId id="2147479210" r:id="rId26"/>
    <p:sldId id="2147479211" r:id="rId27"/>
    <p:sldId id="270" r:id="rId28"/>
    <p:sldId id="271" r:id="rId29"/>
    <p:sldId id="272" r:id="rId30"/>
    <p:sldId id="273" r:id="rId31"/>
    <p:sldId id="274" r:id="rId32"/>
    <p:sldId id="275" r:id="rId33"/>
    <p:sldId id="278" r:id="rId34"/>
    <p:sldId id="279" r:id="rId35"/>
    <p:sldId id="280" r:id="rId36"/>
    <p:sldId id="2147479135" r:id="rId37"/>
    <p:sldId id="2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6" autoAdjust="0"/>
    <p:restoredTop sz="94660"/>
  </p:normalViewPr>
  <p:slideViewPr>
    <p:cSldViewPr snapToGrid="0">
      <p:cViewPr varScale="1">
        <p:scale>
          <a:sx n="147" d="100"/>
          <a:sy n="147" d="100"/>
        </p:scale>
        <p:origin x="560"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F4910-7680-4D46-9878-E3FB456FB2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0F59A34-AF48-4E61-8D00-551E076C5ACB}">
      <dgm:prSet/>
      <dgm:spPr/>
      <dgm:t>
        <a:bodyPr/>
        <a:lstStyle/>
        <a:p>
          <a:r>
            <a:rPr lang="en-GB" b="1"/>
            <a:t>Pandas</a:t>
          </a:r>
          <a:r>
            <a:rPr lang="en-GB"/>
            <a:t> is optimized for small to medium datasets, working best on single machines with data that fits in memory. It has a more intuitive API but struggles when handling datasets exceeding a few million rows due to memory and CPU limitations.</a:t>
          </a:r>
          <a:endParaRPr lang="en-US"/>
        </a:p>
      </dgm:t>
    </dgm:pt>
    <dgm:pt modelId="{F9794E16-D130-42FB-AF60-DDE82234FCBC}" type="parTrans" cxnId="{04BC8C6D-C748-47A2-809E-8FEFB15F9C38}">
      <dgm:prSet/>
      <dgm:spPr/>
      <dgm:t>
        <a:bodyPr/>
        <a:lstStyle/>
        <a:p>
          <a:endParaRPr lang="en-US"/>
        </a:p>
      </dgm:t>
    </dgm:pt>
    <dgm:pt modelId="{05A533AC-9875-4B8C-B4E2-E73E2BF8A797}" type="sibTrans" cxnId="{04BC8C6D-C748-47A2-809E-8FEFB15F9C38}">
      <dgm:prSet/>
      <dgm:spPr/>
      <dgm:t>
        <a:bodyPr/>
        <a:lstStyle/>
        <a:p>
          <a:endParaRPr lang="en-US"/>
        </a:p>
      </dgm:t>
    </dgm:pt>
    <dgm:pt modelId="{AC83F9D1-69DA-482E-AE59-930C0EFFFE40}">
      <dgm:prSet/>
      <dgm:spPr/>
      <dgm:t>
        <a:bodyPr/>
        <a:lstStyle/>
        <a:p>
          <a:r>
            <a:rPr lang="en-GB" b="1"/>
            <a:t>PySpark Pandas (Koalas)</a:t>
          </a:r>
          <a:r>
            <a:rPr lang="en-GB"/>
            <a:t> is designed for distributed processing across clusters. This allows for faster data operations on large datasets. It is ideal for handling big data and scales out efficiently, making it faster than Pandas in most large-scale scenarios.</a:t>
          </a:r>
          <a:endParaRPr lang="en-US"/>
        </a:p>
      </dgm:t>
    </dgm:pt>
    <dgm:pt modelId="{79486174-29BF-45A6-872E-328BA4D45BF6}" type="parTrans" cxnId="{6A5F11DE-0C15-4574-AE21-15BF1959883E}">
      <dgm:prSet/>
      <dgm:spPr/>
      <dgm:t>
        <a:bodyPr/>
        <a:lstStyle/>
        <a:p>
          <a:endParaRPr lang="en-US"/>
        </a:p>
      </dgm:t>
    </dgm:pt>
    <dgm:pt modelId="{3B881657-E35C-479D-87BC-EF9C63F2BD71}" type="sibTrans" cxnId="{6A5F11DE-0C15-4574-AE21-15BF1959883E}">
      <dgm:prSet/>
      <dgm:spPr/>
      <dgm:t>
        <a:bodyPr/>
        <a:lstStyle/>
        <a:p>
          <a:endParaRPr lang="en-US"/>
        </a:p>
      </dgm:t>
    </dgm:pt>
    <dgm:pt modelId="{3861C223-23FA-6B44-96FE-8D49AC758FA8}" type="pres">
      <dgm:prSet presAssocID="{010F4910-7680-4D46-9878-E3FB456FB21A}" presName="linear" presStyleCnt="0">
        <dgm:presLayoutVars>
          <dgm:animLvl val="lvl"/>
          <dgm:resizeHandles val="exact"/>
        </dgm:presLayoutVars>
      </dgm:prSet>
      <dgm:spPr/>
    </dgm:pt>
    <dgm:pt modelId="{06540A45-C72A-9A4B-9D42-0B40BEB99083}" type="pres">
      <dgm:prSet presAssocID="{80F59A34-AF48-4E61-8D00-551E076C5ACB}" presName="parentText" presStyleLbl="node1" presStyleIdx="0" presStyleCnt="2">
        <dgm:presLayoutVars>
          <dgm:chMax val="0"/>
          <dgm:bulletEnabled val="1"/>
        </dgm:presLayoutVars>
      </dgm:prSet>
      <dgm:spPr/>
    </dgm:pt>
    <dgm:pt modelId="{858675F0-28AF-BB4C-A75B-05A97F0ECCC4}" type="pres">
      <dgm:prSet presAssocID="{05A533AC-9875-4B8C-B4E2-E73E2BF8A797}" presName="spacer" presStyleCnt="0"/>
      <dgm:spPr/>
    </dgm:pt>
    <dgm:pt modelId="{325CB085-B94D-E846-9E0A-22D80505C821}" type="pres">
      <dgm:prSet presAssocID="{AC83F9D1-69DA-482E-AE59-930C0EFFFE40}" presName="parentText" presStyleLbl="node1" presStyleIdx="1" presStyleCnt="2">
        <dgm:presLayoutVars>
          <dgm:chMax val="0"/>
          <dgm:bulletEnabled val="1"/>
        </dgm:presLayoutVars>
      </dgm:prSet>
      <dgm:spPr/>
    </dgm:pt>
  </dgm:ptLst>
  <dgm:cxnLst>
    <dgm:cxn modelId="{04666121-B2D0-F945-9441-323BB442F17B}" type="presOf" srcId="{010F4910-7680-4D46-9878-E3FB456FB21A}" destId="{3861C223-23FA-6B44-96FE-8D49AC758FA8}" srcOrd="0" destOrd="0" presId="urn:microsoft.com/office/officeart/2005/8/layout/vList2"/>
    <dgm:cxn modelId="{04BC8C6D-C748-47A2-809E-8FEFB15F9C38}" srcId="{010F4910-7680-4D46-9878-E3FB456FB21A}" destId="{80F59A34-AF48-4E61-8D00-551E076C5ACB}" srcOrd="0" destOrd="0" parTransId="{F9794E16-D130-42FB-AF60-DDE82234FCBC}" sibTransId="{05A533AC-9875-4B8C-B4E2-E73E2BF8A797}"/>
    <dgm:cxn modelId="{3A7D796E-B5E9-FA40-9DDD-C46492F1B5C1}" type="presOf" srcId="{AC83F9D1-69DA-482E-AE59-930C0EFFFE40}" destId="{325CB085-B94D-E846-9E0A-22D80505C821}" srcOrd="0" destOrd="0" presId="urn:microsoft.com/office/officeart/2005/8/layout/vList2"/>
    <dgm:cxn modelId="{6166BACB-A729-6148-838E-9B511C5BEAA1}" type="presOf" srcId="{80F59A34-AF48-4E61-8D00-551E076C5ACB}" destId="{06540A45-C72A-9A4B-9D42-0B40BEB99083}" srcOrd="0" destOrd="0" presId="urn:microsoft.com/office/officeart/2005/8/layout/vList2"/>
    <dgm:cxn modelId="{6A5F11DE-0C15-4574-AE21-15BF1959883E}" srcId="{010F4910-7680-4D46-9878-E3FB456FB21A}" destId="{AC83F9D1-69DA-482E-AE59-930C0EFFFE40}" srcOrd="1" destOrd="0" parTransId="{79486174-29BF-45A6-872E-328BA4D45BF6}" sibTransId="{3B881657-E35C-479D-87BC-EF9C63F2BD71}"/>
    <dgm:cxn modelId="{A2AEADC1-4313-434C-BBB7-BFE57770DF0F}" type="presParOf" srcId="{3861C223-23FA-6B44-96FE-8D49AC758FA8}" destId="{06540A45-C72A-9A4B-9D42-0B40BEB99083}" srcOrd="0" destOrd="0" presId="urn:microsoft.com/office/officeart/2005/8/layout/vList2"/>
    <dgm:cxn modelId="{A8D68DDC-BAF3-5249-AF49-DACBA8B7EC21}" type="presParOf" srcId="{3861C223-23FA-6B44-96FE-8D49AC758FA8}" destId="{858675F0-28AF-BB4C-A75B-05A97F0ECCC4}" srcOrd="1" destOrd="0" presId="urn:microsoft.com/office/officeart/2005/8/layout/vList2"/>
    <dgm:cxn modelId="{F8040F43-9058-9E42-B434-2FB1B75A81B9}" type="presParOf" srcId="{3861C223-23FA-6B44-96FE-8D49AC758FA8}" destId="{325CB085-B94D-E846-9E0A-22D80505C82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40A45-C72A-9A4B-9D42-0B40BEB99083}">
      <dsp:nvSpPr>
        <dsp:cNvPr id="0" name=""/>
        <dsp:cNvSpPr/>
      </dsp:nvSpPr>
      <dsp:spPr>
        <a:xfrm>
          <a:off x="0" y="54891"/>
          <a:ext cx="6619872" cy="12132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Pandas</a:t>
          </a:r>
          <a:r>
            <a:rPr lang="en-GB" sz="1700" kern="1200"/>
            <a:t> is optimized for small to medium datasets, working best on single machines with data that fits in memory. It has a more intuitive API but struggles when handling datasets exceeding a few million rows due to memory and CPU limitations.</a:t>
          </a:r>
          <a:endParaRPr lang="en-US" sz="1700" kern="1200"/>
        </a:p>
      </dsp:txBody>
      <dsp:txXfrm>
        <a:off x="59228" y="114119"/>
        <a:ext cx="6501416" cy="1094833"/>
      </dsp:txXfrm>
    </dsp:sp>
    <dsp:sp modelId="{325CB085-B94D-E846-9E0A-22D80505C821}">
      <dsp:nvSpPr>
        <dsp:cNvPr id="0" name=""/>
        <dsp:cNvSpPr/>
      </dsp:nvSpPr>
      <dsp:spPr>
        <a:xfrm>
          <a:off x="0" y="1317141"/>
          <a:ext cx="6619872" cy="12132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PySpark Pandas (Koalas)</a:t>
          </a:r>
          <a:r>
            <a:rPr lang="en-GB" sz="1700" kern="1200"/>
            <a:t> is designed for distributed processing across clusters. This allows for faster data operations on large datasets. It is ideal for handling big data and scales out efficiently, making it faster than Pandas in most large-scale scenarios.</a:t>
          </a:r>
          <a:endParaRPr lang="en-US" sz="1700" kern="1200"/>
        </a:p>
      </dsp:txBody>
      <dsp:txXfrm>
        <a:off x="59228" y="1376369"/>
        <a:ext cx="6501416" cy="10948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5826E-D9A7-194D-8DB1-EE1968FC71FE}" type="datetimeFigureOut">
              <a:rPr lang="en-SI" smtClean="0"/>
              <a:t>22. 2. 25</a:t>
            </a:fld>
            <a:endParaRPr lang="en-S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C0EA0-DAE5-734A-B353-2782EE39D5F2}" type="slidenum">
              <a:rPr lang="en-SI" smtClean="0"/>
              <a:t>‹#›</a:t>
            </a:fld>
            <a:endParaRPr lang="en-SI"/>
          </a:p>
        </p:txBody>
      </p:sp>
    </p:spTree>
    <p:extLst>
      <p:ext uri="{BB962C8B-B14F-4D97-AF65-F5344CB8AC3E}">
        <p14:creationId xmlns:p14="http://schemas.microsoft.com/office/powerpoint/2010/main" val="315418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datacamp.com/courses/introduction-to-power-bi"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fabric/onelake/onelake-shortcu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4A604635-9CB4-984F-88DD-2CFE36F346A9}" type="slidenum">
              <a:rPr lang="en-SI" smtClean="0"/>
              <a:t>4</a:t>
            </a:fld>
            <a:endParaRPr lang="en-SI"/>
          </a:p>
        </p:txBody>
      </p:sp>
    </p:spTree>
    <p:extLst>
      <p:ext uri="{BB962C8B-B14F-4D97-AF65-F5344CB8AC3E}">
        <p14:creationId xmlns:p14="http://schemas.microsoft.com/office/powerpoint/2010/main" val="1000221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b="0" i="0" dirty="0">
                <a:solidFill>
                  <a:srgbClr val="05192D"/>
                </a:solidFill>
                <a:effectLst/>
                <a:highlight>
                  <a:srgbClr val="FFFFFF"/>
                </a:highlight>
                <a:latin typeface="Studio-Feixen-Sans"/>
              </a:rPr>
              <a:t>Azure’s OpenAI service is integrated into Microsoft Fabric at every layer to help users unlock the full potential of their data. This integration also enables developers to apply the power of generative AI to customer data and help business users on their quest to discover insights in data.</a:t>
            </a:r>
          </a:p>
          <a:p>
            <a:endParaRPr lang="en-SI"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2/22/25 5:12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28877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SI" dirty="0"/>
              <a:t>NAJPREJ: </a:t>
            </a:r>
            <a:r>
              <a:rPr lang="en-GB" b="0" i="0" dirty="0">
                <a:solidFill>
                  <a:srgbClr val="05192D"/>
                </a:solidFill>
                <a:effectLst/>
                <a:highlight>
                  <a:srgbClr val="FFFFFF"/>
                </a:highlight>
                <a:latin typeface="Studio-Feixen-Sans"/>
              </a:rPr>
              <a:t>When various products from multiple vendors are combined in a single project, there’s typically significant wastage. This is due to computing capacity being provisioned in multiple systems, such as data engineering, data warehousing, and business intelligence. The moment one of these systems is idle, its capacity cannot be utilized by another system, which means resources are being wasted.</a:t>
            </a:r>
          </a:p>
          <a:p>
            <a:endParaRPr lang="en-SI"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2/22/25 5:12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8068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b="0" i="0" dirty="0">
                <a:solidFill>
                  <a:srgbClr val="05192D"/>
                </a:solidFill>
                <a:effectLst/>
                <a:highlight>
                  <a:srgbClr val="FFFFFF"/>
                </a:highlight>
                <a:latin typeface="Studio-Feixen-Sans"/>
              </a:rPr>
              <a:t>Prior to the arrival of </a:t>
            </a:r>
            <a:r>
              <a:rPr lang="en-GB" b="0"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 organizations would typically create multiple lakes for different teams instead of collaborating on a single data lake, regardless of whether this meant managing extra resources. </a:t>
            </a:r>
            <a:r>
              <a:rPr lang="en-GB" b="0"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 was introduced to remove these challenges by breaking down data silos and improving collaboration by simplifying the management of organizational data.</a:t>
            </a:r>
          </a:p>
          <a:p>
            <a:endParaRPr lang="en-SI"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2/22/25 5:12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51768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2/22/25 5:12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0798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4A604635-9CB4-984F-88DD-2CFE36F346A9}" type="slidenum">
              <a:rPr lang="en-SI" smtClean="0"/>
              <a:t>24</a:t>
            </a:fld>
            <a:endParaRPr lang="en-SI"/>
          </a:p>
        </p:txBody>
      </p:sp>
    </p:spTree>
    <p:extLst>
      <p:ext uri="{BB962C8B-B14F-4D97-AF65-F5344CB8AC3E}">
        <p14:creationId xmlns:p14="http://schemas.microsoft.com/office/powerpoint/2010/main" val="1955193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4A604635-9CB4-984F-88DD-2CFE36F346A9}" type="slidenum">
              <a:rPr lang="en-SI" smtClean="0"/>
              <a:t>25</a:t>
            </a:fld>
            <a:endParaRPr lang="en-SI"/>
          </a:p>
        </p:txBody>
      </p:sp>
    </p:spTree>
    <p:extLst>
      <p:ext uri="{BB962C8B-B14F-4D97-AF65-F5344CB8AC3E}">
        <p14:creationId xmlns:p14="http://schemas.microsoft.com/office/powerpoint/2010/main" val="2599510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4A604635-9CB4-984F-88DD-2CFE36F346A9}" type="slidenum">
              <a:rPr lang="en-SI" smtClean="0"/>
              <a:t>30</a:t>
            </a:fld>
            <a:endParaRPr lang="en-SI"/>
          </a:p>
        </p:txBody>
      </p:sp>
    </p:spTree>
    <p:extLst>
      <p:ext uri="{BB962C8B-B14F-4D97-AF65-F5344CB8AC3E}">
        <p14:creationId xmlns:p14="http://schemas.microsoft.com/office/powerpoint/2010/main" val="1104763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4A604635-9CB4-984F-88DD-2CFE36F346A9}" type="slidenum">
              <a:rPr lang="en-SI" smtClean="0"/>
              <a:t>31</a:t>
            </a:fld>
            <a:endParaRPr lang="en-SI"/>
          </a:p>
        </p:txBody>
      </p:sp>
    </p:spTree>
    <p:extLst>
      <p:ext uri="{BB962C8B-B14F-4D97-AF65-F5344CB8AC3E}">
        <p14:creationId xmlns:p14="http://schemas.microsoft.com/office/powerpoint/2010/main" val="3071354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4A604635-9CB4-984F-88DD-2CFE36F346A9}" type="slidenum">
              <a:rPr lang="en-SI" smtClean="0"/>
              <a:t>32</a:t>
            </a:fld>
            <a:endParaRPr lang="en-SI"/>
          </a:p>
        </p:txBody>
      </p:sp>
    </p:spTree>
    <p:extLst>
      <p:ext uri="{BB962C8B-B14F-4D97-AF65-F5344CB8AC3E}">
        <p14:creationId xmlns:p14="http://schemas.microsoft.com/office/powerpoint/2010/main" val="272207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Slide Number Placeholder 3"/>
          <p:cNvSpPr>
            <a:spLocks noGrp="1"/>
          </p:cNvSpPr>
          <p:nvPr>
            <p:ph type="sldNum" sz="quarter" idx="5"/>
          </p:nvPr>
        </p:nvSpPr>
        <p:spPr/>
        <p:txBody>
          <a:bodyPr/>
          <a:lstStyle/>
          <a:p>
            <a:fld id="{4A604635-9CB4-984F-88DD-2CFE36F346A9}" type="slidenum">
              <a:rPr lang="en-SI" smtClean="0"/>
              <a:t>33</a:t>
            </a:fld>
            <a:endParaRPr lang="en-SI"/>
          </a:p>
        </p:txBody>
      </p:sp>
    </p:spTree>
    <p:extLst>
      <p:ext uri="{BB962C8B-B14F-4D97-AF65-F5344CB8AC3E}">
        <p14:creationId xmlns:p14="http://schemas.microsoft.com/office/powerpoint/2010/main" val="241431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61616"/>
                </a:solidFill>
                <a:effectLst/>
                <a:latin typeface="Segoe UI" panose="020B0502040204020203" pitchFamily="34" charset="0"/>
              </a:rPr>
              <a:t>Fabric brings together experiences such as Data Engineering, Data Factory, Data Science, Data Warehouse, Real-Time Analytics, and Power BI onto a shared SaaS foundation.</a:t>
            </a:r>
            <a:endParaRPr lang="en-SI"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2/22/25 5:12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40781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sz="850" err="1">
                <a:latin typeface="Segoe UI"/>
                <a:cs typeface="Segoe UI"/>
              </a:rPr>
              <a:t>SynapseML</a:t>
            </a:r>
            <a:r>
              <a:rPr lang="en-FR" sz="850">
                <a:latin typeface="Segoe UI"/>
                <a:cs typeface="Segoe UI"/>
              </a:rPr>
              <a:t> is an open-source Apache Spark library for machine learning. It enables Machine Learning at scale with distributed training of models and support for </a:t>
            </a:r>
            <a:r>
              <a:rPr lang="en-FR" sz="850" err="1">
                <a:latin typeface="Segoe UI"/>
                <a:cs typeface="Segoe UI"/>
              </a:rPr>
              <a:t>MLFlow</a:t>
            </a:r>
            <a:r>
              <a:rPr lang="en-FR" sz="850">
                <a:latin typeface="Segoe UI"/>
                <a:cs typeface="Segoe UI"/>
              </a:rPr>
              <a:t>. </a:t>
            </a:r>
            <a:endParaRPr lang="en-US"/>
          </a:p>
          <a:p>
            <a:endParaRPr lang="en-FR" sz="850">
              <a:latin typeface="Segoe UI"/>
              <a:cs typeface="Segoe UI"/>
            </a:endParaRPr>
          </a:p>
          <a:p>
            <a:r>
              <a:rPr lang="en-FR" sz="850" err="1">
                <a:latin typeface="Segoe UI"/>
                <a:cs typeface="Segoe UI"/>
              </a:rPr>
              <a:t>SynapseML</a:t>
            </a:r>
            <a:r>
              <a:rPr lang="en-FR" sz="850">
                <a:latin typeface="Segoe UI"/>
                <a:cs typeface="Segoe UI"/>
              </a:rPr>
              <a:t> includes integrations with ready to use Machine learning services like Azure Cognitive Services for vision, speech, language processing and translation.</a:t>
            </a:r>
            <a:endParaRPr lang="en-FR" sz="850">
              <a:cs typeface="Segoe UI"/>
            </a:endParaRPr>
          </a:p>
          <a:p>
            <a:r>
              <a:rPr lang="en-FR" sz="850">
                <a:latin typeface="Segoe UI"/>
                <a:cs typeface="Segoe UI"/>
              </a:rPr>
              <a:t>It also includes support for Azure </a:t>
            </a:r>
            <a:r>
              <a:rPr lang="en-FR" sz="850" err="1">
                <a:latin typeface="Segoe UI"/>
                <a:cs typeface="Segoe UI"/>
              </a:rPr>
              <a:t>OpenAI</a:t>
            </a:r>
            <a:r>
              <a:rPr lang="en-FR" sz="850">
                <a:latin typeface="Segoe UI"/>
                <a:cs typeface="Segoe UI"/>
              </a:rPr>
              <a:t> to enable access to large language models that are fine tuned and ready to use without any pain.</a:t>
            </a:r>
            <a:endParaRPr lang="en-FR" sz="850">
              <a:cs typeface="Segoe UI"/>
            </a:endParaRPr>
          </a:p>
          <a:p>
            <a:endParaRPr lang="en-US" sz="850">
              <a:latin typeface="Segoe UI"/>
              <a:cs typeface="Segoe UI"/>
            </a:endParaRPr>
          </a:p>
          <a:p>
            <a:r>
              <a:rPr lang="en-US" sz="850">
                <a:latin typeface="Segoe UI"/>
                <a:cs typeface="Segoe UI"/>
              </a:rPr>
              <a:t>And of course Microsoft Fabric will also be powered by AI. One of the most exciting upcoming features is the copilot experience, which will leverage natural language processing support to do analytics and generate data preparation tasks on Notebooks.</a:t>
            </a:r>
            <a:endParaRPr lang="en-FR" sz="850">
              <a:latin typeface="Segoe UI"/>
              <a:cs typeface="Segoe UI"/>
            </a:endParaRPr>
          </a:p>
          <a:p>
            <a:endParaRPr lang="en-FR" sz="850">
              <a:latin typeface="Segoe UI"/>
              <a:cs typeface="Segoe U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2/22/25 5:12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76005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You can think of </a:t>
            </a:r>
            <a:r>
              <a:rPr lang="en-US" dirty="0" err="1"/>
              <a:t>OneLake</a:t>
            </a:r>
            <a:r>
              <a:rPr lang="en-US" dirty="0"/>
              <a:t> as the OneDrive for Data.  This is a Software as a Service lake for your whole organization that allows you to access and store data in a single location, so that your Spark jobs can operate against a single of truth and allow you to produce insight and analytics in a unified fashion.  This will also allow you to organize your data in an intuitive hierarchal namespace, and enable indexing for discovery using Microsoft Information Protection labels, lineage, and Personally Identifiable information scans to enforce governance and compliance on data stored in the </a:t>
            </a:r>
            <a:r>
              <a:rPr lang="en-US" dirty="0" err="1"/>
              <a:t>OneLake</a:t>
            </a:r>
            <a:r>
              <a:rPr lang="en-US" dirty="0"/>
              <a:t>.</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2/22/25 5:12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886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use a single copy of data for all compute jobs, whenever we query data stored in </a:t>
            </a:r>
            <a:r>
              <a:rPr lang="en-US" dirty="0" err="1"/>
              <a:t>OneLake</a:t>
            </a:r>
            <a:r>
              <a:rPr lang="en-US" dirty="0"/>
              <a:t>, we’re able to do it in a common way. Tabular data is stored in the open standard Delta-Parquet format where it can be analyzed using optimized compute engines that can directly access this data without the need for additional import or export processes.  And of course, the universal security model is enforced across all engines, ensuring that data is accessed securely.  Whether a </a:t>
            </a:r>
            <a:r>
              <a:rPr lang="en-US" dirty="0" err="1"/>
              <a:t>sql</a:t>
            </a:r>
            <a:r>
              <a:rPr lang="en-US" dirty="0"/>
              <a:t> query is used by finance or a Spark job for customer data processing, Kusto Query Language for live service telemetry, or Analysis Services for generating business KPIs in a Power BI report.  They will all interact with data stored in the Delta-parquet format that is granted access to from the single security layer.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2/22/25 5:12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9753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Sharing data in </a:t>
            </a:r>
            <a:r>
              <a:rPr lang="en-US" dirty="0" err="1"/>
              <a:t>OneLake</a:t>
            </a:r>
            <a:r>
              <a:rPr lang="en-US" dirty="0"/>
              <a:t> is made easy through the shortcuts feature, this allows you to link to data which may be stored on cloud providers outside of Microsoft Azure without the need for data duplication of movement.  This makes </a:t>
            </a:r>
            <a:r>
              <a:rPr lang="en-US" dirty="0" err="1"/>
              <a:t>OneLake</a:t>
            </a:r>
            <a:r>
              <a:rPr lang="en-US" dirty="0"/>
              <a:t> the first multi-cloud </a:t>
            </a:r>
            <a:r>
              <a:rPr lang="en-US" dirty="0" err="1"/>
              <a:t>datalake</a:t>
            </a:r>
            <a:r>
              <a:rPr lang="en-US" dirty="0"/>
              <a:t>.  So whether you have data stored in Azure, AWS, or Google Cloud you can make your data available in your </a:t>
            </a:r>
            <a:r>
              <a:rPr lang="en-US" dirty="0" err="1"/>
              <a:t>OneLake</a:t>
            </a:r>
            <a:r>
              <a:rPr lang="en-US" dirty="0"/>
              <a:t> and query those sources using the common query mechanisms described earlier.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2/22/25 5:12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5557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b="1" i="0" dirty="0">
                <a:solidFill>
                  <a:srgbClr val="05192D"/>
                </a:solidFill>
                <a:effectLst/>
                <a:highlight>
                  <a:srgbClr val="FFFFFF"/>
                </a:highlight>
                <a:latin typeface="Studio-Feixen-Sans"/>
              </a:rPr>
              <a:t>Data factory</a:t>
            </a:r>
          </a:p>
          <a:p>
            <a:pPr algn="l" rtl="0"/>
            <a:r>
              <a:rPr lang="en-GB" b="0" i="0" dirty="0">
                <a:solidFill>
                  <a:srgbClr val="05192D"/>
                </a:solidFill>
                <a:effectLst/>
                <a:highlight>
                  <a:srgbClr val="FFFFFF"/>
                </a:highlight>
                <a:latin typeface="Studio-Feixen-Sans"/>
              </a:rPr>
              <a:t>The data factory offers in excess of 150 connectors to cloud and on-premise data sources, the ability to orchestrate data pipelines, and drag-and-drop experiences for data transformation.</a:t>
            </a:r>
          </a:p>
          <a:p>
            <a:pPr algn="l" rtl="0"/>
            <a:r>
              <a:rPr lang="en-GB" b="1" i="0" dirty="0">
                <a:solidFill>
                  <a:srgbClr val="05192D"/>
                </a:solidFill>
                <a:effectLst/>
                <a:highlight>
                  <a:srgbClr val="FFFFFF"/>
                </a:highlight>
                <a:latin typeface="Studio-Feixen-Sans"/>
              </a:rPr>
              <a:t>Synapse data engineering</a:t>
            </a:r>
          </a:p>
          <a:p>
            <a:pPr algn="l" rtl="0"/>
            <a:r>
              <a:rPr lang="en-GB" b="0" i="0" dirty="0">
                <a:solidFill>
                  <a:srgbClr val="05192D"/>
                </a:solidFill>
                <a:effectLst/>
                <a:highlight>
                  <a:srgbClr val="FFFFFF"/>
                </a:highlight>
                <a:latin typeface="Studio-Feixen-Sans"/>
              </a:rPr>
              <a:t>The data engineering workload has cool features that work within Fabric, such as Lakehouse. A Lakehouse artifact exists within its own workspace and enables what Microsoft describes as “great authoring experiences” using the Spark engine. There are also other cool benefits, such as instant start with live pools and the ability to collaborate.</a:t>
            </a:r>
          </a:p>
          <a:p>
            <a:pPr algn="l" rtl="0"/>
            <a:r>
              <a:rPr lang="en-GB" b="1" i="0" dirty="0">
                <a:solidFill>
                  <a:srgbClr val="05192D"/>
                </a:solidFill>
                <a:effectLst/>
                <a:highlight>
                  <a:srgbClr val="FFFFFF"/>
                </a:highlight>
                <a:latin typeface="Studio-Feixen-Sans"/>
              </a:rPr>
              <a:t>Synapse data warehouse</a:t>
            </a:r>
          </a:p>
          <a:p>
            <a:pPr algn="l" rtl="0"/>
            <a:r>
              <a:rPr lang="en-GB" b="0" i="0" dirty="0">
                <a:solidFill>
                  <a:srgbClr val="05192D"/>
                </a:solidFill>
                <a:effectLst/>
                <a:highlight>
                  <a:srgbClr val="FFFFFF"/>
                </a:highlight>
                <a:latin typeface="Studio-Feixen-Sans"/>
              </a:rPr>
              <a:t>The data warehouse workload provides data engineers and analysts with a converged Lakehouse and data warehouse experience. Behind the warehouse is their industry-leading (on open data formats), unified, serverless, and dedicated SQL engine.</a:t>
            </a:r>
          </a:p>
          <a:p>
            <a:pPr algn="l" rtl="0"/>
            <a:r>
              <a:rPr lang="en-GB" b="1" i="0" dirty="0">
                <a:solidFill>
                  <a:srgbClr val="05192D"/>
                </a:solidFill>
                <a:effectLst/>
                <a:highlight>
                  <a:srgbClr val="FFFFFF"/>
                </a:highlight>
                <a:latin typeface="Studio-Feixen-Sans"/>
              </a:rPr>
              <a:t>Synapse real-time analytics</a:t>
            </a:r>
          </a:p>
          <a:p>
            <a:pPr algn="l" rtl="0"/>
            <a:r>
              <a:rPr lang="en-GB" b="0" i="0" dirty="0">
                <a:solidFill>
                  <a:srgbClr val="05192D"/>
                </a:solidFill>
                <a:effectLst/>
                <a:highlight>
                  <a:srgbClr val="FFFFFF"/>
                </a:highlight>
                <a:latin typeface="Studio-Feixen-Sans"/>
              </a:rPr>
              <a:t>The real-time analytics workload enables developers to stream data from Internet of Things (IoT) devices, telemetry, logs, and more. They’re also able to </a:t>
            </a:r>
            <a:r>
              <a:rPr lang="en-GB" b="0" i="0" dirty="0" err="1">
                <a:solidFill>
                  <a:srgbClr val="05192D"/>
                </a:solidFill>
                <a:effectLst/>
                <a:highlight>
                  <a:srgbClr val="FFFFFF"/>
                </a:highlight>
                <a:latin typeface="Studio-Feixen-Sans"/>
              </a:rPr>
              <a:t>analyze</a:t>
            </a:r>
            <a:r>
              <a:rPr lang="en-GB" b="0" i="0" dirty="0">
                <a:solidFill>
                  <a:srgbClr val="05192D"/>
                </a:solidFill>
                <a:effectLst/>
                <a:highlight>
                  <a:srgbClr val="FFFFFF"/>
                </a:highlight>
                <a:latin typeface="Studio-Feixen-Sans"/>
              </a:rPr>
              <a:t> large volumes of semi-structured data with high performance and low latency since Kusto Query </a:t>
            </a:r>
            <a:r>
              <a:rPr lang="en-GB" b="0" i="0" dirty="0" err="1">
                <a:solidFill>
                  <a:srgbClr val="05192D"/>
                </a:solidFill>
                <a:effectLst/>
                <a:highlight>
                  <a:srgbClr val="FFFFFF"/>
                </a:highlight>
                <a:latin typeface="Studio-Feixen-Sans"/>
              </a:rPr>
              <a:t>Langauge</a:t>
            </a:r>
            <a:r>
              <a:rPr lang="en-GB" b="0" i="0" dirty="0">
                <a:solidFill>
                  <a:srgbClr val="05192D"/>
                </a:solidFill>
                <a:effectLst/>
                <a:highlight>
                  <a:srgbClr val="FFFFFF"/>
                </a:highlight>
                <a:latin typeface="Studio-Feixen-Sans"/>
              </a:rPr>
              <a:t> (KQL) is at its foundation.</a:t>
            </a:r>
          </a:p>
          <a:p>
            <a:pPr algn="l" rtl="0"/>
            <a:r>
              <a:rPr lang="en-GB" b="1" i="0" dirty="0">
                <a:solidFill>
                  <a:srgbClr val="05192D"/>
                </a:solidFill>
                <a:effectLst/>
                <a:highlight>
                  <a:srgbClr val="FFFFFF"/>
                </a:highlight>
                <a:latin typeface="Studio-Feixen-Sans"/>
              </a:rPr>
              <a:t>Synapse data science</a:t>
            </a:r>
          </a:p>
          <a:p>
            <a:pPr algn="l" rtl="0"/>
            <a:r>
              <a:rPr lang="en-GB" b="0" i="0" dirty="0">
                <a:solidFill>
                  <a:srgbClr val="05192D"/>
                </a:solidFill>
                <a:effectLst/>
                <a:highlight>
                  <a:srgbClr val="FFFFFF"/>
                </a:highlight>
                <a:latin typeface="Studio-Feixen-Sans"/>
              </a:rPr>
              <a:t>The Data Science workload enables users to work through the entire end-to-end data science process. It does so by offering data scientists a variety of tools required to build sophisticated AI models, collaborate on projects, and train, deploy, and manage machine learning models.</a:t>
            </a:r>
          </a:p>
          <a:p>
            <a:pPr algn="l" rtl="0"/>
            <a:r>
              <a:rPr lang="en-GB" b="1" i="0" dirty="0">
                <a:solidFill>
                  <a:srgbClr val="05192D"/>
                </a:solidFill>
                <a:effectLst/>
                <a:highlight>
                  <a:srgbClr val="FFFFFF"/>
                </a:highlight>
                <a:latin typeface="Studio-Feixen-Sans"/>
              </a:rPr>
              <a:t>Data Activator</a:t>
            </a:r>
          </a:p>
          <a:p>
            <a:pPr algn="l"/>
            <a:r>
              <a:rPr lang="en-GB" b="0" i="0" dirty="0">
                <a:solidFill>
                  <a:srgbClr val="05192D"/>
                </a:solidFill>
                <a:effectLst/>
                <a:highlight>
                  <a:srgbClr val="FFFFFF"/>
                </a:highlight>
                <a:latin typeface="Studio-Feixen-Sans"/>
              </a:rPr>
              <a:t>Data Activator is an intuitive, no-code interface within Microsoft Fabric, designed to autonomously initiate actions in response to identified patterns or specific conditions in evolving data.</a:t>
            </a:r>
          </a:p>
          <a:p>
            <a:pPr algn="l" rtl="0"/>
            <a:r>
              <a:rPr lang="en-GB" b="1" i="0" dirty="0">
                <a:solidFill>
                  <a:srgbClr val="05192D"/>
                </a:solidFill>
                <a:effectLst/>
                <a:highlight>
                  <a:srgbClr val="FFFFFF"/>
                </a:highlight>
                <a:latin typeface="Studio-Feixen-Sans"/>
              </a:rPr>
              <a:t>Business Intelligence (Power BI)</a:t>
            </a:r>
          </a:p>
          <a:p>
            <a:pPr algn="l" rtl="0"/>
            <a:r>
              <a:rPr lang="en-GB" b="0" i="0" dirty="0">
                <a:solidFill>
                  <a:srgbClr val="05192D"/>
                </a:solidFill>
                <a:effectLst/>
                <a:highlight>
                  <a:srgbClr val="FFFFFF"/>
                </a:highlight>
                <a:latin typeface="Studio-Feixen-Sans"/>
              </a:rPr>
              <a:t>Sitting at the heart of Fabric's business intelligence workload is Microsoft’s industry-leading and AI-driven analytics service, </a:t>
            </a:r>
            <a:r>
              <a:rPr lang="en-GB" b="1" i="0" u="none" strike="noStrike" dirty="0">
                <a:solidFill>
                  <a:srgbClr val="0075AD"/>
                </a:solidFill>
                <a:effectLst/>
                <a:highlight>
                  <a:srgbClr val="FFFFFF"/>
                </a:highlight>
                <a:latin typeface="Studio-Feixen-Sans"/>
                <a:hlinkClick r:id="rId3"/>
              </a:rPr>
              <a:t>Power BI.</a:t>
            </a:r>
            <a:r>
              <a:rPr lang="en-GB" b="0" i="0" dirty="0">
                <a:solidFill>
                  <a:srgbClr val="05192D"/>
                </a:solidFill>
                <a:effectLst/>
                <a:highlight>
                  <a:srgbClr val="FFFFFF"/>
                </a:highlight>
                <a:latin typeface="Studio-Feixen-Sans"/>
              </a:rPr>
              <a:t> This enables business analysts and other users to discover insights within organizational data. It’s also deeply integrated with Microsoft 365, which means organizations can gain relevant insights directly from any of the 365 products</a:t>
            </a:r>
          </a:p>
          <a:p>
            <a:endParaRPr lang="en-SI" dirty="0"/>
          </a:p>
        </p:txBody>
      </p:sp>
      <p:sp>
        <p:nvSpPr>
          <p:cNvPr id="4" name="Slide Number Placeholder 3"/>
          <p:cNvSpPr>
            <a:spLocks noGrp="1"/>
          </p:cNvSpPr>
          <p:nvPr>
            <p:ph type="sldNum" sz="quarter" idx="5"/>
          </p:nvPr>
        </p:nvSpPr>
        <p:spPr/>
        <p:txBody>
          <a:bodyPr/>
          <a:lstStyle/>
          <a:p>
            <a:fld id="{4A604635-9CB4-984F-88DD-2CFE36F346A9}" type="slidenum">
              <a:rPr lang="en-SI" smtClean="0"/>
              <a:t>9</a:t>
            </a:fld>
            <a:endParaRPr lang="en-SI"/>
          </a:p>
        </p:txBody>
      </p:sp>
    </p:spTree>
    <p:extLst>
      <p:ext uri="{BB962C8B-B14F-4D97-AF65-F5344CB8AC3E}">
        <p14:creationId xmlns:p14="http://schemas.microsoft.com/office/powerpoint/2010/main" val="2769067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I"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2/22/25 5:12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22413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err="1">
                <a:solidFill>
                  <a:srgbClr val="161616"/>
                </a:solidFill>
                <a:effectLst/>
                <a:latin typeface="Segoe UI" panose="020B0502040204020203" pitchFamily="34" charset="0"/>
              </a:rPr>
              <a:t>OneLake</a:t>
            </a:r>
            <a:r>
              <a:rPr lang="en-GB" b="0" i="0" dirty="0">
                <a:solidFill>
                  <a:srgbClr val="161616"/>
                </a:solidFill>
                <a:effectLst/>
                <a:latin typeface="Segoe UI" panose="020B0502040204020203" pitchFamily="34" charset="0"/>
              </a:rPr>
              <a:t> is designed to allow instant mounting of existing PaaS storage accounts into </a:t>
            </a:r>
            <a:r>
              <a:rPr lang="en-GB" b="0" i="0" dirty="0" err="1">
                <a:solidFill>
                  <a:srgbClr val="161616"/>
                </a:solidFill>
                <a:effectLst/>
                <a:latin typeface="Segoe UI" panose="020B0502040204020203" pitchFamily="34" charset="0"/>
              </a:rPr>
              <a:t>OneLake</a:t>
            </a:r>
            <a:r>
              <a:rPr lang="en-GB" b="0" i="0" dirty="0">
                <a:solidFill>
                  <a:srgbClr val="161616"/>
                </a:solidFill>
                <a:effectLst/>
                <a:latin typeface="Segoe UI" panose="020B0502040204020203" pitchFamily="34" charset="0"/>
              </a:rPr>
              <a:t> with the </a:t>
            </a:r>
            <a:r>
              <a:rPr lang="en-GB" b="0" i="0" u="none" strike="noStrike" dirty="0">
                <a:effectLst/>
                <a:latin typeface="Segoe UI" panose="020B0502040204020203" pitchFamily="34" charset="0"/>
                <a:hlinkClick r:id="rId3"/>
              </a:rPr>
              <a:t>Shortcut</a:t>
            </a:r>
            <a:r>
              <a:rPr lang="en-GB" b="0" i="0" dirty="0">
                <a:solidFill>
                  <a:srgbClr val="161616"/>
                </a:solidFill>
                <a:effectLst/>
                <a:latin typeface="Segoe UI" panose="020B0502040204020203" pitchFamily="34" charset="0"/>
              </a:rPr>
              <a:t> feature. There's no need to migrate or move any of the existing data. Using shortcuts, you can access the data stored in Azure Data Lake Storage.</a:t>
            </a:r>
            <a:endParaRPr lang="en-SI"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2/22/25 5:12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684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dirty="0" err="1">
                <a:solidFill>
                  <a:srgbClr val="05192D"/>
                </a:solidFill>
                <a:highlight>
                  <a:srgbClr val="FFFFFF"/>
                </a:highlight>
                <a:latin typeface="Studio-Feixen-Sans"/>
              </a:rPr>
              <a:t>Najprej</a:t>
            </a:r>
            <a:r>
              <a:rPr lang="en-GB" dirty="0">
                <a:solidFill>
                  <a:srgbClr val="05192D"/>
                </a:solidFill>
                <a:highlight>
                  <a:srgbClr val="FFFFFF"/>
                </a:highlight>
                <a:latin typeface="Studio-Feixen-Sans"/>
              </a:rPr>
              <a:t>: Data Lakes ar</a:t>
            </a:r>
            <a:r>
              <a:rPr lang="en-GB" b="0" i="0" dirty="0">
                <a:solidFill>
                  <a:srgbClr val="05192D"/>
                </a:solidFill>
                <a:effectLst/>
                <a:highlight>
                  <a:srgbClr val="FFFFFF"/>
                </a:highlight>
                <a:latin typeface="Studio-Feixen-Sans"/>
              </a:rPr>
              <a:t>e often messy and complex, which makes building, integrating, and managing them an extremely challenging </a:t>
            </a:r>
            <a:r>
              <a:rPr lang="en-GB" b="0" i="0" dirty="0" err="1">
                <a:solidFill>
                  <a:srgbClr val="05192D"/>
                </a:solidFill>
                <a:effectLst/>
                <a:highlight>
                  <a:srgbClr val="FFFFFF"/>
                </a:highlight>
                <a:latin typeface="Studio-Feixen-Sans"/>
              </a:rPr>
              <a:t>endeavor</a:t>
            </a:r>
            <a:r>
              <a:rPr lang="en-GB" b="0" i="0" dirty="0">
                <a:solidFill>
                  <a:srgbClr val="05192D"/>
                </a:solidFill>
                <a:effectLst/>
                <a:highlight>
                  <a:srgbClr val="FFFFFF"/>
                </a:highlight>
                <a:latin typeface="Studio-Feixen-Sans"/>
              </a:rPr>
              <a:t>. There’s also the issue of data duplication and vendor lock-in that arises once the data lake is operational; this stems from using multiple data products that employ various proprietary data formats on the same data lake.</a:t>
            </a:r>
          </a:p>
          <a:p>
            <a:endParaRPr lang="en-SI"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2/22/25 5:12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28562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onsor">
    <p:spTree>
      <p:nvGrpSpPr>
        <p:cNvPr id="1" name=""/>
        <p:cNvGrpSpPr/>
        <p:nvPr/>
      </p:nvGrpSpPr>
      <p:grpSpPr>
        <a:xfrm>
          <a:off x="0" y="0"/>
          <a:ext cx="0" cy="0"/>
          <a:chOff x="0" y="0"/>
          <a:chExt cx="0" cy="0"/>
        </a:xfrm>
      </p:grpSpPr>
      <p:pic>
        <p:nvPicPr>
          <p:cNvPr id="12" name="Picture 11" descr="A black and white sign&#10;&#10;Description automatically generated with low confidence">
            <a:extLst>
              <a:ext uri="{FF2B5EF4-FFF2-40B4-BE49-F238E27FC236}">
                <a16:creationId xmlns:a16="http://schemas.microsoft.com/office/drawing/2014/main" id="{43671D1F-FA0F-4341-7D96-A9D680FC0834}"/>
              </a:ext>
            </a:extLst>
          </p:cNvPr>
          <p:cNvPicPr>
            <a:picLocks noChangeAspect="1"/>
          </p:cNvPicPr>
          <p:nvPr userDrawn="1"/>
        </p:nvPicPr>
        <p:blipFill>
          <a:blip r:embed="rId2"/>
          <a:stretch>
            <a:fillRect/>
          </a:stretch>
        </p:blipFill>
        <p:spPr>
          <a:xfrm>
            <a:off x="9357064" y="4886940"/>
            <a:ext cx="1472367" cy="784080"/>
          </a:xfrm>
          <a:prstGeom prst="rect">
            <a:avLst/>
          </a:prstGeom>
        </p:spPr>
      </p:pic>
      <p:pic>
        <p:nvPicPr>
          <p:cNvPr id="14" name="Picture 13" descr="A picture containing text, clipart&#10;&#10;Description automatically generated">
            <a:extLst>
              <a:ext uri="{FF2B5EF4-FFF2-40B4-BE49-F238E27FC236}">
                <a16:creationId xmlns:a16="http://schemas.microsoft.com/office/drawing/2014/main" id="{A999BBB0-548B-6455-52DE-7D0D09CF399E}"/>
              </a:ext>
            </a:extLst>
          </p:cNvPr>
          <p:cNvPicPr>
            <a:picLocks noChangeAspect="1"/>
          </p:cNvPicPr>
          <p:nvPr userDrawn="1"/>
        </p:nvPicPr>
        <p:blipFill>
          <a:blip r:embed="rId3"/>
          <a:stretch>
            <a:fillRect/>
          </a:stretch>
        </p:blipFill>
        <p:spPr>
          <a:xfrm>
            <a:off x="5291092" y="3895407"/>
            <a:ext cx="3502381" cy="684693"/>
          </a:xfrm>
          <a:prstGeom prst="rect">
            <a:avLst/>
          </a:prstGeom>
        </p:spPr>
      </p:pic>
      <p:sp>
        <p:nvSpPr>
          <p:cNvPr id="19" name="Title 1">
            <a:extLst>
              <a:ext uri="{FF2B5EF4-FFF2-40B4-BE49-F238E27FC236}">
                <a16:creationId xmlns:a16="http://schemas.microsoft.com/office/drawing/2014/main" id="{C7553828-1DF9-28E2-0835-2E7F388A3066}"/>
              </a:ext>
            </a:extLst>
          </p:cNvPr>
          <p:cNvSpPr>
            <a:spLocks noGrp="1"/>
          </p:cNvSpPr>
          <p:nvPr>
            <p:ph type="title" hasCustomPrompt="1"/>
          </p:nvPr>
        </p:nvSpPr>
        <p:spPr>
          <a:xfrm>
            <a:off x="838200" y="365126"/>
            <a:ext cx="10515600" cy="898812"/>
          </a:xfrm>
          <a:prstGeom prst="rect">
            <a:avLst/>
          </a:prstGeom>
        </p:spPr>
        <p:txBody>
          <a:bodyPr anchor="ctr">
            <a:noAutofit/>
          </a:bodyPr>
          <a:lstStyle>
            <a:lvl1pPr>
              <a:defRPr sz="3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Sponsors</a:t>
            </a:r>
          </a:p>
        </p:txBody>
      </p:sp>
      <p:sp>
        <p:nvSpPr>
          <p:cNvPr id="20" name="TextBox 19">
            <a:extLst>
              <a:ext uri="{FF2B5EF4-FFF2-40B4-BE49-F238E27FC236}">
                <a16:creationId xmlns:a16="http://schemas.microsoft.com/office/drawing/2014/main" id="{77B1D8FA-8652-7158-811F-67369BB660B6}"/>
              </a:ext>
            </a:extLst>
          </p:cNvPr>
          <p:cNvSpPr txBox="1"/>
          <p:nvPr userDrawn="1"/>
        </p:nvSpPr>
        <p:spPr>
          <a:xfrm>
            <a:off x="838200" y="343672"/>
            <a:ext cx="10541000" cy="899237"/>
          </a:xfrm>
          <a:prstGeom prst="rect">
            <a:avLst/>
          </a:prstGeom>
        </p:spPr>
        <p:txBody>
          <a:bodyPr anchor="ctr"/>
          <a:lstStyle>
            <a:lvl1pPr>
              <a:lnSpc>
                <a:spcPct val="90000"/>
              </a:lnSpc>
              <a:spcBef>
                <a:spcPct val="0"/>
              </a:spcBef>
              <a:buNone/>
              <a:defRPr sz="32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it-IT" sz="3200" dirty="0"/>
              <a:t>Sponsors</a:t>
            </a:r>
          </a:p>
        </p:txBody>
      </p:sp>
      <p:pic>
        <p:nvPicPr>
          <p:cNvPr id="2" name="Picture 1" descr="Logo&#10;&#10;Description automatically generated">
            <a:extLst>
              <a:ext uri="{FF2B5EF4-FFF2-40B4-BE49-F238E27FC236}">
                <a16:creationId xmlns:a16="http://schemas.microsoft.com/office/drawing/2014/main" id="{38CFE7EA-FEBA-1396-F31C-4D371D6168E4}"/>
              </a:ext>
            </a:extLst>
          </p:cNvPr>
          <p:cNvPicPr>
            <a:picLocks noChangeAspect="1"/>
          </p:cNvPicPr>
          <p:nvPr userDrawn="1"/>
        </p:nvPicPr>
        <p:blipFill>
          <a:blip r:embed="rId4"/>
          <a:stretch>
            <a:fillRect/>
          </a:stretch>
        </p:blipFill>
        <p:spPr>
          <a:xfrm>
            <a:off x="3140317" y="2634793"/>
            <a:ext cx="3553447" cy="874109"/>
          </a:xfrm>
          <a:prstGeom prst="rect">
            <a:avLst/>
          </a:prstGeom>
        </p:spPr>
      </p:pic>
      <p:pic>
        <p:nvPicPr>
          <p:cNvPr id="4" name="Picture 3">
            <a:extLst>
              <a:ext uri="{FF2B5EF4-FFF2-40B4-BE49-F238E27FC236}">
                <a16:creationId xmlns:a16="http://schemas.microsoft.com/office/drawing/2014/main" id="{1D4D0491-BD48-759D-DC96-04F1E5A64844}"/>
              </a:ext>
            </a:extLst>
          </p:cNvPr>
          <p:cNvPicPr>
            <a:picLocks noChangeAspect="1"/>
          </p:cNvPicPr>
          <p:nvPr userDrawn="1"/>
        </p:nvPicPr>
        <p:blipFill>
          <a:blip r:embed="rId5"/>
          <a:stretch>
            <a:fillRect/>
          </a:stretch>
        </p:blipFill>
        <p:spPr>
          <a:xfrm>
            <a:off x="1548415" y="1509850"/>
            <a:ext cx="2452914" cy="923757"/>
          </a:xfrm>
          <a:prstGeom prst="rect">
            <a:avLst/>
          </a:prstGeom>
        </p:spPr>
      </p:pic>
    </p:spTree>
    <p:extLst>
      <p:ext uri="{BB962C8B-B14F-4D97-AF65-F5344CB8AC3E}">
        <p14:creationId xmlns:p14="http://schemas.microsoft.com/office/powerpoint/2010/main" val="83740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A9AB-AE88-89CB-1B76-390A697762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998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271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88CE-A252-6263-30B8-0AF3FFE1F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F3F87-0131-7BA2-72D5-E08759DB3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6B0771-0033-F9B5-EC49-F27E0C6D5E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271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88CE-A252-6263-30B8-0AF3FFE1F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F3F87-0131-7BA2-72D5-E08759DB35F8}"/>
              </a:ext>
            </a:extLst>
          </p:cNvPr>
          <p:cNvSpPr>
            <a:spLocks noGrp="1"/>
          </p:cNvSpPr>
          <p:nvPr>
            <p:ph sz="half" idx="1"/>
          </p:nvPr>
        </p:nvSpPr>
        <p:spPr>
          <a:xfrm>
            <a:off x="838200" y="1825625"/>
            <a:ext cx="341328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6B0771-0033-F9B5-EC49-F27E0C6D5E8C}"/>
              </a:ext>
            </a:extLst>
          </p:cNvPr>
          <p:cNvSpPr>
            <a:spLocks noGrp="1"/>
          </p:cNvSpPr>
          <p:nvPr>
            <p:ph sz="half" idx="2"/>
          </p:nvPr>
        </p:nvSpPr>
        <p:spPr>
          <a:xfrm>
            <a:off x="4399960" y="1825625"/>
            <a:ext cx="341328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2A3BFD12-5F2E-131D-2F93-A7BD75B46FEC}"/>
              </a:ext>
            </a:extLst>
          </p:cNvPr>
          <p:cNvSpPr>
            <a:spLocks noGrp="1"/>
          </p:cNvSpPr>
          <p:nvPr>
            <p:ph sz="half" idx="10"/>
          </p:nvPr>
        </p:nvSpPr>
        <p:spPr>
          <a:xfrm>
            <a:off x="7944438" y="1825625"/>
            <a:ext cx="341328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930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7896805-5E99-8767-16A9-13F7E7D6CD73}"/>
              </a:ext>
            </a:extLst>
          </p:cNvPr>
          <p:cNvSpPr>
            <a:spLocks noGrp="1"/>
          </p:cNvSpPr>
          <p:nvPr>
            <p:ph type="title" hasCustomPrompt="1"/>
          </p:nvPr>
        </p:nvSpPr>
        <p:spPr>
          <a:xfrm>
            <a:off x="2191656" y="365124"/>
            <a:ext cx="9176657" cy="1336163"/>
          </a:xfrm>
          <a:prstGeom prst="rect">
            <a:avLst/>
          </a:prstGeom>
        </p:spPr>
        <p:txBody>
          <a:bodyPr anchor="ctr"/>
          <a:lstStyle>
            <a:lvl1pPr>
              <a:defRPr sz="3200" b="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Demo</a:t>
            </a:r>
            <a:endParaRPr lang="it-IT" dirty="0"/>
          </a:p>
        </p:txBody>
      </p:sp>
      <p:sp>
        <p:nvSpPr>
          <p:cNvPr id="8" name="Picture Placeholder 7">
            <a:extLst>
              <a:ext uri="{FF2B5EF4-FFF2-40B4-BE49-F238E27FC236}">
                <a16:creationId xmlns:a16="http://schemas.microsoft.com/office/drawing/2014/main" id="{8112F960-9285-3860-88A6-95FB6E1447B2}"/>
              </a:ext>
            </a:extLst>
          </p:cNvPr>
          <p:cNvSpPr>
            <a:spLocks noGrp="1"/>
          </p:cNvSpPr>
          <p:nvPr>
            <p:ph type="pic" sz="quarter" idx="10"/>
          </p:nvPr>
        </p:nvSpPr>
        <p:spPr>
          <a:xfrm>
            <a:off x="1524001" y="2061713"/>
            <a:ext cx="4781908" cy="3019245"/>
          </a:xfrm>
          <a:prstGeom prst="rect">
            <a:avLst/>
          </a:prstGeom>
        </p:spPr>
        <p:txBody>
          <a:bodyPr/>
          <a:lstStyle/>
          <a:p>
            <a:endParaRPr lang="it-IT"/>
          </a:p>
        </p:txBody>
      </p:sp>
      <p:pic>
        <p:nvPicPr>
          <p:cNvPr id="5" name="Picture 4">
            <a:extLst>
              <a:ext uri="{FF2B5EF4-FFF2-40B4-BE49-F238E27FC236}">
                <a16:creationId xmlns:a16="http://schemas.microsoft.com/office/drawing/2014/main" id="{90F0B946-5470-D7D6-A57D-91FD903EBFB9}"/>
              </a:ext>
            </a:extLst>
          </p:cNvPr>
          <p:cNvPicPr>
            <a:picLocks noChangeAspect="1"/>
          </p:cNvPicPr>
          <p:nvPr userDrawn="1"/>
        </p:nvPicPr>
        <p:blipFill>
          <a:blip r:embed="rId2"/>
          <a:stretch>
            <a:fillRect/>
          </a:stretch>
        </p:blipFill>
        <p:spPr>
          <a:xfrm>
            <a:off x="1370782" y="1864406"/>
            <a:ext cx="5082270" cy="4235225"/>
          </a:xfrm>
          <a:prstGeom prst="rect">
            <a:avLst/>
          </a:prstGeom>
        </p:spPr>
      </p:pic>
    </p:spTree>
    <p:extLst>
      <p:ext uri="{BB962C8B-B14F-4D97-AF65-F5344CB8AC3E}">
        <p14:creationId xmlns:p14="http://schemas.microsoft.com/office/powerpoint/2010/main" val="197186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41EC0E3-6B3D-3B71-D774-E97005C11EF2}"/>
              </a:ext>
            </a:extLst>
          </p:cNvPr>
          <p:cNvSpPr>
            <a:spLocks noGrp="1"/>
          </p:cNvSpPr>
          <p:nvPr>
            <p:ph type="title"/>
          </p:nvPr>
        </p:nvSpPr>
        <p:spPr>
          <a:xfrm>
            <a:off x="838200" y="365125"/>
            <a:ext cx="7772400" cy="1325563"/>
          </a:xfrm>
        </p:spPr>
        <p:txBody>
          <a:bodyPr>
            <a:normAutofit/>
          </a:bodyPr>
          <a:lstStyle>
            <a:lvl1pPr>
              <a:defRPr sz="4000">
                <a:solidFill>
                  <a:schemeClr val="bg1"/>
                </a:solidFill>
              </a:defRPr>
            </a:lvl1pPr>
          </a:lstStyle>
          <a:p>
            <a:r>
              <a:rPr lang="en-US" dirty="0"/>
              <a:t>Click to edit Master title style</a:t>
            </a:r>
          </a:p>
        </p:txBody>
      </p:sp>
      <p:sp>
        <p:nvSpPr>
          <p:cNvPr id="7" name="Content Placeholder 2">
            <a:extLst>
              <a:ext uri="{FF2B5EF4-FFF2-40B4-BE49-F238E27FC236}">
                <a16:creationId xmlns:a16="http://schemas.microsoft.com/office/drawing/2014/main" id="{01D92935-0805-742B-56D0-4F5F0B61EAF1}"/>
              </a:ext>
            </a:extLst>
          </p:cNvPr>
          <p:cNvSpPr>
            <a:spLocks noGrp="1"/>
          </p:cNvSpPr>
          <p:nvPr>
            <p:ph idx="1"/>
          </p:nvPr>
        </p:nvSpPr>
        <p:spPr>
          <a:xfrm>
            <a:off x="838200" y="1825625"/>
            <a:ext cx="7772400" cy="45834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8627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06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41EC0E3-6B3D-3B71-D774-E97005C11EF2}"/>
              </a:ext>
            </a:extLst>
          </p:cNvPr>
          <p:cNvSpPr>
            <a:spLocks noGrp="1"/>
          </p:cNvSpPr>
          <p:nvPr>
            <p:ph type="title"/>
          </p:nvPr>
        </p:nvSpPr>
        <p:spPr>
          <a:xfrm>
            <a:off x="2327564" y="165619"/>
            <a:ext cx="8013469" cy="776061"/>
          </a:xfrm>
        </p:spPr>
        <p:txBody>
          <a:bodyPr>
            <a:normAutofit/>
          </a:bodyPr>
          <a:lstStyle>
            <a:lvl1pPr>
              <a:defRPr sz="4000">
                <a:solidFill>
                  <a:schemeClr val="bg1"/>
                </a:solidFill>
              </a:defRPr>
            </a:lvl1pPr>
          </a:lstStyle>
          <a:p>
            <a:r>
              <a:rPr lang="en-US" dirty="0"/>
              <a:t>Click to edit Master title style</a:t>
            </a:r>
          </a:p>
        </p:txBody>
      </p:sp>
      <p:sp>
        <p:nvSpPr>
          <p:cNvPr id="10" name="Content Placeholder 2">
            <a:extLst>
              <a:ext uri="{FF2B5EF4-FFF2-40B4-BE49-F238E27FC236}">
                <a16:creationId xmlns:a16="http://schemas.microsoft.com/office/drawing/2014/main" id="{01D92935-0805-742B-56D0-4F5F0B61EAF1}"/>
              </a:ext>
            </a:extLst>
          </p:cNvPr>
          <p:cNvSpPr>
            <a:spLocks noGrp="1"/>
          </p:cNvSpPr>
          <p:nvPr>
            <p:ph idx="1"/>
          </p:nvPr>
        </p:nvSpPr>
        <p:spPr>
          <a:xfrm>
            <a:off x="838200" y="1792373"/>
            <a:ext cx="10515600" cy="3659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descr="Logo&#10;&#10;Description automatically generated">
            <a:extLst>
              <a:ext uri="{FF2B5EF4-FFF2-40B4-BE49-F238E27FC236}">
                <a16:creationId xmlns:a16="http://schemas.microsoft.com/office/drawing/2014/main" id="{C30D6598-BCD4-8455-C651-8EAFE04A3687}"/>
              </a:ext>
            </a:extLst>
          </p:cNvPr>
          <p:cNvPicPr>
            <a:picLocks noChangeAspect="1"/>
          </p:cNvPicPr>
          <p:nvPr userDrawn="1"/>
        </p:nvPicPr>
        <p:blipFill>
          <a:blip r:embed="rId2"/>
          <a:stretch>
            <a:fillRect/>
          </a:stretch>
        </p:blipFill>
        <p:spPr>
          <a:xfrm>
            <a:off x="255224" y="6348420"/>
            <a:ext cx="974271" cy="369007"/>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3" name="Picture 2" descr="Logo&#10;&#10;Description automatically generated">
            <a:extLst>
              <a:ext uri="{FF2B5EF4-FFF2-40B4-BE49-F238E27FC236}">
                <a16:creationId xmlns:a16="http://schemas.microsoft.com/office/drawing/2014/main" id="{05102FA6-6948-C7FC-F095-2612E74EEBFC}"/>
              </a:ext>
            </a:extLst>
          </p:cNvPr>
          <p:cNvPicPr>
            <a:picLocks noChangeAspect="1"/>
          </p:cNvPicPr>
          <p:nvPr userDrawn="1"/>
        </p:nvPicPr>
        <p:blipFill>
          <a:blip r:embed="rId3"/>
          <a:stretch>
            <a:fillRect/>
          </a:stretch>
        </p:blipFill>
        <p:spPr>
          <a:xfrm>
            <a:off x="5323866" y="6353862"/>
            <a:ext cx="1831892" cy="358123"/>
          </a:xfrm>
          <a:prstGeom prst="rect">
            <a:avLst/>
          </a:prstGeom>
        </p:spPr>
      </p:pic>
      <p:pic>
        <p:nvPicPr>
          <p:cNvPr id="4" name="Picture 3" descr="Shape&#10;&#10;Description automatically generated with low confidence">
            <a:extLst>
              <a:ext uri="{FF2B5EF4-FFF2-40B4-BE49-F238E27FC236}">
                <a16:creationId xmlns:a16="http://schemas.microsoft.com/office/drawing/2014/main" id="{9F3DFBBD-2786-D170-94D8-2BED379C5FA6}"/>
              </a:ext>
            </a:extLst>
          </p:cNvPr>
          <p:cNvPicPr>
            <a:picLocks noChangeAspect="1"/>
          </p:cNvPicPr>
          <p:nvPr userDrawn="1"/>
        </p:nvPicPr>
        <p:blipFill>
          <a:blip r:embed="rId4"/>
          <a:stretch>
            <a:fillRect/>
          </a:stretch>
        </p:blipFill>
        <p:spPr>
          <a:xfrm>
            <a:off x="7583976" y="6273509"/>
            <a:ext cx="974271" cy="518829"/>
          </a:xfrm>
          <a:prstGeom prst="rect">
            <a:avLst/>
          </a:prstGeom>
        </p:spPr>
      </p:pic>
      <p:pic>
        <p:nvPicPr>
          <p:cNvPr id="5" name="Picture 4" descr="Logo&#10;&#10;Description automatically generated">
            <a:extLst>
              <a:ext uri="{FF2B5EF4-FFF2-40B4-BE49-F238E27FC236}">
                <a16:creationId xmlns:a16="http://schemas.microsoft.com/office/drawing/2014/main" id="{835BBBCC-DBA5-EDA3-CDFA-F6C789375316}"/>
              </a:ext>
            </a:extLst>
          </p:cNvPr>
          <p:cNvPicPr>
            <a:picLocks noChangeAspect="1"/>
          </p:cNvPicPr>
          <p:nvPr userDrawn="1"/>
        </p:nvPicPr>
        <p:blipFill>
          <a:blip r:embed="rId5"/>
          <a:stretch>
            <a:fillRect/>
          </a:stretch>
        </p:blipFill>
        <p:spPr>
          <a:xfrm>
            <a:off x="3199205" y="6309349"/>
            <a:ext cx="1817755" cy="447148"/>
          </a:xfrm>
          <a:prstGeom prst="rect">
            <a:avLst/>
          </a:prstGeom>
        </p:spPr>
      </p:pic>
      <p:pic>
        <p:nvPicPr>
          <p:cNvPr id="6" name="Picture 5">
            <a:extLst>
              <a:ext uri="{FF2B5EF4-FFF2-40B4-BE49-F238E27FC236}">
                <a16:creationId xmlns:a16="http://schemas.microsoft.com/office/drawing/2014/main" id="{16812A5C-7953-6B36-6A18-F4EFA88FD05A}"/>
              </a:ext>
            </a:extLst>
          </p:cNvPr>
          <p:cNvPicPr>
            <a:picLocks noChangeAspect="1"/>
          </p:cNvPicPr>
          <p:nvPr userDrawn="1"/>
        </p:nvPicPr>
        <p:blipFill>
          <a:blip r:embed="rId6"/>
          <a:stretch>
            <a:fillRect/>
          </a:stretch>
        </p:blipFill>
        <p:spPr>
          <a:xfrm>
            <a:off x="11461442" y="5826071"/>
            <a:ext cx="730558" cy="1044698"/>
          </a:xfrm>
          <a:prstGeom prst="rect">
            <a:avLst/>
          </a:prstGeom>
        </p:spPr>
      </p:pic>
    </p:spTree>
    <p:extLst>
      <p:ext uri="{BB962C8B-B14F-4D97-AF65-F5344CB8AC3E}">
        <p14:creationId xmlns:p14="http://schemas.microsoft.com/office/powerpoint/2010/main" val="403701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6390" y="149087"/>
            <a:ext cx="10767410" cy="1541601"/>
          </a:xfrm>
        </p:spPr>
        <p:txBody>
          <a:bodyPr>
            <a:normAutofit/>
          </a:bodyPr>
          <a:lstStyle>
            <a:lvl1pPr>
              <a:defRPr lang="en-US" sz="4400" kern="1200" dirty="0">
                <a:solidFill>
                  <a:schemeClr val="bg1"/>
                </a:solidFill>
                <a:latin typeface="+mj-lt"/>
                <a:ea typeface="+mj-ea"/>
                <a:cs typeface="+mj-cs"/>
              </a:defRPr>
            </a:lvl1pPr>
          </a:lstStyle>
          <a:p>
            <a:r>
              <a:rPr lang="en-GB" dirty="0"/>
              <a:t>Click to edit Master title style</a:t>
            </a:r>
            <a:endParaRPr lang="en-US" dirty="0"/>
          </a:p>
        </p:txBody>
      </p:sp>
      <p:sp>
        <p:nvSpPr>
          <p:cNvPr id="4" name="Text Placeholder 3"/>
          <p:cNvSpPr>
            <a:spLocks noGrp="1"/>
          </p:cNvSpPr>
          <p:nvPr>
            <p:ph type="body" sz="quarter" idx="10"/>
          </p:nvPr>
        </p:nvSpPr>
        <p:spPr>
          <a:xfrm>
            <a:off x="586390" y="1434370"/>
            <a:ext cx="11018520" cy="10960608"/>
          </a:xfrm>
        </p:spPr>
        <p:txBody>
          <a:bodyPr wrap="square">
            <a:spAutoFit/>
          </a:bodyPr>
          <a:lstStyle>
            <a:lvl1pPr marL="0" indent="0">
              <a:buNone/>
              <a:defRPr>
                <a:solidFill>
                  <a:schemeClr val="bg1"/>
                </a:solidFill>
              </a:defRPr>
            </a:lvl1pPr>
            <a:lvl2pPr marL="228600" indent="0">
              <a:buNone/>
              <a:defRPr>
                <a:solidFill>
                  <a:schemeClr val="bg1"/>
                </a:solidFill>
              </a:defRPr>
            </a:lvl2pPr>
            <a:lvl3pPr marL="457200" indent="0">
              <a:buNone/>
              <a:defRPr>
                <a:solidFill>
                  <a:schemeClr val="bg1"/>
                </a:solidFill>
              </a:defRPr>
            </a:lvl3pPr>
            <a:lvl4pPr marL="685800" indent="0">
              <a:buNone/>
              <a:defRPr>
                <a:solidFill>
                  <a:schemeClr val="bg1"/>
                </a:solidFill>
              </a:defRPr>
            </a:lvl4pPr>
            <a:lvl5pPr marL="914400" indent="0">
              <a:buNone/>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88793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Empty">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4487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A50CF4F-5907-6C39-762B-A14FB24FAC2E}"/>
              </a:ext>
            </a:extLst>
          </p:cNvPr>
          <p:cNvSpPr>
            <a:spLocks noGrp="1"/>
          </p:cNvSpPr>
          <p:nvPr>
            <p:ph type="title"/>
          </p:nvPr>
        </p:nvSpPr>
        <p:spPr>
          <a:xfrm>
            <a:off x="435429" y="2801257"/>
            <a:ext cx="7155543" cy="2409371"/>
          </a:xfrm>
          <a:prstGeom prst="rect">
            <a:avLst/>
          </a:prstGeom>
        </p:spPr>
        <p:txBody>
          <a:bodyPr anchor="ctr"/>
          <a:lstStyle>
            <a:lvl1pPr marL="0" indent="0">
              <a:buFontTx/>
              <a:buNone/>
              <a:defRPr lang="it-IT" sz="3200" b="1" dirty="0">
                <a:solidFill>
                  <a:schemeClr val="bg1"/>
                </a:solidFill>
                <a:latin typeface="Open Sans" pitchFamily="2" charset="0"/>
                <a:ea typeface="+mn-ea"/>
                <a:cs typeface="Open Sans" pitchFamily="2" charset="0"/>
              </a:defRPr>
            </a:lvl1pPr>
          </a:lstStyle>
          <a:p>
            <a:pPr marL="228600" lvl="0" indent="-228600">
              <a:spcBef>
                <a:spcPts val="1000"/>
              </a:spcBef>
              <a:buFont typeface="Arial" panose="020B0604020202020204" pitchFamily="34" charset="0"/>
              <a:buChar char="•"/>
            </a:pPr>
            <a:endParaRPr lang="it-IT" dirty="0"/>
          </a:p>
        </p:txBody>
      </p:sp>
    </p:spTree>
    <p:extLst>
      <p:ext uri="{BB962C8B-B14F-4D97-AF65-F5344CB8AC3E}">
        <p14:creationId xmlns:p14="http://schemas.microsoft.com/office/powerpoint/2010/main" val="312845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AECA2C-4EA2-D4F2-734E-8B2663FDA96E}"/>
              </a:ext>
            </a:extLst>
          </p:cNvPr>
          <p:cNvSpPr>
            <a:spLocks noGrp="1"/>
          </p:cNvSpPr>
          <p:nvPr>
            <p:ph type="title"/>
          </p:nvPr>
        </p:nvSpPr>
        <p:spPr>
          <a:xfrm>
            <a:off x="831850" y="1709738"/>
            <a:ext cx="8268607" cy="2879725"/>
          </a:xfrm>
          <a:prstGeom prst="rect">
            <a:avLst/>
          </a:prstGeom>
        </p:spPr>
        <p:txBody>
          <a:bodyPr anchor="b">
            <a:normAutofit/>
          </a:bodyPr>
          <a:lstStyle>
            <a:lvl1pPr>
              <a:defRPr sz="32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endParaRPr lang="it-IT" dirty="0"/>
          </a:p>
        </p:txBody>
      </p:sp>
      <p:sp>
        <p:nvSpPr>
          <p:cNvPr id="6" name="Text Placeholder 2">
            <a:extLst>
              <a:ext uri="{FF2B5EF4-FFF2-40B4-BE49-F238E27FC236}">
                <a16:creationId xmlns:a16="http://schemas.microsoft.com/office/drawing/2014/main" id="{4C78251B-A4E5-2344-D3F4-239C2683595F}"/>
              </a:ext>
            </a:extLst>
          </p:cNvPr>
          <p:cNvSpPr>
            <a:spLocks noGrp="1"/>
          </p:cNvSpPr>
          <p:nvPr>
            <p:ph type="body" idx="1"/>
          </p:nvPr>
        </p:nvSpPr>
        <p:spPr>
          <a:xfrm>
            <a:off x="831850" y="4589463"/>
            <a:ext cx="8268607" cy="1500187"/>
          </a:xfrm>
          <a:prstGeom prst="rect">
            <a:avLst/>
          </a:prstGeo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25220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A9AB-AE88-89CB-1B76-390A697762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5B9336-7CF9-6DBE-2B3F-9A8906D1B3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98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image" Target="../media/image5.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8.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7.png"/><Relationship Id="rId5" Type="http://schemas.openxmlformats.org/officeDocument/2006/relationships/slideLayout" Target="../slideLayouts/slideLayout12.xml"/><Relationship Id="rId10" Type="http://schemas.openxmlformats.org/officeDocument/2006/relationships/image" Target="../media/image1.png"/><Relationship Id="rId4" Type="http://schemas.openxmlformats.org/officeDocument/2006/relationships/slideLayout" Target="../slideLayouts/slideLayout11.xml"/><Relationship Id="rId9" Type="http://schemas.openxmlformats.org/officeDocument/2006/relationships/image" Target="../media/image2.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324147"/>
        </a:solidFill>
        <a:effectLst/>
      </p:bgPr>
    </p:bg>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D0217D4C-FB8E-F44C-40C3-AD4793403BF6}"/>
              </a:ext>
            </a:extLst>
          </p:cNvPr>
          <p:cNvPicPr>
            <a:picLocks noChangeAspect="1"/>
          </p:cNvPicPr>
          <p:nvPr userDrawn="1"/>
        </p:nvPicPr>
        <p:blipFill>
          <a:blip r:embed="rId8"/>
          <a:stretch>
            <a:fillRect/>
          </a:stretch>
        </p:blipFill>
        <p:spPr>
          <a:xfrm>
            <a:off x="8998857" y="6016242"/>
            <a:ext cx="1915886" cy="725644"/>
          </a:xfrm>
          <a:prstGeom prst="rect">
            <a:avLst/>
          </a:prstGeom>
        </p:spPr>
      </p:pic>
      <p:pic>
        <p:nvPicPr>
          <p:cNvPr id="6" name="Picture 5">
            <a:extLst>
              <a:ext uri="{FF2B5EF4-FFF2-40B4-BE49-F238E27FC236}">
                <a16:creationId xmlns:a16="http://schemas.microsoft.com/office/drawing/2014/main" id="{D3155FCE-4E66-E6C0-B0CB-B666A76DB2DF}"/>
              </a:ext>
            </a:extLst>
          </p:cNvPr>
          <p:cNvPicPr>
            <a:picLocks noChangeAspect="1"/>
          </p:cNvPicPr>
          <p:nvPr userDrawn="1"/>
        </p:nvPicPr>
        <p:blipFill>
          <a:blip r:embed="rId9"/>
          <a:stretch>
            <a:fillRect/>
          </a:stretch>
        </p:blipFill>
        <p:spPr>
          <a:xfrm>
            <a:off x="1553028" y="5875203"/>
            <a:ext cx="2279238" cy="961061"/>
          </a:xfrm>
          <a:prstGeom prst="rect">
            <a:avLst/>
          </a:prstGeom>
        </p:spPr>
      </p:pic>
    </p:spTree>
    <p:extLst>
      <p:ext uri="{BB962C8B-B14F-4D97-AF65-F5344CB8AC3E}">
        <p14:creationId xmlns:p14="http://schemas.microsoft.com/office/powerpoint/2010/main" val="361276732"/>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2" r:id="rId3"/>
    <p:sldLayoutId id="2147483683" r:id="rId4"/>
    <p:sldLayoutId id="2147483684" r:id="rId5"/>
    <p:sldLayoutId id="2147483685"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4147"/>
        </a:solidFill>
        <a:effectLst/>
      </p:bgPr>
    </p:bg>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D0217D4C-FB8E-F44C-40C3-AD4793403BF6}"/>
              </a:ext>
            </a:extLst>
          </p:cNvPr>
          <p:cNvPicPr>
            <a:picLocks noChangeAspect="1"/>
          </p:cNvPicPr>
          <p:nvPr userDrawn="1"/>
        </p:nvPicPr>
        <p:blipFill>
          <a:blip r:embed="rId3"/>
          <a:stretch>
            <a:fillRect/>
          </a:stretch>
        </p:blipFill>
        <p:spPr>
          <a:xfrm>
            <a:off x="9014620" y="4457699"/>
            <a:ext cx="1915886" cy="725644"/>
          </a:xfrm>
          <a:prstGeom prst="rect">
            <a:avLst/>
          </a:prstGeom>
        </p:spPr>
      </p:pic>
      <p:pic>
        <p:nvPicPr>
          <p:cNvPr id="6" name="Picture 5">
            <a:extLst>
              <a:ext uri="{FF2B5EF4-FFF2-40B4-BE49-F238E27FC236}">
                <a16:creationId xmlns:a16="http://schemas.microsoft.com/office/drawing/2014/main" id="{D3155FCE-4E66-E6C0-B0CB-B666A76DB2DF}"/>
              </a:ext>
            </a:extLst>
          </p:cNvPr>
          <p:cNvPicPr>
            <a:picLocks noChangeAspect="1"/>
          </p:cNvPicPr>
          <p:nvPr userDrawn="1"/>
        </p:nvPicPr>
        <p:blipFill>
          <a:blip r:embed="rId4"/>
          <a:stretch>
            <a:fillRect/>
          </a:stretch>
        </p:blipFill>
        <p:spPr>
          <a:xfrm>
            <a:off x="7605486" y="2614502"/>
            <a:ext cx="4371298" cy="1843197"/>
          </a:xfrm>
          <a:prstGeom prst="rect">
            <a:avLst/>
          </a:prstGeom>
        </p:spPr>
      </p:pic>
    </p:spTree>
    <p:extLst>
      <p:ext uri="{BB962C8B-B14F-4D97-AF65-F5344CB8AC3E}">
        <p14:creationId xmlns:p14="http://schemas.microsoft.com/office/powerpoint/2010/main" val="3062449756"/>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9257CBA-A82E-066B-F5AB-348B4741D07A}"/>
              </a:ext>
            </a:extLst>
          </p:cNvPr>
          <p:cNvSpPr/>
          <p:nvPr userDrawn="1"/>
        </p:nvSpPr>
        <p:spPr>
          <a:xfrm>
            <a:off x="0" y="365125"/>
            <a:ext cx="12192000" cy="1325563"/>
          </a:xfrm>
          <a:prstGeom prst="rect">
            <a:avLst/>
          </a:prstGeom>
          <a:solidFill>
            <a:srgbClr val="3241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Picture 17">
            <a:extLst>
              <a:ext uri="{FF2B5EF4-FFF2-40B4-BE49-F238E27FC236}">
                <a16:creationId xmlns:a16="http://schemas.microsoft.com/office/drawing/2014/main" id="{3754DE08-1700-114D-4DE0-E49A2306CA03}"/>
              </a:ext>
            </a:extLst>
          </p:cNvPr>
          <p:cNvPicPr>
            <a:picLocks noChangeAspect="1"/>
          </p:cNvPicPr>
          <p:nvPr userDrawn="1"/>
        </p:nvPicPr>
        <p:blipFill>
          <a:blip r:embed="rId9"/>
          <a:stretch>
            <a:fillRect/>
          </a:stretch>
        </p:blipFill>
        <p:spPr>
          <a:xfrm>
            <a:off x="116114" y="627510"/>
            <a:ext cx="1902362" cy="802148"/>
          </a:xfrm>
          <a:prstGeom prst="rect">
            <a:avLst/>
          </a:prstGeom>
        </p:spPr>
      </p:pic>
      <p:sp>
        <p:nvSpPr>
          <p:cNvPr id="2" name="Title Placeholder 1">
            <a:extLst>
              <a:ext uri="{FF2B5EF4-FFF2-40B4-BE49-F238E27FC236}">
                <a16:creationId xmlns:a16="http://schemas.microsoft.com/office/drawing/2014/main" id="{4A77048C-E359-F66D-AD4D-97D47FB308F4}"/>
              </a:ext>
            </a:extLst>
          </p:cNvPr>
          <p:cNvSpPr>
            <a:spLocks noGrp="1"/>
          </p:cNvSpPr>
          <p:nvPr>
            <p:ph type="title"/>
          </p:nvPr>
        </p:nvSpPr>
        <p:spPr>
          <a:xfrm>
            <a:off x="2191656" y="365125"/>
            <a:ext cx="916214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A9C945F-7803-9CF7-4561-E707D977A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Logo&#10;&#10;Description automatically generated">
            <a:extLst>
              <a:ext uri="{FF2B5EF4-FFF2-40B4-BE49-F238E27FC236}">
                <a16:creationId xmlns:a16="http://schemas.microsoft.com/office/drawing/2014/main" id="{6596F0BD-2963-5551-554E-EA7A0E0A80E4}"/>
              </a:ext>
            </a:extLst>
          </p:cNvPr>
          <p:cNvPicPr>
            <a:picLocks noChangeAspect="1"/>
          </p:cNvPicPr>
          <p:nvPr userDrawn="1"/>
        </p:nvPicPr>
        <p:blipFill>
          <a:blip r:embed="rId10"/>
          <a:stretch>
            <a:fillRect/>
          </a:stretch>
        </p:blipFill>
        <p:spPr>
          <a:xfrm>
            <a:off x="255224" y="6348420"/>
            <a:ext cx="974271" cy="369007"/>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12" name="Picture 11" descr="Logo&#10;&#10;Description automatically generated">
            <a:extLst>
              <a:ext uri="{FF2B5EF4-FFF2-40B4-BE49-F238E27FC236}">
                <a16:creationId xmlns:a16="http://schemas.microsoft.com/office/drawing/2014/main" id="{B9539977-F044-DF12-6809-40340F3FC9B3}"/>
              </a:ext>
            </a:extLst>
          </p:cNvPr>
          <p:cNvPicPr>
            <a:picLocks noChangeAspect="1"/>
          </p:cNvPicPr>
          <p:nvPr userDrawn="1"/>
        </p:nvPicPr>
        <p:blipFill>
          <a:blip r:embed="rId11"/>
          <a:stretch>
            <a:fillRect/>
          </a:stretch>
        </p:blipFill>
        <p:spPr>
          <a:xfrm>
            <a:off x="5323866" y="6353862"/>
            <a:ext cx="1831892" cy="358123"/>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54965EBE-9825-B0FA-6646-86E0A5DFAAA3}"/>
              </a:ext>
            </a:extLst>
          </p:cNvPr>
          <p:cNvPicPr>
            <a:picLocks noChangeAspect="1"/>
          </p:cNvPicPr>
          <p:nvPr userDrawn="1"/>
        </p:nvPicPr>
        <p:blipFill>
          <a:blip r:embed="rId12"/>
          <a:stretch>
            <a:fillRect/>
          </a:stretch>
        </p:blipFill>
        <p:spPr>
          <a:xfrm>
            <a:off x="7583976" y="6273509"/>
            <a:ext cx="974271" cy="518829"/>
          </a:xfrm>
          <a:prstGeom prst="rect">
            <a:avLst/>
          </a:prstGeom>
        </p:spPr>
      </p:pic>
      <p:pic>
        <p:nvPicPr>
          <p:cNvPr id="20" name="Picture 19" descr="Logo&#10;&#10;Description automatically generated">
            <a:extLst>
              <a:ext uri="{FF2B5EF4-FFF2-40B4-BE49-F238E27FC236}">
                <a16:creationId xmlns:a16="http://schemas.microsoft.com/office/drawing/2014/main" id="{501848D3-99D4-6E8D-F4CA-95B5FB78B782}"/>
              </a:ext>
            </a:extLst>
          </p:cNvPr>
          <p:cNvPicPr>
            <a:picLocks noChangeAspect="1"/>
          </p:cNvPicPr>
          <p:nvPr userDrawn="1"/>
        </p:nvPicPr>
        <p:blipFill>
          <a:blip r:embed="rId13"/>
          <a:stretch>
            <a:fillRect/>
          </a:stretch>
        </p:blipFill>
        <p:spPr>
          <a:xfrm>
            <a:off x="3199205" y="6309349"/>
            <a:ext cx="1817755" cy="447148"/>
          </a:xfrm>
          <a:prstGeom prst="rect">
            <a:avLst/>
          </a:prstGeom>
        </p:spPr>
      </p:pic>
      <p:pic>
        <p:nvPicPr>
          <p:cNvPr id="5" name="Picture 4">
            <a:extLst>
              <a:ext uri="{FF2B5EF4-FFF2-40B4-BE49-F238E27FC236}">
                <a16:creationId xmlns:a16="http://schemas.microsoft.com/office/drawing/2014/main" id="{CFC233BB-1A08-40F0-FE6C-EAAE7FF0B372}"/>
              </a:ext>
            </a:extLst>
          </p:cNvPr>
          <p:cNvPicPr>
            <a:picLocks noChangeAspect="1"/>
          </p:cNvPicPr>
          <p:nvPr userDrawn="1"/>
        </p:nvPicPr>
        <p:blipFill>
          <a:blip r:embed="rId14"/>
          <a:stretch>
            <a:fillRect/>
          </a:stretch>
        </p:blipFill>
        <p:spPr>
          <a:xfrm>
            <a:off x="11461442" y="5826071"/>
            <a:ext cx="730558" cy="1044698"/>
          </a:xfrm>
          <a:prstGeom prst="rect">
            <a:avLst/>
          </a:prstGeom>
        </p:spPr>
      </p:pic>
    </p:spTree>
    <p:extLst>
      <p:ext uri="{BB962C8B-B14F-4D97-AF65-F5344CB8AC3E}">
        <p14:creationId xmlns:p14="http://schemas.microsoft.com/office/powerpoint/2010/main" val="57150694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Lst>
  <p:txStyles>
    <p:titleStyle>
      <a:lvl1pPr algn="l" defTabSz="914400" rtl="0" eaLnBrk="1" latinLnBrk="0" hangingPunct="1">
        <a:lnSpc>
          <a:spcPct val="90000"/>
        </a:lnSpc>
        <a:spcBef>
          <a:spcPct val="0"/>
        </a:spcBef>
        <a:buNone/>
        <a:defRPr sz="2800" b="1" i="0" kern="1200" spc="120" baseline="0">
          <a:solidFill>
            <a:schemeClr val="bg1"/>
          </a:solidFill>
          <a:latin typeface="Open Sans Light" pitchFamily="2" charset="0"/>
          <a:ea typeface="+mj-ea"/>
          <a:cs typeface="Open Sans Light"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Open Sans" pitchFamily="2" charset="0"/>
          <a:ea typeface="+mn-ea"/>
          <a:cs typeface="Open Sans"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Open Sans" pitchFamily="2" charset="0"/>
          <a:ea typeface="+mn-ea"/>
          <a:cs typeface="Open Sans"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Open Sans" pitchFamily="2" charset="0"/>
          <a:ea typeface="+mn-ea"/>
          <a:cs typeface="Open Sans"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Open Sans" pitchFamily="2" charset="0"/>
          <a:ea typeface="+mn-ea"/>
          <a:cs typeface="Open Sans"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Open Sans" pitchFamily="2" charset="0"/>
          <a:ea typeface="+mn-ea"/>
          <a:cs typeface="Open Sans"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3.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sv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sv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s://medium.com/azure-data-lake/connecting-your-own-hadoop-or-spark-to-azure-data-lake-store-93d426d6a5f4"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640D4A-AA97-33D6-C49A-FDB2466B9E37}"/>
              </a:ext>
            </a:extLst>
          </p:cNvPr>
          <p:cNvSpPr txBox="1">
            <a:spLocks/>
          </p:cNvSpPr>
          <p:nvPr/>
        </p:nvSpPr>
        <p:spPr>
          <a:xfrm>
            <a:off x="502798" y="1755758"/>
            <a:ext cx="8303271"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sl-SI" sz="7200" dirty="0">
                <a:solidFill>
                  <a:schemeClr val="bg1"/>
                </a:solidFill>
              </a:rPr>
              <a:t>Applied Data Science with Microsoft Fabric</a:t>
            </a:r>
            <a:endParaRPr lang="en-HR" sz="7200">
              <a:solidFill>
                <a:schemeClr val="bg1"/>
              </a:solidFill>
            </a:endParaRPr>
          </a:p>
        </p:txBody>
      </p:sp>
      <p:sp>
        <p:nvSpPr>
          <p:cNvPr id="7" name="Subtitle 2">
            <a:extLst>
              <a:ext uri="{FF2B5EF4-FFF2-40B4-BE49-F238E27FC236}">
                <a16:creationId xmlns:a16="http://schemas.microsoft.com/office/drawing/2014/main" id="{C36F620F-9E73-58C7-49AA-00FABBF6E70D}"/>
              </a:ext>
            </a:extLst>
          </p:cNvPr>
          <p:cNvSpPr txBox="1">
            <a:spLocks/>
          </p:cNvSpPr>
          <p:nvPr/>
        </p:nvSpPr>
        <p:spPr>
          <a:xfrm>
            <a:off x="880485" y="4454093"/>
            <a:ext cx="7711441"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solidFill>
                  <a:schemeClr val="bg1"/>
                </a:solidFill>
              </a:rPr>
              <a:t>Tomaž</a:t>
            </a:r>
            <a:r>
              <a:rPr lang="en-US" dirty="0">
                <a:solidFill>
                  <a:schemeClr val="bg1"/>
                </a:solidFill>
              </a:rPr>
              <a:t> </a:t>
            </a:r>
            <a:r>
              <a:rPr lang="en-US" dirty="0" err="1">
                <a:solidFill>
                  <a:schemeClr val="bg1"/>
                </a:solidFill>
              </a:rPr>
              <a:t>Kaštrun</a:t>
            </a:r>
            <a:r>
              <a:rPr lang="en-US" dirty="0">
                <a:solidFill>
                  <a:schemeClr val="bg1"/>
                </a:solidFill>
              </a:rPr>
              <a:t>, MVP</a:t>
            </a:r>
          </a:p>
        </p:txBody>
      </p:sp>
    </p:spTree>
    <p:extLst>
      <p:ext uri="{BB962C8B-B14F-4D97-AF65-F5344CB8AC3E}">
        <p14:creationId xmlns:p14="http://schemas.microsoft.com/office/powerpoint/2010/main" val="401410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3F83-73BF-A567-10E3-3A56F7197716}"/>
              </a:ext>
            </a:extLst>
          </p:cNvPr>
          <p:cNvSpPr>
            <a:spLocks noGrp="1"/>
          </p:cNvSpPr>
          <p:nvPr>
            <p:ph type="title"/>
          </p:nvPr>
        </p:nvSpPr>
        <p:spPr/>
        <p:txBody>
          <a:bodyPr/>
          <a:lstStyle/>
          <a:p>
            <a:r>
              <a:rPr lang="en-SI" dirty="0"/>
              <a:t>OneLake and lakehouse</a:t>
            </a:r>
          </a:p>
        </p:txBody>
      </p:sp>
      <p:sp>
        <p:nvSpPr>
          <p:cNvPr id="4" name="Text Placeholder 5">
            <a:extLst>
              <a:ext uri="{FF2B5EF4-FFF2-40B4-BE49-F238E27FC236}">
                <a16:creationId xmlns:a16="http://schemas.microsoft.com/office/drawing/2014/main" id="{487A7FED-8D76-FD08-8DDE-CC312F8E9193}"/>
              </a:ext>
            </a:extLst>
          </p:cNvPr>
          <p:cNvSpPr>
            <a:spLocks noGrp="1"/>
          </p:cNvSpPr>
          <p:nvPr>
            <p:ph type="body" sz="quarter" idx="10"/>
          </p:nvPr>
        </p:nvSpPr>
        <p:spPr>
          <a:xfrm>
            <a:off x="586390" y="2323002"/>
            <a:ext cx="11018520" cy="3964162"/>
          </a:xfrm>
        </p:spPr>
        <p:txBody>
          <a:bodyPr/>
          <a:lstStyle/>
          <a:p>
            <a:r>
              <a:rPr lang="en-GB" b="0" i="0" dirty="0">
                <a:effectLst/>
                <a:latin typeface="Segoe UI" panose="020B0502040204020203" pitchFamily="34" charset="0"/>
              </a:rPr>
              <a:t> Unified location!</a:t>
            </a:r>
          </a:p>
          <a:p>
            <a:r>
              <a:rPr lang="en-US" dirty="0"/>
              <a:t>- Built on top of ADLS Gen2</a:t>
            </a:r>
          </a:p>
          <a:p>
            <a:r>
              <a:rPr lang="en-US" dirty="0"/>
              <a:t>- Tenant-wide store</a:t>
            </a:r>
          </a:p>
          <a:p>
            <a:r>
              <a:rPr lang="en-US" dirty="0"/>
              <a:t>- One security with “one drive” feels like</a:t>
            </a:r>
          </a:p>
          <a:p>
            <a:r>
              <a:rPr lang="en-US" dirty="0"/>
              <a:t>- Simplifies for end user, with no need to “understand” the resource groups, RBAC, Resource manager, redundancy policies and regions </a:t>
            </a:r>
          </a:p>
          <a:p>
            <a:r>
              <a:rPr lang="en-US" dirty="0"/>
              <a:t>seamless integration and central configuration for all underlying services</a:t>
            </a:r>
          </a:p>
          <a:p>
            <a:endParaRPr lang="en-US" dirty="0"/>
          </a:p>
        </p:txBody>
      </p:sp>
      <p:pic>
        <p:nvPicPr>
          <p:cNvPr id="5" name="Picture 4">
            <a:extLst>
              <a:ext uri="{FF2B5EF4-FFF2-40B4-BE49-F238E27FC236}">
                <a16:creationId xmlns:a16="http://schemas.microsoft.com/office/drawing/2014/main" id="{E5A4EFDA-018D-4F43-85AD-B36BD981E219}"/>
              </a:ext>
            </a:extLst>
          </p:cNvPr>
          <p:cNvPicPr>
            <a:picLocks noChangeAspect="1"/>
          </p:cNvPicPr>
          <p:nvPr/>
        </p:nvPicPr>
        <p:blipFill>
          <a:blip r:embed="rId3"/>
          <a:stretch>
            <a:fillRect/>
          </a:stretch>
        </p:blipFill>
        <p:spPr>
          <a:xfrm>
            <a:off x="10906093" y="220630"/>
            <a:ext cx="1027999" cy="1581135"/>
          </a:xfrm>
          <a:prstGeom prst="rect">
            <a:avLst/>
          </a:prstGeom>
        </p:spPr>
      </p:pic>
      <p:pic>
        <p:nvPicPr>
          <p:cNvPr id="3" name="Picture 2">
            <a:extLst>
              <a:ext uri="{FF2B5EF4-FFF2-40B4-BE49-F238E27FC236}">
                <a16:creationId xmlns:a16="http://schemas.microsoft.com/office/drawing/2014/main" id="{5C2E4E9B-A788-9298-5448-E621F9E83F49}"/>
              </a:ext>
            </a:extLst>
          </p:cNvPr>
          <p:cNvPicPr>
            <a:picLocks noChangeAspect="1"/>
          </p:cNvPicPr>
          <p:nvPr/>
        </p:nvPicPr>
        <p:blipFill>
          <a:blip r:embed="rId4"/>
          <a:stretch>
            <a:fillRect/>
          </a:stretch>
        </p:blipFill>
        <p:spPr>
          <a:xfrm>
            <a:off x="6097164" y="314106"/>
            <a:ext cx="5983111" cy="3458128"/>
          </a:xfrm>
          <a:prstGeom prst="rect">
            <a:avLst/>
          </a:prstGeom>
        </p:spPr>
      </p:pic>
      <p:sp>
        <p:nvSpPr>
          <p:cNvPr id="6" name="Text Placeholder 30">
            <a:extLst>
              <a:ext uri="{FF2B5EF4-FFF2-40B4-BE49-F238E27FC236}">
                <a16:creationId xmlns:a16="http://schemas.microsoft.com/office/drawing/2014/main" id="{B9A55790-D387-63A8-FC07-3672CEC2F370}"/>
              </a:ext>
            </a:extLst>
          </p:cNvPr>
          <p:cNvSpPr txBox="1">
            <a:spLocks/>
          </p:cNvSpPr>
          <p:nvPr/>
        </p:nvSpPr>
        <p:spPr>
          <a:xfrm>
            <a:off x="875691" y="1082156"/>
            <a:ext cx="2594340" cy="307777"/>
          </a:xfrm>
          <a:prstGeom prst="rect">
            <a:avLst/>
          </a:prstGeom>
        </p:spPr>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Segoe UI" panose="020B0502040204020203" pitchFamily="34" charset="0"/>
              </a:rPr>
              <a:t>Where home is!</a:t>
            </a:r>
          </a:p>
        </p:txBody>
      </p:sp>
    </p:spTree>
    <p:extLst>
      <p:ext uri="{BB962C8B-B14F-4D97-AF65-F5344CB8AC3E}">
        <p14:creationId xmlns:p14="http://schemas.microsoft.com/office/powerpoint/2010/main" val="29574082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D02D-D535-FC4B-1173-BC60E9289503}"/>
              </a:ext>
            </a:extLst>
          </p:cNvPr>
          <p:cNvSpPr>
            <a:spLocks noGrp="1"/>
          </p:cNvSpPr>
          <p:nvPr>
            <p:ph type="title"/>
          </p:nvPr>
        </p:nvSpPr>
        <p:spPr/>
        <p:txBody>
          <a:bodyPr/>
          <a:lstStyle/>
          <a:p>
            <a:r>
              <a:rPr lang="en-SI" dirty="0"/>
              <a:t>OneLake organisation</a:t>
            </a:r>
          </a:p>
        </p:txBody>
      </p:sp>
      <p:sp>
        <p:nvSpPr>
          <p:cNvPr id="3" name="Text Placeholder 2">
            <a:extLst>
              <a:ext uri="{FF2B5EF4-FFF2-40B4-BE49-F238E27FC236}">
                <a16:creationId xmlns:a16="http://schemas.microsoft.com/office/drawing/2014/main" id="{64D69D16-CBD3-B8F4-5B5F-105803E24482}"/>
              </a:ext>
            </a:extLst>
          </p:cNvPr>
          <p:cNvSpPr>
            <a:spLocks noGrp="1"/>
          </p:cNvSpPr>
          <p:nvPr>
            <p:ph type="body" sz="quarter" idx="10"/>
          </p:nvPr>
        </p:nvSpPr>
        <p:spPr>
          <a:xfrm>
            <a:off x="586390" y="946146"/>
            <a:ext cx="11218984" cy="4965707"/>
          </a:xfrm>
        </p:spPr>
        <p:txBody>
          <a:bodyPr/>
          <a:lstStyle/>
          <a:p>
            <a:r>
              <a:rPr lang="en-SI" dirty="0"/>
              <a:t>- is hierarhical and there is no </a:t>
            </a:r>
          </a:p>
          <a:p>
            <a:r>
              <a:rPr lang="en-SI" dirty="0"/>
              <a:t>	need to up-front provisioning</a:t>
            </a:r>
          </a:p>
          <a:p>
            <a:r>
              <a:rPr lang="en-SI" dirty="0"/>
              <a:t>- one per tenant and single file </a:t>
            </a:r>
          </a:p>
          <a:p>
            <a:r>
              <a:rPr lang="en-SI" dirty="0"/>
              <a:t>system  namespace across users and regions</a:t>
            </a:r>
          </a:p>
          <a:p>
            <a:r>
              <a:rPr lang="en-SI" dirty="0"/>
              <a:t>- divided into manageble containers</a:t>
            </a:r>
          </a:p>
          <a:p>
            <a:r>
              <a:rPr lang="en-SI" dirty="0"/>
              <a:t>- user can create n-number of workspaces within tenant (WS can be understood as folder)</a:t>
            </a:r>
          </a:p>
          <a:p>
            <a:r>
              <a:rPr lang="en-SI" dirty="0"/>
              <a:t>- every developer / business unit can create WS and ingest, process and analyse data, automatically the compute will be prewired to this WS</a:t>
            </a:r>
          </a:p>
          <a:p>
            <a:r>
              <a:rPr lang="en-SI" dirty="0"/>
              <a:t>Use Shortcut feature to access data in Azure Data Lake storage without migration</a:t>
            </a:r>
          </a:p>
        </p:txBody>
      </p:sp>
      <p:pic>
        <p:nvPicPr>
          <p:cNvPr id="5" name="Picture 4">
            <a:extLst>
              <a:ext uri="{FF2B5EF4-FFF2-40B4-BE49-F238E27FC236}">
                <a16:creationId xmlns:a16="http://schemas.microsoft.com/office/drawing/2014/main" id="{86E99162-C6B8-5418-DD56-D98A26D37879}"/>
              </a:ext>
            </a:extLst>
          </p:cNvPr>
          <p:cNvPicPr>
            <a:picLocks noChangeAspect="1"/>
          </p:cNvPicPr>
          <p:nvPr/>
        </p:nvPicPr>
        <p:blipFill>
          <a:blip r:embed="rId3"/>
          <a:stretch>
            <a:fillRect/>
          </a:stretch>
        </p:blipFill>
        <p:spPr>
          <a:xfrm>
            <a:off x="10906093" y="220630"/>
            <a:ext cx="1027999" cy="1581135"/>
          </a:xfrm>
          <a:prstGeom prst="rect">
            <a:avLst/>
          </a:prstGeom>
        </p:spPr>
      </p:pic>
      <p:pic>
        <p:nvPicPr>
          <p:cNvPr id="4" name="Picture 3">
            <a:extLst>
              <a:ext uri="{FF2B5EF4-FFF2-40B4-BE49-F238E27FC236}">
                <a16:creationId xmlns:a16="http://schemas.microsoft.com/office/drawing/2014/main" id="{AEF4B7D3-9FAD-4B86-B8D5-E2070545CF2D}"/>
              </a:ext>
            </a:extLst>
          </p:cNvPr>
          <p:cNvPicPr>
            <a:picLocks noChangeAspect="1"/>
          </p:cNvPicPr>
          <p:nvPr/>
        </p:nvPicPr>
        <p:blipFill>
          <a:blip r:embed="rId4"/>
          <a:stretch>
            <a:fillRect/>
          </a:stretch>
        </p:blipFill>
        <p:spPr>
          <a:xfrm>
            <a:off x="7340756" y="0"/>
            <a:ext cx="4851244" cy="3034112"/>
          </a:xfrm>
          <a:prstGeom prst="rect">
            <a:avLst/>
          </a:prstGeom>
        </p:spPr>
      </p:pic>
    </p:spTree>
    <p:extLst>
      <p:ext uri="{BB962C8B-B14F-4D97-AF65-F5344CB8AC3E}">
        <p14:creationId xmlns:p14="http://schemas.microsoft.com/office/powerpoint/2010/main" val="8947880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09B4F9C-C249-2BDA-34D4-085F2C523007}"/>
              </a:ext>
            </a:extLst>
          </p:cNvPr>
          <p:cNvSpPr>
            <a:spLocks noGrp="1"/>
          </p:cNvSpPr>
          <p:nvPr>
            <p:ph type="title"/>
          </p:nvPr>
        </p:nvSpPr>
        <p:spPr>
          <a:xfrm>
            <a:off x="838200" y="365125"/>
            <a:ext cx="10515600" cy="1107996"/>
          </a:xfrm>
        </p:spPr>
        <p:txBody>
          <a:bodyPr>
            <a:normAutofit fontScale="90000"/>
          </a:bodyPr>
          <a:lstStyle/>
          <a:p>
            <a:r>
              <a:rPr lang="en-GB" dirty="0"/>
              <a:t>.. and Fabric is - </a:t>
            </a:r>
            <a:r>
              <a:rPr lang="en-GB" u="sng" dirty="0"/>
              <a:t>a complete analytics platform</a:t>
            </a:r>
            <a:br>
              <a:rPr lang="en-GB" b="1" i="0" dirty="0">
                <a:effectLst/>
                <a:highlight>
                  <a:srgbClr val="FFFFFF"/>
                </a:highlight>
                <a:latin typeface="Studio-Feixen-Sans"/>
              </a:rPr>
            </a:br>
            <a:endParaRPr lang="en-SI" dirty="0"/>
          </a:p>
        </p:txBody>
      </p:sp>
      <p:sp>
        <p:nvSpPr>
          <p:cNvPr id="3" name="Content Placeholder 2">
            <a:extLst>
              <a:ext uri="{FF2B5EF4-FFF2-40B4-BE49-F238E27FC236}">
                <a16:creationId xmlns:a16="http://schemas.microsoft.com/office/drawing/2014/main" id="{2AB47307-F547-6892-F2A2-309321F7815D}"/>
              </a:ext>
            </a:extLst>
          </p:cNvPr>
          <p:cNvSpPr>
            <a:spLocks noGrp="1"/>
          </p:cNvSpPr>
          <p:nvPr>
            <p:ph idx="1"/>
          </p:nvPr>
        </p:nvSpPr>
        <p:spPr>
          <a:xfrm>
            <a:off x="584199" y="1435503"/>
            <a:ext cx="11052630" cy="3561040"/>
          </a:xfrm>
        </p:spPr>
        <p:txBody>
          <a:bodyPr>
            <a:normAutofit/>
          </a:bodyPr>
          <a:lstStyle/>
          <a:p>
            <a:pPr marL="0" indent="0" algn="l" rtl="0">
              <a:buNone/>
            </a:pPr>
            <a:r>
              <a:rPr lang="en-GB" b="0" i="0" dirty="0">
                <a:solidFill>
                  <a:srgbClr val="05192D"/>
                </a:solidFill>
                <a:effectLst/>
                <a:highlight>
                  <a:srgbClr val="FFFFFF"/>
                </a:highlight>
                <a:latin typeface="Studio-Feixen-Sans"/>
              </a:rPr>
              <a:t>Each analytics project depends on several supporting systems. These supporting systems often </a:t>
            </a:r>
            <a:r>
              <a:rPr lang="en-GB" b="0" i="0" u="sng" dirty="0">
                <a:solidFill>
                  <a:srgbClr val="05192D"/>
                </a:solidFill>
                <a:effectLst/>
                <a:highlight>
                  <a:srgbClr val="FFFFFF"/>
                </a:highlight>
                <a:latin typeface="Studio-Feixen-Sans"/>
              </a:rPr>
              <a:t>have a unique set of requirements </a:t>
            </a:r>
            <a:r>
              <a:rPr lang="en-GB" b="0" i="0" dirty="0">
                <a:solidFill>
                  <a:srgbClr val="05192D"/>
                </a:solidFill>
                <a:effectLst/>
                <a:highlight>
                  <a:srgbClr val="FFFFFF"/>
                </a:highlight>
                <a:latin typeface="Studio-Feixen-Sans"/>
              </a:rPr>
              <a:t>and often require </a:t>
            </a:r>
            <a:r>
              <a:rPr lang="en-GB" b="0" i="0" u="sng" dirty="0">
                <a:solidFill>
                  <a:srgbClr val="05192D"/>
                </a:solidFill>
                <a:effectLst/>
                <a:highlight>
                  <a:srgbClr val="FFFFFF"/>
                </a:highlight>
                <a:latin typeface="Studio-Feixen-Sans"/>
              </a:rPr>
              <a:t>input from several other vendors</a:t>
            </a:r>
            <a:r>
              <a:rPr lang="en-GB" b="0" i="0" dirty="0">
                <a:solidFill>
                  <a:srgbClr val="05192D"/>
                </a:solidFill>
                <a:effectLst/>
                <a:highlight>
                  <a:srgbClr val="FFFFFF"/>
                </a:highlight>
                <a:latin typeface="Studio-Feixen-Sans"/>
              </a:rPr>
              <a:t>. Integrating the different products of these vendors can be a difficult, fragile, and expensive task.</a:t>
            </a:r>
          </a:p>
          <a:p>
            <a:pPr algn="l" rtl="0"/>
            <a:endParaRPr lang="en-GB" b="0" i="0" dirty="0">
              <a:solidFill>
                <a:srgbClr val="05192D"/>
              </a:solidFill>
              <a:effectLst/>
              <a:highlight>
                <a:srgbClr val="FFFFFF"/>
              </a:highlight>
              <a:latin typeface="Studio-Feixen-Sans"/>
            </a:endParaRPr>
          </a:p>
          <a:p>
            <a:pPr marL="0" indent="0" algn="l" rtl="0">
              <a:buNone/>
            </a:pPr>
            <a:r>
              <a:rPr lang="en-GB" b="0" i="0" dirty="0">
                <a:solidFill>
                  <a:srgbClr val="05192D"/>
                </a:solidFill>
                <a:effectLst/>
                <a:highlight>
                  <a:srgbClr val="FFFFFF"/>
                </a:highlight>
                <a:latin typeface="Studio-Feixen-Sans"/>
              </a:rPr>
              <a:t>Microsoft Fabric alleviates this problem by providing teams with a single solution that offers a uniform user interface, architecture, and a variety of other tools necessary for insights to be extracted from data and presented.</a:t>
            </a:r>
          </a:p>
          <a:p>
            <a:endParaRPr lang="en-SI" dirty="0"/>
          </a:p>
        </p:txBody>
      </p:sp>
    </p:spTree>
    <p:extLst>
      <p:ext uri="{BB962C8B-B14F-4D97-AF65-F5344CB8AC3E}">
        <p14:creationId xmlns:p14="http://schemas.microsoft.com/office/powerpoint/2010/main" val="53617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6128-72E7-689C-CDB8-650CCFDD1E22}"/>
              </a:ext>
            </a:extLst>
          </p:cNvPr>
          <p:cNvSpPr>
            <a:spLocks noGrp="1"/>
          </p:cNvSpPr>
          <p:nvPr>
            <p:ph type="title"/>
          </p:nvPr>
        </p:nvSpPr>
        <p:spPr>
          <a:xfrm>
            <a:off x="588263" y="457200"/>
            <a:ext cx="11018520" cy="1107996"/>
          </a:xfrm>
        </p:spPr>
        <p:txBody>
          <a:bodyPr>
            <a:normAutofit fontScale="90000"/>
          </a:bodyPr>
          <a:lstStyle/>
          <a:p>
            <a:r>
              <a:rPr lang="en-GB" dirty="0"/>
              <a:t>.. and Fabric is  </a:t>
            </a:r>
            <a:r>
              <a:rPr lang="en-GB" u="sng" dirty="0"/>
              <a:t>Lake-centric and open</a:t>
            </a:r>
            <a:br>
              <a:rPr lang="en-GB" b="1" i="0" dirty="0">
                <a:effectLst/>
                <a:highlight>
                  <a:srgbClr val="FFFFFF"/>
                </a:highlight>
                <a:latin typeface="Studio-Feixen-Sans"/>
              </a:rPr>
            </a:br>
            <a:endParaRPr lang="en-SI" dirty="0"/>
          </a:p>
        </p:txBody>
      </p:sp>
      <p:sp>
        <p:nvSpPr>
          <p:cNvPr id="3" name="Content Placeholder 2">
            <a:extLst>
              <a:ext uri="{FF2B5EF4-FFF2-40B4-BE49-F238E27FC236}">
                <a16:creationId xmlns:a16="http://schemas.microsoft.com/office/drawing/2014/main" id="{8640A278-DAA8-B0F4-6111-EE25C5A0C3B3}"/>
              </a:ext>
            </a:extLst>
          </p:cNvPr>
          <p:cNvSpPr>
            <a:spLocks noGrp="1"/>
          </p:cNvSpPr>
          <p:nvPr>
            <p:ph idx="1"/>
          </p:nvPr>
        </p:nvSpPr>
        <p:spPr>
          <a:xfrm>
            <a:off x="584200" y="1435503"/>
            <a:ext cx="11018520" cy="4018240"/>
          </a:xfrm>
        </p:spPr>
        <p:txBody>
          <a:bodyPr>
            <a:normAutofit fontScale="92500" lnSpcReduction="10000"/>
          </a:bodyPr>
          <a:lstStyle/>
          <a:p>
            <a:pPr marL="0" indent="0" algn="l" rtl="0">
              <a:buNone/>
            </a:pPr>
            <a:r>
              <a:rPr lang="en-GB" b="0" i="0" dirty="0">
                <a:solidFill>
                  <a:srgbClr val="05192D"/>
                </a:solidFill>
                <a:effectLst/>
                <a:highlight>
                  <a:srgbClr val="FFFFFF"/>
                </a:highlight>
                <a:latin typeface="Studio-Feixen-Sans"/>
              </a:rPr>
              <a:t>Fabric solves this problem by introducing a built-in software as a service (SaaS), multi-cloud data lake called </a:t>
            </a:r>
            <a:r>
              <a:rPr lang="en-GB" b="1"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 </a:t>
            </a:r>
          </a:p>
          <a:p>
            <a:pPr marL="0" indent="0" algn="l" rtl="0">
              <a:buNone/>
            </a:pPr>
            <a:endParaRPr lang="en-GB" b="0" i="0" dirty="0">
              <a:solidFill>
                <a:srgbClr val="05192D"/>
              </a:solidFill>
              <a:effectLst/>
              <a:highlight>
                <a:srgbClr val="FFFFFF"/>
              </a:highlight>
              <a:latin typeface="Studio-Feixen-Sans"/>
            </a:endParaRPr>
          </a:p>
          <a:p>
            <a:pPr marL="0" indent="0" algn="l" rtl="0">
              <a:buNone/>
            </a:pPr>
            <a:r>
              <a:rPr lang="en-GB" dirty="0">
                <a:solidFill>
                  <a:srgbClr val="05192D"/>
                </a:solidFill>
                <a:highlight>
                  <a:srgbClr val="FFFFFF"/>
                </a:highlight>
                <a:latin typeface="Studio-Feixen-Sans"/>
              </a:rPr>
              <a:t>E</a:t>
            </a:r>
            <a:r>
              <a:rPr lang="en-GB" b="0" i="0" dirty="0">
                <a:solidFill>
                  <a:srgbClr val="05192D"/>
                </a:solidFill>
                <a:effectLst/>
                <a:highlight>
                  <a:srgbClr val="FFFFFF"/>
                </a:highlight>
                <a:latin typeface="Studio-Feixen-Sans"/>
              </a:rPr>
              <a:t>ntirety of Fabric’s workloads are wired into </a:t>
            </a:r>
            <a:r>
              <a:rPr lang="en-GB" b="1"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a:t>
            </a:r>
          </a:p>
          <a:p>
            <a:pPr marL="0" indent="0" algn="l" rtl="0">
              <a:buNone/>
            </a:pPr>
            <a:endParaRPr lang="en-GB" b="0" i="0" dirty="0">
              <a:solidFill>
                <a:srgbClr val="05192D"/>
              </a:solidFill>
              <a:effectLst/>
              <a:highlight>
                <a:srgbClr val="FFFFFF"/>
              </a:highlight>
              <a:latin typeface="Studio-Feixen-Sans"/>
            </a:endParaRPr>
          </a:p>
          <a:p>
            <a:pPr marL="0" indent="0" algn="l" rtl="0">
              <a:buNone/>
            </a:pPr>
            <a:r>
              <a:rPr lang="en-GB" b="0" i="0" dirty="0">
                <a:solidFill>
                  <a:srgbClr val="05192D"/>
                </a:solidFill>
                <a:effectLst/>
                <a:highlight>
                  <a:srgbClr val="FFFFFF"/>
                </a:highlight>
                <a:latin typeface="Studio-Feixen-Sans"/>
              </a:rPr>
              <a:t>The built-in integration of </a:t>
            </a:r>
            <a:r>
              <a:rPr lang="en-GB" b="1"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 helps to remove ubiquitous and disorganized </a:t>
            </a:r>
            <a:r>
              <a:rPr lang="en-GB" b="0" i="0" u="sng" dirty="0">
                <a:solidFill>
                  <a:srgbClr val="05192D"/>
                </a:solidFill>
                <a:effectLst/>
                <a:highlight>
                  <a:srgbClr val="FFFFFF"/>
                </a:highlight>
                <a:latin typeface="Studio-Feixen-Sans"/>
              </a:rPr>
              <a:t>data silos</a:t>
            </a:r>
            <a:r>
              <a:rPr lang="en-GB" b="0" i="0" dirty="0">
                <a:solidFill>
                  <a:srgbClr val="05192D"/>
                </a:solidFill>
                <a:effectLst/>
                <a:highlight>
                  <a:srgbClr val="FFFFFF"/>
                </a:highlight>
                <a:latin typeface="Studio-Feixen-Sans"/>
              </a:rPr>
              <a:t>, which arise when team members configure their own segregated storage accounts. </a:t>
            </a:r>
          </a:p>
          <a:p>
            <a:pPr marL="0" indent="0" algn="l" rtl="0">
              <a:buNone/>
            </a:pPr>
            <a:r>
              <a:rPr lang="en-GB" b="1"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 offers the entire team a </a:t>
            </a:r>
            <a:r>
              <a:rPr lang="en-GB" b="0" i="0" u="sng" dirty="0">
                <a:solidFill>
                  <a:srgbClr val="05192D"/>
                </a:solidFill>
                <a:effectLst/>
                <a:highlight>
                  <a:srgbClr val="FFFFFF"/>
                </a:highlight>
                <a:latin typeface="Studio-Feixen-Sans"/>
              </a:rPr>
              <a:t>single, unified storage unit</a:t>
            </a:r>
            <a:r>
              <a:rPr lang="en-GB" b="0" i="0" dirty="0">
                <a:solidFill>
                  <a:srgbClr val="05192D"/>
                </a:solidFill>
                <a:effectLst/>
                <a:highlight>
                  <a:srgbClr val="FFFFFF"/>
                </a:highlight>
                <a:latin typeface="Studio-Feixen-Sans"/>
              </a:rPr>
              <a:t> that makes discovering and sharing data simple.</a:t>
            </a:r>
          </a:p>
          <a:p>
            <a:endParaRPr lang="en-SI" dirty="0"/>
          </a:p>
        </p:txBody>
      </p:sp>
    </p:spTree>
    <p:extLst>
      <p:ext uri="{BB962C8B-B14F-4D97-AF65-F5344CB8AC3E}">
        <p14:creationId xmlns:p14="http://schemas.microsoft.com/office/powerpoint/2010/main" val="106278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29C0-28B8-1F30-BF42-05D462CB4D89}"/>
              </a:ext>
            </a:extLst>
          </p:cNvPr>
          <p:cNvSpPr>
            <a:spLocks noGrp="1"/>
          </p:cNvSpPr>
          <p:nvPr>
            <p:ph type="title"/>
          </p:nvPr>
        </p:nvSpPr>
        <p:spPr/>
        <p:txBody>
          <a:bodyPr/>
          <a:lstStyle/>
          <a:p>
            <a:r>
              <a:rPr lang="en-GB" dirty="0"/>
              <a:t>.. and Fabric is </a:t>
            </a:r>
            <a:r>
              <a:rPr lang="en-GB" u="sng" dirty="0"/>
              <a:t>Artificial intelligence</a:t>
            </a:r>
            <a:endParaRPr lang="en-SI" u="sng" dirty="0"/>
          </a:p>
        </p:txBody>
      </p:sp>
      <p:sp>
        <p:nvSpPr>
          <p:cNvPr id="3" name="Content Placeholder 2">
            <a:extLst>
              <a:ext uri="{FF2B5EF4-FFF2-40B4-BE49-F238E27FC236}">
                <a16:creationId xmlns:a16="http://schemas.microsoft.com/office/drawing/2014/main" id="{3FDA2A81-1AB9-D385-6594-05CFDFE61568}"/>
              </a:ext>
            </a:extLst>
          </p:cNvPr>
          <p:cNvSpPr>
            <a:spLocks noGrp="1"/>
          </p:cNvSpPr>
          <p:nvPr>
            <p:ph idx="1"/>
          </p:nvPr>
        </p:nvSpPr>
        <p:spPr>
          <a:xfrm>
            <a:off x="584200" y="1435503"/>
            <a:ext cx="11018520" cy="4607488"/>
          </a:xfrm>
        </p:spPr>
        <p:txBody>
          <a:bodyPr>
            <a:normAutofit/>
          </a:bodyPr>
          <a:lstStyle/>
          <a:p>
            <a:pPr marL="0" indent="0" algn="l" rtl="0">
              <a:buNone/>
            </a:pPr>
            <a:r>
              <a:rPr lang="en-GB" b="0" i="0" dirty="0">
                <a:solidFill>
                  <a:srgbClr val="05192D"/>
                </a:solidFill>
                <a:effectLst/>
                <a:highlight>
                  <a:srgbClr val="FFFFFF"/>
                </a:highlight>
                <a:latin typeface="Studio-Feixen-Sans"/>
              </a:rPr>
              <a:t>Since Copilot is integrated into every Microsoft Fabric data experience, users can utilize conversational language to:</a:t>
            </a:r>
          </a:p>
          <a:p>
            <a:pPr lvl="1">
              <a:buFont typeface="Arial" panose="020B0604020202020204" pitchFamily="34" charset="0"/>
              <a:buChar char="•"/>
            </a:pPr>
            <a:r>
              <a:rPr lang="en-GB" b="0" i="0" dirty="0">
                <a:solidFill>
                  <a:srgbClr val="05192D"/>
                </a:solidFill>
                <a:effectLst/>
                <a:highlight>
                  <a:srgbClr val="FFFFFF"/>
                </a:highlight>
                <a:latin typeface="Studio-Feixen-Sans"/>
              </a:rPr>
              <a:t>Build machine learning models</a:t>
            </a:r>
          </a:p>
          <a:p>
            <a:pPr lvl="1">
              <a:buFont typeface="Arial" panose="020B0604020202020204" pitchFamily="34" charset="0"/>
              <a:buChar char="•"/>
            </a:pPr>
            <a:r>
              <a:rPr lang="en-GB" b="0" i="0" dirty="0">
                <a:solidFill>
                  <a:srgbClr val="05192D"/>
                </a:solidFill>
                <a:effectLst/>
                <a:highlight>
                  <a:srgbClr val="FFFFFF"/>
                </a:highlight>
                <a:latin typeface="Studio-Feixen-Sans"/>
              </a:rPr>
              <a:t>Develop dataflows and data pipelines</a:t>
            </a:r>
          </a:p>
          <a:p>
            <a:pPr lvl="1">
              <a:buFont typeface="Arial" panose="020B0604020202020204" pitchFamily="34" charset="0"/>
              <a:buChar char="•"/>
            </a:pPr>
            <a:r>
              <a:rPr lang="en-GB" b="0" i="0" dirty="0">
                <a:solidFill>
                  <a:srgbClr val="05192D"/>
                </a:solidFill>
                <a:effectLst/>
                <a:highlight>
                  <a:srgbClr val="FFFFFF"/>
                </a:highlight>
                <a:latin typeface="Studio-Feixen-Sans"/>
              </a:rPr>
              <a:t>Generate code and entire functions</a:t>
            </a:r>
          </a:p>
          <a:p>
            <a:pPr lvl="1">
              <a:buFont typeface="Arial" panose="020B0604020202020204" pitchFamily="34" charset="0"/>
              <a:buChar char="•"/>
            </a:pPr>
            <a:r>
              <a:rPr lang="en-GB" b="0" i="0" dirty="0">
                <a:solidFill>
                  <a:srgbClr val="05192D"/>
                </a:solidFill>
                <a:effectLst/>
                <a:highlight>
                  <a:srgbClr val="FFFFFF"/>
                </a:highlight>
                <a:latin typeface="Studio-Feixen-Sans"/>
              </a:rPr>
              <a:t>Visualize results</a:t>
            </a:r>
          </a:p>
          <a:p>
            <a:pPr marL="0" indent="0" algn="l" rtl="0">
              <a:buNone/>
            </a:pPr>
            <a:endParaRPr lang="en-GB" b="0" i="0" dirty="0">
              <a:solidFill>
                <a:srgbClr val="05192D"/>
              </a:solidFill>
              <a:effectLst/>
              <a:highlight>
                <a:srgbClr val="FFFFFF"/>
              </a:highlight>
              <a:latin typeface="Studio-Feixen-Sans"/>
            </a:endParaRPr>
          </a:p>
          <a:p>
            <a:pPr marL="0" indent="0" algn="l" rtl="0">
              <a:buNone/>
            </a:pPr>
            <a:r>
              <a:rPr lang="en-GB" b="0" i="0" dirty="0">
                <a:solidFill>
                  <a:srgbClr val="05192D"/>
                </a:solidFill>
                <a:effectLst/>
                <a:highlight>
                  <a:srgbClr val="FFFFFF"/>
                </a:highlight>
                <a:latin typeface="Studio-Feixen-Sans"/>
              </a:rPr>
              <a:t>It’s even possible for users to create their own custom conversational language experiences that combine their data </a:t>
            </a:r>
            <a:r>
              <a:rPr lang="en-GB" b="1" i="0" dirty="0">
                <a:solidFill>
                  <a:srgbClr val="05192D"/>
                </a:solidFill>
                <a:effectLst/>
                <a:highlight>
                  <a:srgbClr val="FFFFFF"/>
                </a:highlight>
                <a:latin typeface="Studio-Feixen-Sans"/>
              </a:rPr>
              <a:t>with Azure OpenAI </a:t>
            </a:r>
            <a:r>
              <a:rPr lang="en-GB" b="0" i="0" dirty="0">
                <a:solidFill>
                  <a:srgbClr val="05192D"/>
                </a:solidFill>
                <a:effectLst/>
                <a:highlight>
                  <a:srgbClr val="FFFFFF"/>
                </a:highlight>
                <a:latin typeface="Studio-Feixen-Sans"/>
              </a:rPr>
              <a:t>Service models and then publish them as plug-ins.</a:t>
            </a:r>
          </a:p>
          <a:p>
            <a:endParaRPr lang="en-SI" dirty="0"/>
          </a:p>
        </p:txBody>
      </p:sp>
    </p:spTree>
    <p:extLst>
      <p:ext uri="{BB962C8B-B14F-4D97-AF65-F5344CB8AC3E}">
        <p14:creationId xmlns:p14="http://schemas.microsoft.com/office/powerpoint/2010/main" val="566009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29C0-28B8-1F30-BF42-05D462CB4D89}"/>
              </a:ext>
            </a:extLst>
          </p:cNvPr>
          <p:cNvSpPr>
            <a:spLocks noGrp="1"/>
          </p:cNvSpPr>
          <p:nvPr>
            <p:ph type="title"/>
          </p:nvPr>
        </p:nvSpPr>
        <p:spPr/>
        <p:txBody>
          <a:bodyPr>
            <a:normAutofit fontScale="90000"/>
          </a:bodyPr>
          <a:lstStyle/>
          <a:p>
            <a:r>
              <a:rPr lang="en-GB" dirty="0"/>
              <a:t>.. and Fabric is  </a:t>
            </a:r>
            <a:r>
              <a:rPr lang="en-GB" u="sng" dirty="0"/>
              <a:t>Empowerment for all business users</a:t>
            </a:r>
            <a:endParaRPr lang="en-SI" u="sng" dirty="0"/>
          </a:p>
        </p:txBody>
      </p:sp>
      <p:sp>
        <p:nvSpPr>
          <p:cNvPr id="3" name="Content Placeholder 2">
            <a:extLst>
              <a:ext uri="{FF2B5EF4-FFF2-40B4-BE49-F238E27FC236}">
                <a16:creationId xmlns:a16="http://schemas.microsoft.com/office/drawing/2014/main" id="{3FDA2A81-1AB9-D385-6594-05CFDFE61568}"/>
              </a:ext>
            </a:extLst>
          </p:cNvPr>
          <p:cNvSpPr>
            <a:spLocks noGrp="1"/>
          </p:cNvSpPr>
          <p:nvPr>
            <p:ph idx="1"/>
          </p:nvPr>
        </p:nvSpPr>
        <p:spPr>
          <a:xfrm>
            <a:off x="584200" y="1435503"/>
            <a:ext cx="11018520" cy="4315940"/>
          </a:xfrm>
        </p:spPr>
        <p:txBody>
          <a:bodyPr>
            <a:normAutofit/>
          </a:bodyPr>
          <a:lstStyle/>
          <a:p>
            <a:pPr marL="0" indent="0">
              <a:buNone/>
            </a:pPr>
            <a:r>
              <a:rPr lang="en-GB" b="0" i="0" dirty="0">
                <a:solidFill>
                  <a:srgbClr val="05192D"/>
                </a:solidFill>
                <a:effectLst/>
                <a:highlight>
                  <a:srgbClr val="FFFFFF"/>
                </a:highlight>
                <a:latin typeface="Studio-Feixen-Sans"/>
              </a:rPr>
              <a:t>Teams within an organization aspire to drive a data-driven culture when everyone is empowered </a:t>
            </a:r>
            <a:r>
              <a:rPr lang="en-GB" b="1" i="0" dirty="0">
                <a:solidFill>
                  <a:srgbClr val="05192D"/>
                </a:solidFill>
                <a:effectLst/>
                <a:highlight>
                  <a:srgbClr val="FFFFFF"/>
                </a:highlight>
                <a:latin typeface="Studio-Feixen-Sans"/>
              </a:rPr>
              <a:t>to make better decisions using data</a:t>
            </a:r>
            <a:r>
              <a:rPr lang="en-GB" b="0" i="0" dirty="0">
                <a:solidFill>
                  <a:srgbClr val="05192D"/>
                </a:solidFill>
                <a:effectLst/>
                <a:highlight>
                  <a:srgbClr val="FFFFFF"/>
                </a:highlight>
                <a:latin typeface="Studio-Feixen-Sans"/>
              </a:rPr>
              <a:t>. </a:t>
            </a:r>
          </a:p>
          <a:p>
            <a:pPr marL="0" indent="0">
              <a:buNone/>
            </a:pPr>
            <a:r>
              <a:rPr lang="en-GB" b="0" i="0" dirty="0">
                <a:solidFill>
                  <a:srgbClr val="05192D"/>
                </a:solidFill>
                <a:effectLst/>
                <a:highlight>
                  <a:srgbClr val="FFFFFF"/>
                </a:highlight>
                <a:latin typeface="Studio-Feixen-Sans"/>
              </a:rPr>
              <a:t>Microsoft Fabric helps </a:t>
            </a:r>
            <a:r>
              <a:rPr lang="en-GB" b="1" i="0" dirty="0">
                <a:solidFill>
                  <a:srgbClr val="05192D"/>
                </a:solidFill>
                <a:effectLst/>
                <a:highlight>
                  <a:srgbClr val="FFFFFF"/>
                </a:highlight>
                <a:latin typeface="Studio-Feixen-Sans"/>
              </a:rPr>
              <a:t>to foster this culture</a:t>
            </a:r>
            <a:r>
              <a:rPr lang="en-GB" b="0" i="0" dirty="0">
                <a:solidFill>
                  <a:srgbClr val="05192D"/>
                </a:solidFill>
                <a:effectLst/>
                <a:highlight>
                  <a:srgbClr val="FFFFFF"/>
                </a:highlight>
                <a:latin typeface="Studio-Feixen-Sans"/>
              </a:rPr>
              <a:t> by making analytics accessible to all. </a:t>
            </a:r>
          </a:p>
          <a:p>
            <a:pPr marL="0" indent="0">
              <a:buNone/>
            </a:pPr>
            <a:r>
              <a:rPr lang="en-GB" b="0" i="0" dirty="0">
                <a:solidFill>
                  <a:srgbClr val="05192D"/>
                </a:solidFill>
                <a:effectLst/>
                <a:highlight>
                  <a:srgbClr val="FFFFFF"/>
                </a:highlight>
                <a:latin typeface="Studio-Feixen-Sans"/>
              </a:rPr>
              <a:t>Fabric is </a:t>
            </a:r>
            <a:r>
              <a:rPr lang="en-GB" b="1" i="0" dirty="0">
                <a:solidFill>
                  <a:srgbClr val="05192D"/>
                </a:solidFill>
                <a:effectLst/>
                <a:highlight>
                  <a:srgbClr val="FFFFFF"/>
                </a:highlight>
                <a:latin typeface="Studio-Feixen-Sans"/>
              </a:rPr>
              <a:t>deeply integrated </a:t>
            </a:r>
            <a:r>
              <a:rPr lang="en-GB" b="0" i="0" dirty="0">
                <a:solidFill>
                  <a:srgbClr val="05192D"/>
                </a:solidFill>
                <a:effectLst/>
                <a:highlight>
                  <a:srgbClr val="FFFFFF"/>
                </a:highlight>
                <a:latin typeface="Studio-Feixen-Sans"/>
              </a:rPr>
              <a:t>with the typical, everyday Microsoft 365 applications, for uncovering and applying insights.</a:t>
            </a:r>
          </a:p>
        </p:txBody>
      </p:sp>
    </p:spTree>
    <p:extLst>
      <p:ext uri="{BB962C8B-B14F-4D97-AF65-F5344CB8AC3E}">
        <p14:creationId xmlns:p14="http://schemas.microsoft.com/office/powerpoint/2010/main" val="400435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29C0-28B8-1F30-BF42-05D462CB4D89}"/>
              </a:ext>
            </a:extLst>
          </p:cNvPr>
          <p:cNvSpPr>
            <a:spLocks noGrp="1"/>
          </p:cNvSpPr>
          <p:nvPr>
            <p:ph type="title"/>
          </p:nvPr>
        </p:nvSpPr>
        <p:spPr>
          <a:xfrm>
            <a:off x="455740" y="470452"/>
            <a:ext cx="11603737" cy="553998"/>
          </a:xfrm>
        </p:spPr>
        <p:txBody>
          <a:bodyPr>
            <a:normAutofit fontScale="90000"/>
          </a:bodyPr>
          <a:lstStyle/>
          <a:p>
            <a:r>
              <a:rPr lang="en-GB" dirty="0"/>
              <a:t>.. and Fabric is  </a:t>
            </a:r>
            <a:r>
              <a:rPr lang="en-GB" u="sng" dirty="0"/>
              <a:t>cost reduction through unified capacities</a:t>
            </a:r>
            <a:endParaRPr lang="en-SI" u="sng" dirty="0"/>
          </a:p>
        </p:txBody>
      </p:sp>
      <p:sp>
        <p:nvSpPr>
          <p:cNvPr id="3" name="Content Placeholder 2">
            <a:extLst>
              <a:ext uri="{FF2B5EF4-FFF2-40B4-BE49-F238E27FC236}">
                <a16:creationId xmlns:a16="http://schemas.microsoft.com/office/drawing/2014/main" id="{3FDA2A81-1AB9-D385-6594-05CFDFE61568}"/>
              </a:ext>
            </a:extLst>
          </p:cNvPr>
          <p:cNvSpPr>
            <a:spLocks noGrp="1"/>
          </p:cNvSpPr>
          <p:nvPr>
            <p:ph idx="1"/>
          </p:nvPr>
        </p:nvSpPr>
        <p:spPr>
          <a:xfrm>
            <a:off x="584200" y="1435503"/>
            <a:ext cx="11018520" cy="4726758"/>
          </a:xfrm>
        </p:spPr>
        <p:txBody>
          <a:bodyPr>
            <a:normAutofit/>
          </a:bodyPr>
          <a:lstStyle/>
          <a:p>
            <a:pPr marL="0" indent="0" algn="l" rtl="0">
              <a:buNone/>
            </a:pPr>
            <a:r>
              <a:rPr lang="en-GB" b="0" i="0" dirty="0">
                <a:solidFill>
                  <a:srgbClr val="05192D"/>
                </a:solidFill>
                <a:effectLst/>
                <a:highlight>
                  <a:srgbClr val="FFFFFF"/>
                </a:highlight>
                <a:latin typeface="Studio-Feixen-Sans"/>
              </a:rPr>
              <a:t>Fabric alleviates </a:t>
            </a:r>
            <a:r>
              <a:rPr lang="en-GB" b="0" i="1" dirty="0">
                <a:solidFill>
                  <a:srgbClr val="05192D"/>
                </a:solidFill>
                <a:effectLst/>
                <a:highlight>
                  <a:srgbClr val="FFFFFF"/>
                </a:highlight>
                <a:latin typeface="Studio-Feixen-Sans"/>
              </a:rPr>
              <a:t>this </a:t>
            </a:r>
            <a:r>
              <a:rPr lang="en-GB" b="0" i="0" dirty="0">
                <a:solidFill>
                  <a:srgbClr val="05192D"/>
                </a:solidFill>
                <a:effectLst/>
                <a:highlight>
                  <a:srgbClr val="FFFFFF"/>
                </a:highlight>
                <a:latin typeface="Studio-Feixen-Sans"/>
              </a:rPr>
              <a:t>problem by reducing the </a:t>
            </a:r>
            <a:r>
              <a:rPr lang="en-GB" b="1" i="0" dirty="0">
                <a:solidFill>
                  <a:srgbClr val="05192D"/>
                </a:solidFill>
                <a:effectLst/>
                <a:highlight>
                  <a:srgbClr val="FFFFFF"/>
                </a:highlight>
                <a:latin typeface="Studio-Feixen-Sans"/>
              </a:rPr>
              <a:t>complexity of purchasing </a:t>
            </a:r>
            <a:r>
              <a:rPr lang="en-GB" b="0" i="0" dirty="0">
                <a:solidFill>
                  <a:srgbClr val="05192D"/>
                </a:solidFill>
                <a:effectLst/>
                <a:highlight>
                  <a:srgbClr val="FFFFFF"/>
                </a:highlight>
                <a:latin typeface="Studio-Feixen-Sans"/>
              </a:rPr>
              <a:t>and </a:t>
            </a:r>
            <a:r>
              <a:rPr lang="en-GB" b="1" i="0" dirty="0">
                <a:solidFill>
                  <a:srgbClr val="05192D"/>
                </a:solidFill>
                <a:effectLst/>
                <a:highlight>
                  <a:srgbClr val="FFFFFF"/>
                </a:highlight>
                <a:latin typeface="Studio-Feixen-Sans"/>
              </a:rPr>
              <a:t>managing resources</a:t>
            </a:r>
            <a:r>
              <a:rPr lang="en-GB" b="0" i="0" dirty="0">
                <a:solidFill>
                  <a:srgbClr val="05192D"/>
                </a:solidFill>
                <a:effectLst/>
                <a:highlight>
                  <a:srgbClr val="FFFFFF"/>
                </a:highlight>
                <a:latin typeface="Studio-Feixen-Sans"/>
              </a:rPr>
              <a:t>. </a:t>
            </a:r>
          </a:p>
          <a:p>
            <a:pPr marL="0" indent="0" algn="l" rtl="0">
              <a:buNone/>
            </a:pPr>
            <a:r>
              <a:rPr lang="en-GB" b="0" i="0" dirty="0">
                <a:solidFill>
                  <a:srgbClr val="05192D"/>
                </a:solidFill>
                <a:effectLst/>
                <a:highlight>
                  <a:srgbClr val="FFFFFF"/>
                </a:highlight>
                <a:latin typeface="Studio-Feixen-Sans"/>
              </a:rPr>
              <a:t>With Fabric, it’s possible to purchase a </a:t>
            </a:r>
            <a:r>
              <a:rPr lang="en-GB" b="0" i="0" u="sng" dirty="0">
                <a:solidFill>
                  <a:srgbClr val="05192D"/>
                </a:solidFill>
                <a:effectLst/>
                <a:highlight>
                  <a:srgbClr val="FFFFFF"/>
                </a:highlight>
                <a:latin typeface="Studio-Feixen-Sans"/>
              </a:rPr>
              <a:t>single pool of compute </a:t>
            </a:r>
            <a:r>
              <a:rPr lang="en-GB" b="0" i="0" dirty="0">
                <a:solidFill>
                  <a:srgbClr val="05192D"/>
                </a:solidFill>
                <a:effectLst/>
                <a:highlight>
                  <a:srgbClr val="FFFFFF"/>
                </a:highlight>
                <a:latin typeface="Studio-Feixen-Sans"/>
              </a:rPr>
              <a:t>to power all workloads (e.g., data integration, data science, etc.). </a:t>
            </a:r>
          </a:p>
          <a:p>
            <a:pPr marL="0" indent="0" algn="l" rtl="0">
              <a:buNone/>
            </a:pPr>
            <a:r>
              <a:rPr lang="en-GB" b="0" i="0" dirty="0">
                <a:solidFill>
                  <a:srgbClr val="05192D"/>
                </a:solidFill>
                <a:effectLst/>
                <a:highlight>
                  <a:srgbClr val="FFFFFF"/>
                </a:highlight>
                <a:latin typeface="Studio-Feixen-Sans"/>
              </a:rPr>
              <a:t>This </a:t>
            </a:r>
            <a:r>
              <a:rPr lang="en-GB" b="1" i="0" dirty="0">
                <a:solidFill>
                  <a:srgbClr val="05192D"/>
                </a:solidFill>
                <a:effectLst/>
                <a:highlight>
                  <a:srgbClr val="FFFFFF"/>
                </a:highlight>
                <a:latin typeface="Studio-Feixen-Sans"/>
              </a:rPr>
              <a:t>all-inclusive model </a:t>
            </a:r>
            <a:r>
              <a:rPr lang="en-GB" b="0" i="0" dirty="0">
                <a:solidFill>
                  <a:srgbClr val="05192D"/>
                </a:solidFill>
                <a:effectLst/>
                <a:highlight>
                  <a:srgbClr val="FFFFFF"/>
                </a:highlight>
                <a:latin typeface="Studio-Feixen-Sans"/>
              </a:rPr>
              <a:t>significantly reduces costs since any unused compute resources in a workload may be utilized by any of the workloads.</a:t>
            </a:r>
          </a:p>
          <a:p>
            <a:endParaRPr lang="en-SI" dirty="0"/>
          </a:p>
        </p:txBody>
      </p:sp>
    </p:spTree>
    <p:extLst>
      <p:ext uri="{BB962C8B-B14F-4D97-AF65-F5344CB8AC3E}">
        <p14:creationId xmlns:p14="http://schemas.microsoft.com/office/powerpoint/2010/main" val="163953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F7931-3531-EA73-A03B-F318180A30BE}"/>
              </a:ext>
            </a:extLst>
          </p:cNvPr>
          <p:cNvSpPr>
            <a:spLocks noGrp="1"/>
          </p:cNvSpPr>
          <p:nvPr>
            <p:ph type="title"/>
          </p:nvPr>
        </p:nvSpPr>
        <p:spPr/>
        <p:txBody>
          <a:bodyPr>
            <a:normAutofit fontScale="90000"/>
          </a:bodyPr>
          <a:lstStyle/>
          <a:p>
            <a:r>
              <a:rPr lang="en-GB" dirty="0"/>
              <a:t>.. and Fabric is  </a:t>
            </a:r>
            <a:r>
              <a:rPr lang="en-GB" u="sng" dirty="0" err="1"/>
              <a:t>OneLake</a:t>
            </a:r>
            <a:r>
              <a:rPr lang="en-GB" u="sng" dirty="0"/>
              <a:t>: The Heart of Fabric</a:t>
            </a:r>
            <a:endParaRPr lang="en-SI" u="sng" dirty="0"/>
          </a:p>
        </p:txBody>
      </p:sp>
      <p:sp>
        <p:nvSpPr>
          <p:cNvPr id="3" name="Content Placeholder 2">
            <a:extLst>
              <a:ext uri="{FF2B5EF4-FFF2-40B4-BE49-F238E27FC236}">
                <a16:creationId xmlns:a16="http://schemas.microsoft.com/office/drawing/2014/main" id="{99EB3A3E-10D3-A448-6C7E-461D296A6103}"/>
              </a:ext>
            </a:extLst>
          </p:cNvPr>
          <p:cNvSpPr>
            <a:spLocks noGrp="1"/>
          </p:cNvSpPr>
          <p:nvPr>
            <p:ph idx="1"/>
          </p:nvPr>
        </p:nvSpPr>
        <p:spPr>
          <a:xfrm>
            <a:off x="584200" y="1435502"/>
            <a:ext cx="11018520" cy="4806271"/>
          </a:xfrm>
        </p:spPr>
        <p:txBody>
          <a:bodyPr>
            <a:normAutofit/>
          </a:bodyPr>
          <a:lstStyle/>
          <a:p>
            <a:pPr marL="0" indent="0" algn="l" rtl="0">
              <a:buNone/>
            </a:pPr>
            <a:r>
              <a:rPr lang="en-GB" b="0" i="0" dirty="0">
                <a:solidFill>
                  <a:srgbClr val="05192D"/>
                </a:solidFill>
                <a:effectLst/>
                <a:highlight>
                  <a:srgbClr val="FFFFFF"/>
                </a:highlight>
                <a:latin typeface="Studio-Feixen-Sans"/>
              </a:rPr>
              <a:t>At the heart of Microsoft Fabric lies </a:t>
            </a:r>
            <a:r>
              <a:rPr lang="en-GB" b="0"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 </a:t>
            </a:r>
            <a:r>
              <a:rPr lang="en-GB" b="1"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 is effectively where all data utilized within Fabric is stored. As the name suggests, </a:t>
            </a:r>
            <a:r>
              <a:rPr lang="en-GB" b="0"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 is a single, unified, logical data lake that’s responsible for supporting all of your Fabric workloads.</a:t>
            </a:r>
          </a:p>
          <a:p>
            <a:pPr marL="0" indent="0" algn="l" rtl="0">
              <a:buNone/>
            </a:pPr>
            <a:endParaRPr lang="en-GB" b="0" i="0" dirty="0">
              <a:solidFill>
                <a:srgbClr val="05192D"/>
              </a:solidFill>
              <a:effectLst/>
              <a:highlight>
                <a:srgbClr val="FFFFFF"/>
              </a:highlight>
              <a:latin typeface="Studio-Feixen-Sans"/>
            </a:endParaRPr>
          </a:p>
          <a:p>
            <a:pPr marL="0" indent="0" algn="l" rtl="0">
              <a:buNone/>
            </a:pPr>
            <a:r>
              <a:rPr lang="en-GB" b="0" i="0" dirty="0">
                <a:solidFill>
                  <a:srgbClr val="05192D"/>
                </a:solidFill>
                <a:effectLst/>
                <a:highlight>
                  <a:srgbClr val="FFFFFF"/>
                </a:highlight>
                <a:latin typeface="Studio-Feixen-Sans"/>
              </a:rPr>
              <a:t>A common comparison is often drawn between </a:t>
            </a:r>
            <a:r>
              <a:rPr lang="en-GB" b="0" i="0" dirty="0" err="1">
                <a:solidFill>
                  <a:srgbClr val="05192D"/>
                </a:solidFill>
                <a:effectLst/>
                <a:highlight>
                  <a:srgbClr val="FFFFFF"/>
                </a:highlight>
                <a:latin typeface="Studio-Feixen-Sans"/>
              </a:rPr>
              <a:t>OneLake</a:t>
            </a:r>
            <a:r>
              <a:rPr lang="en-GB" b="0" i="0" dirty="0">
                <a:solidFill>
                  <a:srgbClr val="05192D"/>
                </a:solidFill>
                <a:effectLst/>
                <a:highlight>
                  <a:srgbClr val="FFFFFF"/>
                </a:highlight>
                <a:latin typeface="Studio-Feixen-Sans"/>
              </a:rPr>
              <a:t> and OneDrive: </a:t>
            </a:r>
          </a:p>
          <a:p>
            <a:pPr marL="228600" lvl="1" indent="0">
              <a:buNone/>
            </a:pPr>
            <a:r>
              <a:rPr lang="en-GB" sz="2400" b="0" i="1" dirty="0">
                <a:solidFill>
                  <a:srgbClr val="05192D"/>
                </a:solidFill>
                <a:effectLst/>
                <a:highlight>
                  <a:srgbClr val="FFFFFF"/>
                </a:highlight>
                <a:latin typeface="Studio-Feixen-Sans"/>
              </a:rPr>
              <a:t>“Similar to how Office stores Word, Excel, and PowerPoint files in OneDrive, Fabric stores </a:t>
            </a:r>
            <a:r>
              <a:rPr lang="en-GB" sz="2400" b="0" i="1" dirty="0" err="1">
                <a:solidFill>
                  <a:srgbClr val="05192D"/>
                </a:solidFill>
                <a:effectLst/>
                <a:highlight>
                  <a:srgbClr val="FFFFFF"/>
                </a:highlight>
                <a:latin typeface="Studio-Feixen-Sans"/>
              </a:rPr>
              <a:t>lakehouses</a:t>
            </a:r>
            <a:r>
              <a:rPr lang="en-GB" sz="2400" b="0" i="1" dirty="0">
                <a:solidFill>
                  <a:srgbClr val="05192D"/>
                </a:solidFill>
                <a:effectLst/>
                <a:highlight>
                  <a:srgbClr val="FFFFFF"/>
                </a:highlight>
                <a:latin typeface="Studio-Feixen-Sans"/>
              </a:rPr>
              <a:t>, warehouses, and other items in </a:t>
            </a:r>
            <a:r>
              <a:rPr lang="en-GB" sz="2400" b="0" i="1" dirty="0" err="1">
                <a:solidFill>
                  <a:srgbClr val="05192D"/>
                </a:solidFill>
                <a:effectLst/>
                <a:highlight>
                  <a:srgbClr val="FFFFFF"/>
                </a:highlight>
                <a:latin typeface="Studio-Feixen-Sans"/>
              </a:rPr>
              <a:t>OneLake</a:t>
            </a:r>
            <a:r>
              <a:rPr lang="en-GB" sz="2400" b="0" i="1" dirty="0">
                <a:solidFill>
                  <a:srgbClr val="05192D"/>
                </a:solidFill>
                <a:effectLst/>
                <a:highlight>
                  <a:srgbClr val="FFFFFF"/>
                </a:highlight>
                <a:latin typeface="Studio-Feixen-Sans"/>
              </a:rPr>
              <a:t>.” </a:t>
            </a:r>
          </a:p>
          <a:p>
            <a:endParaRPr lang="en-SI" dirty="0"/>
          </a:p>
        </p:txBody>
      </p:sp>
    </p:spTree>
    <p:extLst>
      <p:ext uri="{BB962C8B-B14F-4D97-AF65-F5344CB8AC3E}">
        <p14:creationId xmlns:p14="http://schemas.microsoft.com/office/powerpoint/2010/main" val="2537898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EA64-FEE8-9167-1C4E-EF4C4900EAB3}"/>
              </a:ext>
            </a:extLst>
          </p:cNvPr>
          <p:cNvSpPr>
            <a:spLocks noGrp="1"/>
          </p:cNvSpPr>
          <p:nvPr>
            <p:ph type="title"/>
          </p:nvPr>
        </p:nvSpPr>
        <p:spPr>
          <a:xfrm>
            <a:off x="2327564" y="165619"/>
            <a:ext cx="9333858" cy="776061"/>
          </a:xfrm>
        </p:spPr>
        <p:txBody>
          <a:bodyPr>
            <a:normAutofit/>
          </a:bodyPr>
          <a:lstStyle/>
          <a:p>
            <a:r>
              <a:rPr lang="en-GB" dirty="0"/>
              <a:t>.. and where does Fabric stand with others?</a:t>
            </a:r>
            <a:endParaRPr lang="en-SI" dirty="0"/>
          </a:p>
        </p:txBody>
      </p:sp>
      <p:sp>
        <p:nvSpPr>
          <p:cNvPr id="3" name="Content Placeholder 2">
            <a:extLst>
              <a:ext uri="{FF2B5EF4-FFF2-40B4-BE49-F238E27FC236}">
                <a16:creationId xmlns:a16="http://schemas.microsoft.com/office/drawing/2014/main" id="{3D643F65-CF3F-EF9F-9794-5E2001A82ABD}"/>
              </a:ext>
            </a:extLst>
          </p:cNvPr>
          <p:cNvSpPr>
            <a:spLocks noGrp="1"/>
          </p:cNvSpPr>
          <p:nvPr>
            <p:ph idx="1"/>
          </p:nvPr>
        </p:nvSpPr>
        <p:spPr>
          <a:xfrm>
            <a:off x="584200" y="1435503"/>
            <a:ext cx="11234174" cy="5283349"/>
          </a:xfrm>
        </p:spPr>
        <p:txBody>
          <a:bodyPr>
            <a:normAutofit/>
          </a:bodyPr>
          <a:lstStyle/>
          <a:p>
            <a:pPr marL="0" indent="0">
              <a:buNone/>
            </a:pPr>
            <a:r>
              <a:rPr lang="en-GB" b="1" dirty="0">
                <a:solidFill>
                  <a:srgbClr val="05192D"/>
                </a:solidFill>
                <a:highlight>
                  <a:srgbClr val="FFFFFF"/>
                </a:highlight>
                <a:latin typeface="Studio-Feixen-Sans"/>
              </a:rPr>
              <a:t>Recap key features</a:t>
            </a:r>
            <a:r>
              <a:rPr lang="en-GB" dirty="0">
                <a:solidFill>
                  <a:srgbClr val="05192D"/>
                </a:solidFill>
                <a:highlight>
                  <a:srgbClr val="FFFFFF"/>
                </a:highlight>
                <a:latin typeface="Studio-Feixen-Sans"/>
              </a:rPr>
              <a:t>: </a:t>
            </a:r>
          </a:p>
          <a:p>
            <a:pPr>
              <a:buFontTx/>
              <a:buChar char="-"/>
            </a:pPr>
            <a:r>
              <a:rPr lang="en-GB" dirty="0">
                <a:solidFill>
                  <a:srgbClr val="05192D"/>
                </a:solidFill>
                <a:highlight>
                  <a:srgbClr val="FFFFFF"/>
                </a:highlight>
                <a:latin typeface="Studio-Feixen-Sans"/>
              </a:rPr>
              <a:t>Unifies Data Platform (</a:t>
            </a:r>
            <a:r>
              <a:rPr lang="en-GB" dirty="0" err="1">
                <a:solidFill>
                  <a:srgbClr val="05192D"/>
                </a:solidFill>
                <a:highlight>
                  <a:srgbClr val="FFFFFF"/>
                </a:highlight>
                <a:latin typeface="Studio-Feixen-Sans"/>
              </a:rPr>
              <a:t>OneLake</a:t>
            </a:r>
            <a:r>
              <a:rPr lang="en-GB" dirty="0">
                <a:solidFill>
                  <a:srgbClr val="05192D"/>
                </a:solidFill>
                <a:highlight>
                  <a:srgbClr val="FFFFFF"/>
                </a:highlight>
                <a:latin typeface="Studio-Feixen-Sans"/>
              </a:rPr>
              <a:t> on ADLS2, Shortcuts)</a:t>
            </a:r>
          </a:p>
          <a:p>
            <a:pPr>
              <a:buFontTx/>
              <a:buChar char="-"/>
            </a:pPr>
            <a:r>
              <a:rPr lang="en-GB" dirty="0">
                <a:solidFill>
                  <a:srgbClr val="05192D"/>
                </a:solidFill>
                <a:highlight>
                  <a:srgbClr val="FFFFFF"/>
                </a:highlight>
                <a:latin typeface="Studio-Feixen-Sans"/>
              </a:rPr>
              <a:t>Lakehouse Architecture  (Data warehouse, Data Lakehouse, Parquet, Delta)</a:t>
            </a:r>
          </a:p>
          <a:p>
            <a:pPr>
              <a:buFontTx/>
              <a:buChar char="-"/>
            </a:pPr>
            <a:r>
              <a:rPr lang="en-GB" dirty="0">
                <a:solidFill>
                  <a:srgbClr val="05192D"/>
                </a:solidFill>
                <a:highlight>
                  <a:srgbClr val="FFFFFF"/>
                </a:highlight>
                <a:latin typeface="Studio-Feixen-Sans"/>
              </a:rPr>
              <a:t>Data integration and Orchestration, Data Science, Real-time Analytics</a:t>
            </a:r>
          </a:p>
          <a:p>
            <a:pPr>
              <a:buFontTx/>
              <a:buChar char="-"/>
            </a:pPr>
            <a:r>
              <a:rPr lang="en-GB" dirty="0">
                <a:solidFill>
                  <a:srgbClr val="05192D"/>
                </a:solidFill>
                <a:highlight>
                  <a:srgbClr val="FFFFFF"/>
                </a:highlight>
                <a:latin typeface="Studio-Feixen-Sans"/>
              </a:rPr>
              <a:t>Power BI Integration</a:t>
            </a:r>
          </a:p>
          <a:p>
            <a:pPr>
              <a:buFontTx/>
              <a:buChar char="-"/>
            </a:pPr>
            <a:r>
              <a:rPr lang="en-GB" dirty="0">
                <a:solidFill>
                  <a:srgbClr val="05192D"/>
                </a:solidFill>
                <a:highlight>
                  <a:srgbClr val="FFFFFF"/>
                </a:highlight>
                <a:latin typeface="Studio-Feixen-Sans"/>
              </a:rPr>
              <a:t>Built-in governance and security</a:t>
            </a:r>
          </a:p>
          <a:p>
            <a:pPr marL="0" indent="0">
              <a:buNone/>
            </a:pPr>
            <a:r>
              <a:rPr lang="en-GB" dirty="0">
                <a:solidFill>
                  <a:srgbClr val="05192D"/>
                </a:solidFill>
                <a:highlight>
                  <a:srgbClr val="FFFFFF"/>
                </a:highlight>
                <a:latin typeface="Studio-Feixen-Sans"/>
              </a:rPr>
              <a:t>- Compute </a:t>
            </a:r>
          </a:p>
          <a:p>
            <a:pPr>
              <a:buFontTx/>
              <a:buChar char="-"/>
            </a:pPr>
            <a:r>
              <a:rPr lang="en-GB" b="0" i="0" dirty="0">
                <a:solidFill>
                  <a:srgbClr val="05192D"/>
                </a:solidFill>
                <a:effectLst/>
                <a:highlight>
                  <a:srgbClr val="FFFFFF"/>
                </a:highlight>
                <a:latin typeface="Studio-Feixen-Sans"/>
              </a:rPr>
              <a:t>OSS technologies (Spark, </a:t>
            </a:r>
            <a:r>
              <a:rPr lang="en-GB" b="0" i="0" dirty="0" err="1">
                <a:solidFill>
                  <a:srgbClr val="05192D"/>
                </a:solidFill>
                <a:effectLst/>
                <a:highlight>
                  <a:srgbClr val="FFFFFF"/>
                </a:highlight>
                <a:latin typeface="Studio-Feixen-Sans"/>
              </a:rPr>
              <a:t>MLFlow</a:t>
            </a:r>
            <a:r>
              <a:rPr lang="en-GB" b="0" i="0" dirty="0">
                <a:solidFill>
                  <a:srgbClr val="05192D"/>
                </a:solidFill>
                <a:effectLst/>
                <a:highlight>
                  <a:srgbClr val="FFFFFF"/>
                </a:highlight>
                <a:latin typeface="Studio-Feixen-Sans"/>
              </a:rPr>
              <a:t>, Delta Lake)</a:t>
            </a:r>
          </a:p>
          <a:p>
            <a:pPr>
              <a:buFontTx/>
              <a:buChar char="-"/>
            </a:pPr>
            <a:r>
              <a:rPr lang="en-GB" dirty="0">
                <a:solidFill>
                  <a:srgbClr val="05192D"/>
                </a:solidFill>
                <a:highlight>
                  <a:srgbClr val="FFFFFF"/>
                </a:highlight>
                <a:latin typeface="Studio-Feixen-Sans"/>
              </a:rPr>
              <a:t>Collaborative workspace (cross-teams, notebooks, git integration)</a:t>
            </a:r>
            <a:endParaRPr lang="en-GB" b="0" i="0" dirty="0">
              <a:solidFill>
                <a:srgbClr val="05192D"/>
              </a:solidFill>
              <a:effectLst/>
              <a:highlight>
                <a:srgbClr val="FFFFFF"/>
              </a:highlight>
              <a:latin typeface="Studio-Feixen-Sans"/>
            </a:endParaRPr>
          </a:p>
          <a:p>
            <a:pPr marL="0" indent="0" algn="l" rtl="0">
              <a:buNone/>
            </a:pPr>
            <a:endParaRPr lang="en-GB" b="0" i="0" dirty="0">
              <a:solidFill>
                <a:srgbClr val="05192D"/>
              </a:solidFill>
              <a:effectLst/>
              <a:highlight>
                <a:srgbClr val="FFFFFF"/>
              </a:highlight>
              <a:latin typeface="Studio-Feixen-Sans"/>
            </a:endParaRPr>
          </a:p>
          <a:p>
            <a:endParaRPr lang="en-SI" dirty="0"/>
          </a:p>
        </p:txBody>
      </p:sp>
    </p:spTree>
    <p:extLst>
      <p:ext uri="{BB962C8B-B14F-4D97-AF65-F5344CB8AC3E}">
        <p14:creationId xmlns:p14="http://schemas.microsoft.com/office/powerpoint/2010/main" val="1014286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BAECE7-EB6B-E8F4-9CE7-7CF321678B18}"/>
              </a:ext>
            </a:extLst>
          </p:cNvPr>
          <p:cNvSpPr>
            <a:spLocks noGrp="1"/>
          </p:cNvSpPr>
          <p:nvPr>
            <p:ph type="title"/>
          </p:nvPr>
        </p:nvSpPr>
        <p:spPr>
          <a:xfrm>
            <a:off x="384311" y="457200"/>
            <a:ext cx="2821006" cy="1107996"/>
          </a:xfrm>
        </p:spPr>
        <p:txBody>
          <a:bodyPr>
            <a:normAutofit fontScale="90000"/>
          </a:bodyPr>
          <a:lstStyle/>
          <a:p>
            <a:r>
              <a:rPr lang="en-SI" dirty="0"/>
              <a:t>..and </a:t>
            </a:r>
            <a:br>
              <a:rPr lang="en-SI" dirty="0"/>
            </a:br>
            <a:r>
              <a:rPr lang="en-SI" dirty="0"/>
              <a:t>Competition?</a:t>
            </a:r>
          </a:p>
        </p:txBody>
      </p:sp>
      <p:graphicFrame>
        <p:nvGraphicFramePr>
          <p:cNvPr id="5" name="Table 4">
            <a:extLst>
              <a:ext uri="{FF2B5EF4-FFF2-40B4-BE49-F238E27FC236}">
                <a16:creationId xmlns:a16="http://schemas.microsoft.com/office/drawing/2014/main" id="{0387C726-9AFE-7A0B-E585-FA588AC413B4}"/>
              </a:ext>
            </a:extLst>
          </p:cNvPr>
          <p:cNvGraphicFramePr>
            <a:graphicFrameLocks noGrp="1"/>
          </p:cNvGraphicFramePr>
          <p:nvPr/>
        </p:nvGraphicFramePr>
        <p:xfrm>
          <a:off x="3326297" y="83178"/>
          <a:ext cx="8481393" cy="6700749"/>
        </p:xfrm>
        <a:graphic>
          <a:graphicData uri="http://schemas.openxmlformats.org/drawingml/2006/table">
            <a:tbl>
              <a:tblPr>
                <a:tableStyleId>{93296810-A885-4BE3-A3E7-6D5BEEA58F35}</a:tableStyleId>
              </a:tblPr>
              <a:tblGrid>
                <a:gridCol w="1949556">
                  <a:extLst>
                    <a:ext uri="{9D8B030D-6E8A-4147-A177-3AD203B41FA5}">
                      <a16:colId xmlns:a16="http://schemas.microsoft.com/office/drawing/2014/main" val="4252024753"/>
                    </a:ext>
                  </a:extLst>
                </a:gridCol>
                <a:gridCol w="1359688">
                  <a:extLst>
                    <a:ext uri="{9D8B030D-6E8A-4147-A177-3AD203B41FA5}">
                      <a16:colId xmlns:a16="http://schemas.microsoft.com/office/drawing/2014/main" val="505000279"/>
                    </a:ext>
                  </a:extLst>
                </a:gridCol>
                <a:gridCol w="1812919">
                  <a:extLst>
                    <a:ext uri="{9D8B030D-6E8A-4147-A177-3AD203B41FA5}">
                      <a16:colId xmlns:a16="http://schemas.microsoft.com/office/drawing/2014/main" val="151553347"/>
                    </a:ext>
                  </a:extLst>
                </a:gridCol>
                <a:gridCol w="1999542">
                  <a:extLst>
                    <a:ext uri="{9D8B030D-6E8A-4147-A177-3AD203B41FA5}">
                      <a16:colId xmlns:a16="http://schemas.microsoft.com/office/drawing/2014/main" val="3663760933"/>
                    </a:ext>
                  </a:extLst>
                </a:gridCol>
                <a:gridCol w="1359688">
                  <a:extLst>
                    <a:ext uri="{9D8B030D-6E8A-4147-A177-3AD203B41FA5}">
                      <a16:colId xmlns:a16="http://schemas.microsoft.com/office/drawing/2014/main" val="4235668686"/>
                    </a:ext>
                  </a:extLst>
                </a:gridCol>
              </a:tblGrid>
              <a:tr h="179060">
                <a:tc>
                  <a:txBody>
                    <a:bodyPr/>
                    <a:lstStyle/>
                    <a:p>
                      <a:pPr algn="l" fontAlgn="b"/>
                      <a:r>
                        <a:rPr lang="en-GB" sz="1400" b="1" u="none" strike="noStrike" dirty="0">
                          <a:solidFill>
                            <a:schemeClr val="accent3">
                              <a:lumMod val="75000"/>
                            </a:schemeClr>
                          </a:solidFill>
                          <a:effectLst/>
                        </a:rPr>
                        <a:t>Feature / Product</a:t>
                      </a:r>
                      <a:endParaRPr lang="en-GB" sz="1400" b="1" i="0" u="none" strike="noStrike" dirty="0">
                        <a:solidFill>
                          <a:schemeClr val="accent3">
                            <a:lumMod val="75000"/>
                          </a:schemeClr>
                        </a:solidFill>
                        <a:effectLst/>
                        <a:latin typeface="Aptos Narrow" panose="020B0004020202020204" pitchFamily="34" charset="0"/>
                      </a:endParaRPr>
                    </a:p>
                  </a:txBody>
                  <a:tcPr marL="2176" marR="2176" marT="2176" marB="0" anchor="b"/>
                </a:tc>
                <a:tc>
                  <a:txBody>
                    <a:bodyPr/>
                    <a:lstStyle/>
                    <a:p>
                      <a:pPr algn="ctr" fontAlgn="b"/>
                      <a:r>
                        <a:rPr lang="en-GB" sz="1200" u="none" strike="noStrike" dirty="0">
                          <a:solidFill>
                            <a:srgbClr val="FF0000"/>
                          </a:solidFill>
                          <a:effectLst/>
                        </a:rPr>
                        <a:t>Databricks</a:t>
                      </a:r>
                      <a:endParaRPr lang="en-GB" sz="1200" b="1" i="0" u="none" strike="noStrike" dirty="0">
                        <a:solidFill>
                          <a:srgbClr val="FF0000"/>
                        </a:solidFill>
                        <a:effectLst/>
                        <a:latin typeface="Aptos Narrow" panose="020B0004020202020204" pitchFamily="34" charset="0"/>
                      </a:endParaRPr>
                    </a:p>
                  </a:txBody>
                  <a:tcPr marL="2176" marR="2176" marT="2176" marB="0" anchor="b"/>
                </a:tc>
                <a:tc>
                  <a:txBody>
                    <a:bodyPr/>
                    <a:lstStyle/>
                    <a:p>
                      <a:pPr algn="ctr" fontAlgn="b"/>
                      <a:r>
                        <a:rPr lang="en-GB" sz="1200" u="none" strike="noStrike" dirty="0">
                          <a:solidFill>
                            <a:srgbClr val="FF0000"/>
                          </a:solidFill>
                          <a:effectLst/>
                        </a:rPr>
                        <a:t>Microsoft Fabric</a:t>
                      </a:r>
                      <a:endParaRPr lang="en-GB" sz="1200" b="1" i="0" u="none" strike="noStrike" dirty="0">
                        <a:solidFill>
                          <a:srgbClr val="FF0000"/>
                        </a:solidFill>
                        <a:effectLst/>
                        <a:latin typeface="Aptos Narrow" panose="020B0004020202020204" pitchFamily="34" charset="0"/>
                      </a:endParaRPr>
                    </a:p>
                  </a:txBody>
                  <a:tcPr marL="2176" marR="2176" marT="2176" marB="0" anchor="b"/>
                </a:tc>
                <a:tc>
                  <a:txBody>
                    <a:bodyPr/>
                    <a:lstStyle/>
                    <a:p>
                      <a:pPr algn="ctr" fontAlgn="b"/>
                      <a:r>
                        <a:rPr lang="en-GB" sz="1200" u="none" strike="noStrike" dirty="0">
                          <a:solidFill>
                            <a:srgbClr val="FF0000"/>
                          </a:solidFill>
                          <a:effectLst/>
                        </a:rPr>
                        <a:t>Azure Machine Learning</a:t>
                      </a:r>
                      <a:endParaRPr lang="en-GB" sz="1200" b="1" i="0" u="none" strike="noStrike" dirty="0">
                        <a:solidFill>
                          <a:srgbClr val="FF0000"/>
                        </a:solidFill>
                        <a:effectLst/>
                        <a:latin typeface="Aptos Narrow" panose="020B0004020202020204" pitchFamily="34" charset="0"/>
                      </a:endParaRPr>
                    </a:p>
                  </a:txBody>
                  <a:tcPr marL="2176" marR="2176" marT="2176" marB="0" anchor="b"/>
                </a:tc>
                <a:tc>
                  <a:txBody>
                    <a:bodyPr/>
                    <a:lstStyle/>
                    <a:p>
                      <a:pPr algn="ctr" fontAlgn="b"/>
                      <a:r>
                        <a:rPr lang="en-GB" sz="1200" u="none" strike="noStrike" dirty="0">
                          <a:solidFill>
                            <a:srgbClr val="FF0000"/>
                          </a:solidFill>
                          <a:effectLst/>
                        </a:rPr>
                        <a:t>HDInsight</a:t>
                      </a:r>
                      <a:endParaRPr lang="en-GB" sz="1200" b="1" i="0" u="none" strike="noStrike" dirty="0">
                        <a:solidFill>
                          <a:srgbClr val="FF0000"/>
                        </a:solidFill>
                        <a:effectLst/>
                        <a:latin typeface="Aptos Narrow" panose="020B0004020202020204" pitchFamily="34" charset="0"/>
                      </a:endParaRPr>
                    </a:p>
                  </a:txBody>
                  <a:tcPr marL="2176" marR="2176" marT="2176" marB="0" anchor="b"/>
                </a:tc>
                <a:extLst>
                  <a:ext uri="{0D108BD9-81ED-4DB2-BD59-A6C34878D82A}">
                    <a16:rowId xmlns:a16="http://schemas.microsoft.com/office/drawing/2014/main" val="1427998785"/>
                  </a:ext>
                </a:extLst>
              </a:tr>
              <a:tr h="940151">
                <a:tc>
                  <a:txBody>
                    <a:bodyPr/>
                    <a:lstStyle/>
                    <a:p>
                      <a:pPr algn="ctr" fontAlgn="ctr"/>
                      <a:r>
                        <a:rPr lang="en-GB" sz="1600" u="none" strike="noStrike" dirty="0">
                          <a:solidFill>
                            <a:srgbClr val="832B8F"/>
                          </a:solidFill>
                          <a:effectLst/>
                        </a:rPr>
                        <a:t>Primary Offering</a:t>
                      </a:r>
                      <a:endParaRPr lang="en-GB" sz="1600" b="1" i="0" u="none" strike="noStrike" dirty="0">
                        <a:solidFill>
                          <a:srgbClr val="832B8F"/>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Unified platform for data engineering, ML, and analytics</a:t>
                      </a:r>
                      <a:endParaRPr lang="en-GB" sz="1100" b="0"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Data Fabric platform for data integration, analytics, and governance</a:t>
                      </a:r>
                      <a:endParaRPr lang="en-GB" sz="1100" b="0"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Machine learning platform for building, training, and deploying models</a:t>
                      </a:r>
                      <a:endParaRPr lang="en-GB" sz="1100" b="0"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a:solidFill>
                            <a:schemeClr val="accent1"/>
                          </a:solidFill>
                          <a:effectLst/>
                        </a:rPr>
                        <a:t>Managed cloud service for big data analytics (Hadoop, Spark, etc.)</a:t>
                      </a:r>
                      <a:endParaRPr lang="en-GB" sz="1100" b="0" i="0" u="none" strike="noStrike">
                        <a:solidFill>
                          <a:schemeClr val="accent1"/>
                        </a:solidFill>
                        <a:effectLst/>
                        <a:latin typeface="Aptos Narrow" panose="020B0004020202020204" pitchFamily="34" charset="0"/>
                      </a:endParaRPr>
                    </a:p>
                  </a:txBody>
                  <a:tcPr marL="2176" marR="2176" marT="2176" marB="0" anchor="ctr"/>
                </a:tc>
                <a:extLst>
                  <a:ext uri="{0D108BD9-81ED-4DB2-BD59-A6C34878D82A}">
                    <a16:rowId xmlns:a16="http://schemas.microsoft.com/office/drawing/2014/main" val="3914730180"/>
                  </a:ext>
                </a:extLst>
              </a:tr>
              <a:tr h="727587">
                <a:tc>
                  <a:txBody>
                    <a:bodyPr/>
                    <a:lstStyle/>
                    <a:p>
                      <a:pPr algn="ctr" fontAlgn="ctr"/>
                      <a:r>
                        <a:rPr lang="en-GB" sz="1600" u="none" strike="noStrike" dirty="0">
                          <a:solidFill>
                            <a:srgbClr val="832B8F"/>
                          </a:solidFill>
                          <a:effectLst/>
                        </a:rPr>
                        <a:t>Data Engineering</a:t>
                      </a:r>
                      <a:endParaRPr lang="en-GB" sz="1600" b="1" i="0" u="none" strike="noStrike" dirty="0">
                        <a:solidFill>
                          <a:srgbClr val="832B8F"/>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Strong in ETL with Apache Spark, notebooks, and ML</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4/5: Good integration but lacks Databricks' power</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a:solidFill>
                            <a:schemeClr val="accent1"/>
                          </a:solidFill>
                          <a:effectLst/>
                        </a:rPr>
                        <a:t>3/5: ML focused, limited for ETL</a:t>
                      </a:r>
                      <a:endParaRPr lang="en-GB" sz="1100" b="1" i="0" u="none" strike="noStrike">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a:solidFill>
                            <a:schemeClr val="accent1"/>
                          </a:solidFill>
                          <a:effectLst/>
                        </a:rPr>
                        <a:t>4/5: Built for big data, but not focused on ML</a:t>
                      </a:r>
                      <a:endParaRPr lang="en-GB" sz="1100" b="1" i="0" u="none" strike="noStrike">
                        <a:solidFill>
                          <a:schemeClr val="accent1"/>
                        </a:solidFill>
                        <a:effectLst/>
                        <a:latin typeface="Aptos Narrow" panose="020B0004020202020204" pitchFamily="34" charset="0"/>
                      </a:endParaRPr>
                    </a:p>
                  </a:txBody>
                  <a:tcPr marL="2176" marR="2176" marT="2176" marB="0" anchor="ctr"/>
                </a:tc>
                <a:extLst>
                  <a:ext uri="{0D108BD9-81ED-4DB2-BD59-A6C34878D82A}">
                    <a16:rowId xmlns:a16="http://schemas.microsoft.com/office/drawing/2014/main" val="2344012628"/>
                  </a:ext>
                </a:extLst>
              </a:tr>
              <a:tr h="796413">
                <a:tc>
                  <a:txBody>
                    <a:bodyPr/>
                    <a:lstStyle/>
                    <a:p>
                      <a:pPr algn="ctr" fontAlgn="ctr"/>
                      <a:r>
                        <a:rPr lang="en-GB" sz="1600" u="none" strike="noStrike">
                          <a:solidFill>
                            <a:srgbClr val="832B8F"/>
                          </a:solidFill>
                          <a:effectLst/>
                        </a:rPr>
                        <a:t>Machine Learning</a:t>
                      </a:r>
                      <a:endParaRPr lang="en-GB" sz="1600" b="1" i="0" u="none" strike="noStrike">
                        <a:solidFill>
                          <a:srgbClr val="832B8F"/>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a:solidFill>
                            <a:schemeClr val="accent1"/>
                          </a:solidFill>
                          <a:effectLst/>
                        </a:rPr>
                        <a:t>5/5: Supports scalable ML with MLflow, AutoML, Spark MLlib</a:t>
                      </a:r>
                      <a:endParaRPr lang="en-GB" sz="1100" b="1" i="0" u="none" strike="noStrike">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3/5: Limited advanced ML capabilities, better for data integration</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a:solidFill>
                            <a:schemeClr val="accent1"/>
                          </a:solidFill>
                          <a:effectLst/>
                        </a:rPr>
                        <a:t>5/5: ML-centric, strong AutoML, pipelines, distributed training</a:t>
                      </a:r>
                      <a:endParaRPr lang="en-GB" sz="1100" b="1" i="0" u="none" strike="noStrike">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a:solidFill>
                            <a:schemeClr val="accent1"/>
                          </a:solidFill>
                          <a:effectLst/>
                        </a:rPr>
                        <a:t>3/5: Supports ML but lacks advanced tools like Databricks</a:t>
                      </a:r>
                      <a:endParaRPr lang="en-GB" sz="1100" b="1" i="0" u="none" strike="noStrike">
                        <a:solidFill>
                          <a:schemeClr val="accent1"/>
                        </a:solidFill>
                        <a:effectLst/>
                        <a:latin typeface="Aptos Narrow" panose="020B0004020202020204" pitchFamily="34" charset="0"/>
                      </a:endParaRPr>
                    </a:p>
                  </a:txBody>
                  <a:tcPr marL="2176" marR="2176" marT="2176" marB="0" anchor="ctr"/>
                </a:tc>
                <a:extLst>
                  <a:ext uri="{0D108BD9-81ED-4DB2-BD59-A6C34878D82A}">
                    <a16:rowId xmlns:a16="http://schemas.microsoft.com/office/drawing/2014/main" val="2667645398"/>
                  </a:ext>
                </a:extLst>
              </a:tr>
              <a:tr h="802740">
                <a:tc>
                  <a:txBody>
                    <a:bodyPr/>
                    <a:lstStyle/>
                    <a:p>
                      <a:pPr algn="ctr" fontAlgn="ctr"/>
                      <a:r>
                        <a:rPr lang="en-GB" sz="1600" u="none" strike="noStrike" dirty="0">
                          <a:solidFill>
                            <a:srgbClr val="832B8F"/>
                          </a:solidFill>
                          <a:effectLst/>
                        </a:rPr>
                        <a:t>Analytics</a:t>
                      </a:r>
                      <a:endParaRPr lang="en-GB" sz="1600" b="1" i="0" u="none" strike="noStrike" dirty="0">
                        <a:solidFill>
                          <a:srgbClr val="832B8F"/>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Great for exploratory data analytics, Spark SQL</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4/5: Strong reporting and Power BI integration</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More ML-oriented, not ideal for interactive analytics</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4/5: Focused on big data processing, not analytics per se</a:t>
                      </a:r>
                      <a:endParaRPr lang="en-GB" sz="1100" b="1" i="0" u="none" strike="noStrike" dirty="0">
                        <a:solidFill>
                          <a:schemeClr val="accent1"/>
                        </a:solidFill>
                        <a:effectLst/>
                        <a:latin typeface="Aptos Narrow" panose="020B0004020202020204" pitchFamily="34" charset="0"/>
                      </a:endParaRPr>
                    </a:p>
                  </a:txBody>
                  <a:tcPr marL="2176" marR="2176" marT="2176" marB="0" anchor="ctr"/>
                </a:tc>
                <a:extLst>
                  <a:ext uri="{0D108BD9-81ED-4DB2-BD59-A6C34878D82A}">
                    <a16:rowId xmlns:a16="http://schemas.microsoft.com/office/drawing/2014/main" val="188997003"/>
                  </a:ext>
                </a:extLst>
              </a:tr>
              <a:tr h="602650">
                <a:tc>
                  <a:txBody>
                    <a:bodyPr/>
                    <a:lstStyle/>
                    <a:p>
                      <a:pPr algn="ctr" fontAlgn="ctr"/>
                      <a:r>
                        <a:rPr lang="en-GB" sz="1600" u="none" strike="noStrike" dirty="0">
                          <a:solidFill>
                            <a:srgbClr val="832B8F"/>
                          </a:solidFill>
                          <a:effectLst/>
                        </a:rPr>
                        <a:t>Programming Languages</a:t>
                      </a:r>
                      <a:endParaRPr lang="en-GB" sz="1600" b="1" i="0" u="none" strike="noStrike" dirty="0">
                        <a:solidFill>
                          <a:srgbClr val="832B8F"/>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Supports Python, SQL, Scala, R, Notebooks functionality</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4/5: Primarily SQL and Power Query, Python, Spark</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Python, R, Scala and SDK support for deep learning</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Supports Python, Scala, and others for big data</a:t>
                      </a:r>
                      <a:endParaRPr lang="en-GB" sz="1100" b="1" i="0" u="none" strike="noStrike" dirty="0">
                        <a:solidFill>
                          <a:schemeClr val="accent1"/>
                        </a:solidFill>
                        <a:effectLst/>
                        <a:latin typeface="Aptos Narrow" panose="020B0004020202020204" pitchFamily="34" charset="0"/>
                      </a:endParaRPr>
                    </a:p>
                  </a:txBody>
                  <a:tcPr marL="2176" marR="2176" marT="2176" marB="0" anchor="ctr"/>
                </a:tc>
                <a:extLst>
                  <a:ext uri="{0D108BD9-81ED-4DB2-BD59-A6C34878D82A}">
                    <a16:rowId xmlns:a16="http://schemas.microsoft.com/office/drawing/2014/main" val="1276365030"/>
                  </a:ext>
                </a:extLst>
              </a:tr>
              <a:tr h="802740">
                <a:tc>
                  <a:txBody>
                    <a:bodyPr/>
                    <a:lstStyle/>
                    <a:p>
                      <a:pPr algn="ctr" fontAlgn="ctr"/>
                      <a:r>
                        <a:rPr lang="en-GB" sz="1600" u="none" strike="noStrike" dirty="0">
                          <a:solidFill>
                            <a:srgbClr val="832B8F"/>
                          </a:solidFill>
                          <a:effectLst/>
                        </a:rPr>
                        <a:t>Compute Scaling</a:t>
                      </a:r>
                      <a:endParaRPr lang="en-GB" sz="1600" b="1" i="0" u="none" strike="noStrike" dirty="0">
                        <a:solidFill>
                          <a:srgbClr val="832B8F"/>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Auto-scaling clusters, Pools, Photon, Multi</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4/5: Elastic pools, easy scaling, but less compute-intensive</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Scalable compute for distributed ML training, AK8s</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a:solidFill>
                            <a:schemeClr val="accent1"/>
                          </a:solidFill>
                          <a:effectLst/>
                        </a:rPr>
                        <a:t>4/5: Auto-scaling but more oriented to big data than ML</a:t>
                      </a:r>
                      <a:endParaRPr lang="en-GB" sz="1100" b="1" i="0" u="none" strike="noStrike">
                        <a:solidFill>
                          <a:schemeClr val="accent1"/>
                        </a:solidFill>
                        <a:effectLst/>
                        <a:latin typeface="Aptos Narrow" panose="020B0004020202020204" pitchFamily="34" charset="0"/>
                      </a:endParaRPr>
                    </a:p>
                  </a:txBody>
                  <a:tcPr marL="2176" marR="2176" marT="2176" marB="0" anchor="ctr"/>
                </a:tc>
                <a:extLst>
                  <a:ext uri="{0D108BD9-81ED-4DB2-BD59-A6C34878D82A}">
                    <a16:rowId xmlns:a16="http://schemas.microsoft.com/office/drawing/2014/main" val="680961476"/>
                  </a:ext>
                </a:extLst>
              </a:tr>
              <a:tr h="602650">
                <a:tc>
                  <a:txBody>
                    <a:bodyPr/>
                    <a:lstStyle/>
                    <a:p>
                      <a:pPr algn="ctr" fontAlgn="ctr"/>
                      <a:r>
                        <a:rPr lang="en-GB" sz="1600" u="none" strike="noStrike" dirty="0">
                          <a:solidFill>
                            <a:srgbClr val="832B8F"/>
                          </a:solidFill>
                          <a:effectLst/>
                        </a:rPr>
                        <a:t>Integration</a:t>
                      </a:r>
                      <a:endParaRPr lang="en-GB" sz="1600" b="1" i="0" u="none" strike="noStrike" dirty="0">
                        <a:solidFill>
                          <a:srgbClr val="832B8F"/>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4/5: Integrates well with  Azure, data lakes, </a:t>
                      </a:r>
                      <a:r>
                        <a:rPr lang="en-GB" sz="1100" u="none" strike="noStrike" dirty="0" err="1">
                          <a:solidFill>
                            <a:schemeClr val="accent1"/>
                          </a:solidFill>
                          <a:effectLst/>
                        </a:rPr>
                        <a:t>MLflow</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Best for Microsoft ecosystem, Power BI, Azure Synapse, DWH</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Deep Azure ecosystem integration, supports Git, </a:t>
                      </a:r>
                      <a:r>
                        <a:rPr lang="en-GB" sz="1100" u="none" strike="noStrike" dirty="0" err="1">
                          <a:solidFill>
                            <a:schemeClr val="accent1"/>
                          </a:solidFill>
                          <a:effectLst/>
                        </a:rPr>
                        <a:t>MLOps</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a:solidFill>
                            <a:schemeClr val="accent1"/>
                          </a:solidFill>
                          <a:effectLst/>
                        </a:rPr>
                        <a:t>4/5: Integrates well with Azure and other data services</a:t>
                      </a:r>
                      <a:endParaRPr lang="en-GB" sz="1100" b="1" i="0" u="none" strike="noStrike">
                        <a:solidFill>
                          <a:schemeClr val="accent1"/>
                        </a:solidFill>
                        <a:effectLst/>
                        <a:latin typeface="Aptos Narrow" panose="020B0004020202020204" pitchFamily="34" charset="0"/>
                      </a:endParaRPr>
                    </a:p>
                  </a:txBody>
                  <a:tcPr marL="2176" marR="2176" marT="2176" marB="0" anchor="ctr"/>
                </a:tc>
                <a:extLst>
                  <a:ext uri="{0D108BD9-81ED-4DB2-BD59-A6C34878D82A}">
                    <a16:rowId xmlns:a16="http://schemas.microsoft.com/office/drawing/2014/main" val="4257462907"/>
                  </a:ext>
                </a:extLst>
              </a:tr>
              <a:tr h="802740">
                <a:tc>
                  <a:txBody>
                    <a:bodyPr/>
                    <a:lstStyle/>
                    <a:p>
                      <a:pPr algn="ctr" fontAlgn="ctr"/>
                      <a:r>
                        <a:rPr lang="en-GB" sz="1600" u="none" strike="noStrike" dirty="0">
                          <a:solidFill>
                            <a:srgbClr val="832B8F"/>
                          </a:solidFill>
                          <a:effectLst/>
                        </a:rPr>
                        <a:t>Ease of Use</a:t>
                      </a:r>
                      <a:endParaRPr lang="en-GB" sz="1600" b="1" i="0" u="none" strike="noStrike" dirty="0">
                        <a:solidFill>
                          <a:srgbClr val="832B8F"/>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4/5: Excellent for data scientists, data engineers, but complex</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5/5: User-friendly, low-code/no-code tools</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4/5: Powerful, but setup can be complex for non-experts</a:t>
                      </a:r>
                      <a:endParaRPr lang="en-GB" sz="1100" b="1" i="0" u="none" strike="noStrike" dirty="0">
                        <a:solidFill>
                          <a:schemeClr val="accent1"/>
                        </a:solidFill>
                        <a:effectLst/>
                        <a:latin typeface="Aptos Narrow" panose="020B0004020202020204" pitchFamily="34" charset="0"/>
                      </a:endParaRPr>
                    </a:p>
                  </a:txBody>
                  <a:tcPr marL="2176" marR="2176" marT="2176" marB="0" anchor="ctr"/>
                </a:tc>
                <a:tc>
                  <a:txBody>
                    <a:bodyPr/>
                    <a:lstStyle/>
                    <a:p>
                      <a:pPr algn="ctr" fontAlgn="ctr"/>
                      <a:r>
                        <a:rPr lang="en-GB" sz="1100" u="none" strike="noStrike" dirty="0">
                          <a:solidFill>
                            <a:schemeClr val="accent1"/>
                          </a:solidFill>
                          <a:effectLst/>
                        </a:rPr>
                        <a:t>3/5: More complex for beginners, focused on big data engineers</a:t>
                      </a:r>
                      <a:endParaRPr lang="en-GB" sz="1100" b="1" i="0" u="none" strike="noStrike" dirty="0">
                        <a:solidFill>
                          <a:schemeClr val="accent1"/>
                        </a:solidFill>
                        <a:effectLst/>
                        <a:latin typeface="Aptos Narrow" panose="020B0004020202020204" pitchFamily="34" charset="0"/>
                      </a:endParaRPr>
                    </a:p>
                  </a:txBody>
                  <a:tcPr marL="2176" marR="2176" marT="2176" marB="0" anchor="ctr"/>
                </a:tc>
                <a:extLst>
                  <a:ext uri="{0D108BD9-81ED-4DB2-BD59-A6C34878D82A}">
                    <a16:rowId xmlns:a16="http://schemas.microsoft.com/office/drawing/2014/main" val="1702361484"/>
                  </a:ext>
                </a:extLst>
              </a:tr>
              <a:tr h="0">
                <a:tc>
                  <a:txBody>
                    <a:bodyPr/>
                    <a:lstStyle/>
                    <a:p>
                      <a:pPr algn="ctr" fontAlgn="ctr"/>
                      <a:r>
                        <a:rPr lang="en-GB" sz="1600" b="1" i="0" u="none" strike="noStrike" dirty="0">
                          <a:solidFill>
                            <a:srgbClr val="832B8F"/>
                          </a:solidFill>
                          <a:effectLst/>
                          <a:latin typeface="Aptos Narrow" panose="020B0004020202020204" pitchFamily="34" charset="0"/>
                        </a:rPr>
                        <a:t>Maturity</a:t>
                      </a:r>
                    </a:p>
                  </a:txBody>
                  <a:tcPr marL="2176" marR="2176" marT="2176" marB="0" anchor="ctr"/>
                </a:tc>
                <a:tc>
                  <a:txBody>
                    <a:bodyPr/>
                    <a:lstStyle/>
                    <a:p>
                      <a:pPr algn="ctr" fontAlgn="ctr"/>
                      <a:r>
                        <a:rPr lang="en-GB" sz="1100" b="0" i="0" u="none" strike="noStrike" dirty="0">
                          <a:solidFill>
                            <a:schemeClr val="accent1"/>
                          </a:solidFill>
                          <a:effectLst/>
                          <a:latin typeface="Aptos Narrow" panose="020B0004020202020204" pitchFamily="34" charset="0"/>
                        </a:rPr>
                        <a:t>5/5 On Market almost 10y</a:t>
                      </a:r>
                    </a:p>
                  </a:txBody>
                  <a:tcPr marL="2176" marR="2176" marT="2176" marB="0" anchor="ctr"/>
                </a:tc>
                <a:tc>
                  <a:txBody>
                    <a:bodyPr/>
                    <a:lstStyle/>
                    <a:p>
                      <a:pPr algn="ctr" fontAlgn="ctr"/>
                      <a:r>
                        <a:rPr lang="en-GB" sz="1100" b="0" i="0" u="none" strike="noStrike" dirty="0">
                          <a:solidFill>
                            <a:schemeClr val="accent1"/>
                          </a:solidFill>
                          <a:effectLst/>
                          <a:latin typeface="Aptos Narrow" panose="020B0004020202020204" pitchFamily="34" charset="0"/>
                        </a:rPr>
                        <a:t>3/5 Rapid development, changing focus</a:t>
                      </a:r>
                    </a:p>
                  </a:txBody>
                  <a:tcPr marL="2176" marR="2176" marT="2176" marB="0" anchor="ctr"/>
                </a:tc>
                <a:tc>
                  <a:txBody>
                    <a:bodyPr/>
                    <a:lstStyle/>
                    <a:p>
                      <a:pPr algn="ctr" fontAlgn="ctr"/>
                      <a:r>
                        <a:rPr lang="en-GB" sz="1100" b="0" i="0" u="none" strike="noStrike" dirty="0">
                          <a:solidFill>
                            <a:schemeClr val="accent1"/>
                          </a:solidFill>
                          <a:effectLst/>
                          <a:latin typeface="Aptos Narrow" panose="020B0004020202020204" pitchFamily="34" charset="0"/>
                        </a:rPr>
                        <a:t>5/5 Mature with 10+Years</a:t>
                      </a:r>
                    </a:p>
                  </a:txBody>
                  <a:tcPr marL="2176" marR="2176" marT="2176" marB="0" anchor="ctr"/>
                </a:tc>
                <a:tc>
                  <a:txBody>
                    <a:bodyPr/>
                    <a:lstStyle/>
                    <a:p>
                      <a:pPr algn="ctr" fontAlgn="ctr"/>
                      <a:r>
                        <a:rPr lang="en-GB" sz="1100" b="0" i="0" u="none" strike="noStrike" dirty="0">
                          <a:solidFill>
                            <a:schemeClr val="accent1"/>
                          </a:solidFill>
                          <a:effectLst/>
                          <a:latin typeface="Aptos Narrow" panose="020B0004020202020204" pitchFamily="34" charset="0"/>
                        </a:rPr>
                        <a:t>5/5 Mature</a:t>
                      </a:r>
                    </a:p>
                  </a:txBody>
                  <a:tcPr marL="2176" marR="2176" marT="2176" marB="0" anchor="ctr"/>
                </a:tc>
                <a:extLst>
                  <a:ext uri="{0D108BD9-81ED-4DB2-BD59-A6C34878D82A}">
                    <a16:rowId xmlns:a16="http://schemas.microsoft.com/office/drawing/2014/main" val="1952793442"/>
                  </a:ext>
                </a:extLst>
              </a:tr>
            </a:tbl>
          </a:graphicData>
        </a:graphic>
      </p:graphicFrame>
    </p:spTree>
    <p:extLst>
      <p:ext uri="{BB962C8B-B14F-4D97-AF65-F5344CB8AC3E}">
        <p14:creationId xmlns:p14="http://schemas.microsoft.com/office/powerpoint/2010/main" val="335038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6B39E2-D8D4-11FB-338C-0B56E83212D3}"/>
              </a:ext>
            </a:extLst>
          </p:cNvPr>
          <p:cNvPicPr>
            <a:picLocks noChangeAspect="1"/>
          </p:cNvPicPr>
          <p:nvPr/>
        </p:nvPicPr>
        <p:blipFill>
          <a:blip r:embed="rId2"/>
          <a:stretch>
            <a:fillRect/>
          </a:stretch>
        </p:blipFill>
        <p:spPr>
          <a:xfrm>
            <a:off x="0" y="0"/>
            <a:ext cx="11864622" cy="6820067"/>
          </a:xfrm>
          <a:prstGeom prst="rect">
            <a:avLst/>
          </a:prstGeom>
        </p:spPr>
      </p:pic>
    </p:spTree>
    <p:extLst>
      <p:ext uri="{BB962C8B-B14F-4D97-AF65-F5344CB8AC3E}">
        <p14:creationId xmlns:p14="http://schemas.microsoft.com/office/powerpoint/2010/main" val="4169285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BAECE7-EB6B-E8F4-9CE7-7CF321678B18}"/>
              </a:ext>
            </a:extLst>
          </p:cNvPr>
          <p:cNvSpPr>
            <a:spLocks noGrp="1"/>
          </p:cNvSpPr>
          <p:nvPr>
            <p:ph type="title"/>
          </p:nvPr>
        </p:nvSpPr>
        <p:spPr/>
        <p:txBody>
          <a:bodyPr>
            <a:normAutofit fontScale="90000"/>
          </a:bodyPr>
          <a:lstStyle/>
          <a:p>
            <a:r>
              <a:rPr lang="en-SI" dirty="0"/>
              <a:t>Comparison – Strengths vs. Weaknesses</a:t>
            </a:r>
          </a:p>
        </p:txBody>
      </p:sp>
      <p:sp>
        <p:nvSpPr>
          <p:cNvPr id="3" name="TextBox 2">
            <a:extLst>
              <a:ext uri="{FF2B5EF4-FFF2-40B4-BE49-F238E27FC236}">
                <a16:creationId xmlns:a16="http://schemas.microsoft.com/office/drawing/2014/main" id="{53229FB7-EB06-DD07-BE5A-5406E6729ABB}"/>
              </a:ext>
            </a:extLst>
          </p:cNvPr>
          <p:cNvSpPr txBox="1"/>
          <p:nvPr/>
        </p:nvSpPr>
        <p:spPr>
          <a:xfrm>
            <a:off x="894522" y="1147824"/>
            <a:ext cx="10820400" cy="5252976"/>
          </a:xfrm>
          <a:prstGeom prst="rect">
            <a:avLst/>
          </a:prstGeom>
          <a:noFill/>
        </p:spPr>
        <p:txBody>
          <a:bodyPr wrap="square">
            <a:spAutoFit/>
          </a:bodyPr>
          <a:lstStyle/>
          <a:p>
            <a:pPr>
              <a:buFont typeface="+mj-lt"/>
              <a:buAutoNum type="arabicPeriod"/>
            </a:pPr>
            <a:r>
              <a:rPr lang="en-GB" b="1" dirty="0">
                <a:solidFill>
                  <a:schemeClr val="bg1"/>
                </a:solidFill>
              </a:rPr>
              <a:t>Databricks</a:t>
            </a:r>
            <a:r>
              <a:rPr lang="en-GB" dirty="0">
                <a:solidFill>
                  <a:schemeClr val="bg1"/>
                </a:solidFill>
              </a:rPr>
              <a:t>:</a:t>
            </a:r>
          </a:p>
          <a:p>
            <a:pPr marL="742950" lvl="1" indent="-285750">
              <a:buFont typeface="+mj-lt"/>
              <a:buAutoNum type="arabicPeriod"/>
            </a:pPr>
            <a:r>
              <a:rPr lang="en-GB" b="1" dirty="0">
                <a:solidFill>
                  <a:schemeClr val="bg1"/>
                </a:solidFill>
              </a:rPr>
              <a:t>Strengths</a:t>
            </a:r>
            <a:r>
              <a:rPr lang="en-GB" dirty="0">
                <a:solidFill>
                  <a:schemeClr val="bg1"/>
                </a:solidFill>
              </a:rPr>
              <a:t>: Best for data engineering, real-time analytics, and machine learning with a strong Apache Spark backbone and excellent multi-cloud support. It offers strong integration with big data tools and machine learning workflows (e.g., </a:t>
            </a:r>
            <a:r>
              <a:rPr lang="en-GB" dirty="0" err="1">
                <a:solidFill>
                  <a:schemeClr val="bg1"/>
                </a:solidFill>
              </a:rPr>
              <a:t>MLflow</a:t>
            </a:r>
            <a:r>
              <a:rPr lang="en-GB" dirty="0">
                <a:solidFill>
                  <a:schemeClr val="bg1"/>
                </a:solidFill>
              </a:rPr>
              <a:t>) for automated pipelines.</a:t>
            </a:r>
          </a:p>
          <a:p>
            <a:pPr marL="742950" lvl="1" indent="-285750">
              <a:buFont typeface="+mj-lt"/>
              <a:buAutoNum type="arabicPeriod"/>
            </a:pPr>
            <a:r>
              <a:rPr lang="en-GB" b="1" dirty="0">
                <a:solidFill>
                  <a:schemeClr val="bg1"/>
                </a:solidFill>
              </a:rPr>
              <a:t>Weaknesses</a:t>
            </a:r>
            <a:r>
              <a:rPr lang="en-GB" dirty="0">
                <a:solidFill>
                  <a:schemeClr val="bg1"/>
                </a:solidFill>
              </a:rPr>
              <a:t>: Can be complex and costly at a large scale.</a:t>
            </a:r>
          </a:p>
          <a:p>
            <a:pPr>
              <a:buFont typeface="+mj-lt"/>
              <a:buAutoNum type="arabicPeriod"/>
            </a:pPr>
            <a:r>
              <a:rPr lang="en-GB" b="1" dirty="0">
                <a:solidFill>
                  <a:schemeClr val="bg1"/>
                </a:solidFill>
              </a:rPr>
              <a:t>Microsoft Fabric</a:t>
            </a:r>
            <a:r>
              <a:rPr lang="en-GB" dirty="0">
                <a:solidFill>
                  <a:schemeClr val="bg1"/>
                </a:solidFill>
              </a:rPr>
              <a:t>:</a:t>
            </a:r>
          </a:p>
          <a:p>
            <a:pPr marL="742950" lvl="1" indent="-285750">
              <a:buFont typeface="+mj-lt"/>
              <a:buAutoNum type="arabicPeriod"/>
            </a:pPr>
            <a:r>
              <a:rPr lang="en-GB" b="1" dirty="0">
                <a:solidFill>
                  <a:schemeClr val="bg1"/>
                </a:solidFill>
              </a:rPr>
              <a:t>Strengths</a:t>
            </a:r>
            <a:r>
              <a:rPr lang="en-GB" dirty="0">
                <a:solidFill>
                  <a:schemeClr val="bg1"/>
                </a:solidFill>
              </a:rPr>
              <a:t>: Excels in data governance, reporting (with Power BI integration), and ease of use with low-code tools. It integrates deeply with the Microsoft ecosystem.</a:t>
            </a:r>
          </a:p>
          <a:p>
            <a:pPr marL="742950" lvl="1" indent="-285750">
              <a:buFont typeface="+mj-lt"/>
              <a:buAutoNum type="arabicPeriod"/>
            </a:pPr>
            <a:r>
              <a:rPr lang="en-GB" b="1" dirty="0">
                <a:solidFill>
                  <a:schemeClr val="bg1"/>
                </a:solidFill>
              </a:rPr>
              <a:t>Weaknesses</a:t>
            </a:r>
            <a:r>
              <a:rPr lang="en-GB" dirty="0">
                <a:solidFill>
                  <a:schemeClr val="bg1"/>
                </a:solidFill>
              </a:rPr>
              <a:t>: Limited advanced machine learning capabilities compared to Databricks and Azure ML.</a:t>
            </a:r>
          </a:p>
          <a:p>
            <a:pPr>
              <a:buFont typeface="+mj-lt"/>
              <a:buAutoNum type="arabicPeriod"/>
            </a:pPr>
            <a:r>
              <a:rPr lang="en-GB" b="1" dirty="0">
                <a:solidFill>
                  <a:schemeClr val="bg1"/>
                </a:solidFill>
              </a:rPr>
              <a:t>Microsoft Azure Machine Learning</a:t>
            </a:r>
            <a:r>
              <a:rPr lang="en-GB" dirty="0">
                <a:solidFill>
                  <a:schemeClr val="bg1"/>
                </a:solidFill>
              </a:rPr>
              <a:t>:</a:t>
            </a:r>
          </a:p>
          <a:p>
            <a:pPr marL="742950" lvl="1" indent="-285750">
              <a:buFont typeface="+mj-lt"/>
              <a:buAutoNum type="arabicPeriod"/>
            </a:pPr>
            <a:r>
              <a:rPr lang="en-GB" b="1" dirty="0">
                <a:solidFill>
                  <a:schemeClr val="bg1"/>
                </a:solidFill>
              </a:rPr>
              <a:t>Strengths</a:t>
            </a:r>
            <a:r>
              <a:rPr lang="en-GB" dirty="0">
                <a:solidFill>
                  <a:schemeClr val="bg1"/>
                </a:solidFill>
              </a:rPr>
              <a:t>: Best for advanced machine learning workflows, </a:t>
            </a:r>
            <a:r>
              <a:rPr lang="en-GB" dirty="0" err="1">
                <a:solidFill>
                  <a:schemeClr val="bg1"/>
                </a:solidFill>
              </a:rPr>
              <a:t>AutoML</a:t>
            </a:r>
            <a:r>
              <a:rPr lang="en-GB" dirty="0">
                <a:solidFill>
                  <a:schemeClr val="bg1"/>
                </a:solidFill>
              </a:rPr>
              <a:t>, </a:t>
            </a:r>
            <a:r>
              <a:rPr lang="en-GB" dirty="0" err="1">
                <a:solidFill>
                  <a:schemeClr val="bg1"/>
                </a:solidFill>
              </a:rPr>
              <a:t>MLOps</a:t>
            </a:r>
            <a:r>
              <a:rPr lang="en-GB" dirty="0">
                <a:solidFill>
                  <a:schemeClr val="bg1"/>
                </a:solidFill>
              </a:rPr>
              <a:t>, and hyperparameter tuning. It has deep Azure integration and strong deployment capabilities for ML models.</a:t>
            </a:r>
          </a:p>
          <a:p>
            <a:pPr marL="742950" lvl="1" indent="-285750">
              <a:buFont typeface="+mj-lt"/>
              <a:buAutoNum type="arabicPeriod"/>
            </a:pPr>
            <a:r>
              <a:rPr lang="en-GB" b="1" dirty="0">
                <a:solidFill>
                  <a:schemeClr val="bg1"/>
                </a:solidFill>
              </a:rPr>
              <a:t>Weaknesses</a:t>
            </a:r>
            <a:r>
              <a:rPr lang="en-GB" dirty="0">
                <a:solidFill>
                  <a:schemeClr val="bg1"/>
                </a:solidFill>
              </a:rPr>
              <a:t>: More focused on ML and less suitable for general data engineering tasks.</a:t>
            </a:r>
          </a:p>
          <a:p>
            <a:pPr>
              <a:buFont typeface="+mj-lt"/>
              <a:buAutoNum type="arabicPeriod"/>
            </a:pPr>
            <a:r>
              <a:rPr lang="en-GB" b="1" dirty="0">
                <a:solidFill>
                  <a:schemeClr val="bg1"/>
                </a:solidFill>
              </a:rPr>
              <a:t>HDInsight</a:t>
            </a:r>
            <a:r>
              <a:rPr lang="en-GB" dirty="0">
                <a:solidFill>
                  <a:schemeClr val="bg1"/>
                </a:solidFill>
              </a:rPr>
              <a:t>:</a:t>
            </a:r>
          </a:p>
          <a:p>
            <a:pPr marL="742950" lvl="1" indent="-285750">
              <a:buFont typeface="+mj-lt"/>
              <a:buAutoNum type="arabicPeriod"/>
            </a:pPr>
            <a:r>
              <a:rPr lang="en-GB" b="1" dirty="0">
                <a:solidFill>
                  <a:schemeClr val="bg1"/>
                </a:solidFill>
              </a:rPr>
              <a:t>Strengths</a:t>
            </a:r>
            <a:r>
              <a:rPr lang="en-GB" dirty="0">
                <a:solidFill>
                  <a:schemeClr val="bg1"/>
                </a:solidFill>
              </a:rPr>
              <a:t>: Excellent for big data batch processing and Hadoop/Spark workloads, offering scalability at a lower cost.</a:t>
            </a:r>
          </a:p>
          <a:p>
            <a:pPr marL="742950" lvl="1" indent="-285750">
              <a:buFont typeface="+mj-lt"/>
              <a:buAutoNum type="arabicPeriod"/>
            </a:pPr>
            <a:r>
              <a:rPr lang="en-GB" b="1" dirty="0">
                <a:solidFill>
                  <a:schemeClr val="bg1"/>
                </a:solidFill>
              </a:rPr>
              <a:t>Weaknesses</a:t>
            </a:r>
            <a:r>
              <a:rPr lang="en-GB" dirty="0">
                <a:solidFill>
                  <a:schemeClr val="bg1"/>
                </a:solidFill>
              </a:rPr>
              <a:t>: Lacks modern machine learning and data engineering features seen in Databricks or Azure ML. Installation process and </a:t>
            </a:r>
            <a:r>
              <a:rPr lang="en-GB" dirty="0" err="1">
                <a:solidFill>
                  <a:schemeClr val="bg1"/>
                </a:solidFill>
              </a:rPr>
              <a:t>maintanenc</a:t>
            </a:r>
            <a:endParaRPr lang="en-GB" dirty="0">
              <a:solidFill>
                <a:schemeClr val="bg1"/>
              </a:solidFill>
            </a:endParaRPr>
          </a:p>
        </p:txBody>
      </p:sp>
    </p:spTree>
    <p:extLst>
      <p:ext uri="{BB962C8B-B14F-4D97-AF65-F5344CB8AC3E}">
        <p14:creationId xmlns:p14="http://schemas.microsoft.com/office/powerpoint/2010/main" val="638619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A285-86E8-AD1C-E995-FE494C4DD6C0}"/>
              </a:ext>
            </a:extLst>
          </p:cNvPr>
          <p:cNvSpPr>
            <a:spLocks noGrp="1"/>
          </p:cNvSpPr>
          <p:nvPr>
            <p:ph type="title"/>
          </p:nvPr>
        </p:nvSpPr>
        <p:spPr/>
        <p:txBody>
          <a:bodyPr/>
          <a:lstStyle/>
          <a:p>
            <a:r>
              <a:rPr lang="en-SI" dirty="0"/>
              <a:t>Tips from the field</a:t>
            </a:r>
          </a:p>
        </p:txBody>
      </p:sp>
      <p:sp>
        <p:nvSpPr>
          <p:cNvPr id="3" name="Content Placeholder 2">
            <a:extLst>
              <a:ext uri="{FF2B5EF4-FFF2-40B4-BE49-F238E27FC236}">
                <a16:creationId xmlns:a16="http://schemas.microsoft.com/office/drawing/2014/main" id="{A80D7766-B37D-FB72-7D11-E0843880B5D4}"/>
              </a:ext>
            </a:extLst>
          </p:cNvPr>
          <p:cNvSpPr>
            <a:spLocks noGrp="1"/>
          </p:cNvSpPr>
          <p:nvPr>
            <p:ph idx="1"/>
          </p:nvPr>
        </p:nvSpPr>
        <p:spPr>
          <a:xfrm>
            <a:off x="584200" y="1435503"/>
            <a:ext cx="11018520" cy="3964162"/>
          </a:xfrm>
        </p:spPr>
        <p:txBody>
          <a:bodyPr/>
          <a:lstStyle/>
          <a:p>
            <a:r>
              <a:rPr lang="en-SI" dirty="0"/>
              <a:t>Compute</a:t>
            </a:r>
          </a:p>
          <a:p>
            <a:r>
              <a:rPr lang="en-GB" dirty="0"/>
              <a:t>L</a:t>
            </a:r>
            <a:r>
              <a:rPr lang="en-SI" dirty="0"/>
              <a:t>anguages</a:t>
            </a:r>
          </a:p>
          <a:p>
            <a:r>
              <a:rPr lang="en-GB" dirty="0"/>
              <a:t>O</a:t>
            </a:r>
            <a:r>
              <a:rPr lang="en-SI" dirty="0"/>
              <a:t>ne version of data  == one copy</a:t>
            </a:r>
          </a:p>
          <a:p>
            <a:r>
              <a:rPr lang="en-SI" dirty="0"/>
              <a:t>Transactional and analytical system and data “copying”; ACID</a:t>
            </a:r>
          </a:p>
          <a:p>
            <a:r>
              <a:rPr lang="en-SI" dirty="0"/>
              <a:t>Spark based and file system management</a:t>
            </a:r>
          </a:p>
          <a:p>
            <a:r>
              <a:rPr lang="en-SI" dirty="0"/>
              <a:t>SynapseML for PySpark!</a:t>
            </a:r>
          </a:p>
          <a:p>
            <a:endParaRPr lang="en-SI" dirty="0"/>
          </a:p>
          <a:p>
            <a:pPr marL="0" indent="0">
              <a:buNone/>
            </a:pPr>
            <a:r>
              <a:rPr lang="en-SI" dirty="0"/>
              <a:t>Benchmarking Demo --&gt; Pandas, Koalas, Polars are all nice and cute bear-like animals, but go with PySpark!</a:t>
            </a:r>
          </a:p>
        </p:txBody>
      </p:sp>
    </p:spTree>
    <p:extLst>
      <p:ext uri="{BB962C8B-B14F-4D97-AF65-F5344CB8AC3E}">
        <p14:creationId xmlns:p14="http://schemas.microsoft.com/office/powerpoint/2010/main" val="1414904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155A-5B4C-B572-2CCA-73392ADE6FA2}"/>
              </a:ext>
            </a:extLst>
          </p:cNvPr>
          <p:cNvSpPr>
            <a:spLocks noGrp="1"/>
          </p:cNvSpPr>
          <p:nvPr>
            <p:ph type="title"/>
          </p:nvPr>
        </p:nvSpPr>
        <p:spPr>
          <a:xfrm>
            <a:off x="470276" y="3023419"/>
            <a:ext cx="11018520" cy="553998"/>
          </a:xfrm>
        </p:spPr>
        <p:txBody>
          <a:bodyPr>
            <a:noAutofit/>
          </a:bodyPr>
          <a:lstStyle/>
          <a:p>
            <a:r>
              <a:rPr lang="en-SI" sz="4800" dirty="0"/>
              <a:t>Data science in Fabric </a:t>
            </a:r>
            <a:r>
              <a:rPr lang="en-SI" sz="4800" dirty="0">
                <a:sym typeface="Wingdings" pitchFamily="2" charset="2"/>
              </a:rPr>
              <a:t></a:t>
            </a:r>
            <a:endParaRPr lang="en-SI" sz="4800" dirty="0"/>
          </a:p>
        </p:txBody>
      </p:sp>
    </p:spTree>
    <p:extLst>
      <p:ext uri="{BB962C8B-B14F-4D97-AF65-F5344CB8AC3E}">
        <p14:creationId xmlns:p14="http://schemas.microsoft.com/office/powerpoint/2010/main" val="362317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2BC9-CC04-B518-2BF0-20F9A761D80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Fabric – Data Science assets </a:t>
            </a:r>
          </a:p>
        </p:txBody>
      </p:sp>
      <p:pic>
        <p:nvPicPr>
          <p:cNvPr id="4" name="Picture 3">
            <a:extLst>
              <a:ext uri="{FF2B5EF4-FFF2-40B4-BE49-F238E27FC236}">
                <a16:creationId xmlns:a16="http://schemas.microsoft.com/office/drawing/2014/main" id="{69E2C802-D155-B1F1-D549-5222993D4128}"/>
              </a:ext>
            </a:extLst>
          </p:cNvPr>
          <p:cNvPicPr>
            <a:picLocks noChangeAspect="1"/>
          </p:cNvPicPr>
          <p:nvPr/>
        </p:nvPicPr>
        <p:blipFill>
          <a:blip r:embed="rId2"/>
          <a:stretch>
            <a:fillRect/>
          </a:stretch>
        </p:blipFill>
        <p:spPr>
          <a:xfrm>
            <a:off x="3657478" y="2231460"/>
            <a:ext cx="9392470" cy="2395079"/>
          </a:xfrm>
          <a:prstGeom prst="rect">
            <a:avLst/>
          </a:prstGeom>
        </p:spPr>
      </p:pic>
    </p:spTree>
    <p:extLst>
      <p:ext uri="{BB962C8B-B14F-4D97-AF65-F5344CB8AC3E}">
        <p14:creationId xmlns:p14="http://schemas.microsoft.com/office/powerpoint/2010/main" val="3743849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F7BB-9AB5-4320-F2F6-77A557FFC5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dirty="0">
                <a:latin typeface="+mj-lt"/>
                <a:ea typeface="+mj-ea"/>
                <a:cs typeface="+mj-cs"/>
              </a:rPr>
              <a:t>Ingest data </a:t>
            </a:r>
          </a:p>
        </p:txBody>
      </p:sp>
      <p:sp>
        <p:nvSpPr>
          <p:cNvPr id="5" name="Rectangle 1">
            <a:extLst>
              <a:ext uri="{FF2B5EF4-FFF2-40B4-BE49-F238E27FC236}">
                <a16:creationId xmlns:a16="http://schemas.microsoft.com/office/drawing/2014/main" id="{9B339E34-8291-BA0B-96E7-6CB4DE0920CF}"/>
              </a:ext>
            </a:extLst>
          </p:cNvPr>
          <p:cNvSpPr>
            <a:spLocks noChangeArrowheads="1"/>
          </p:cNvSpPr>
          <p:nvPr/>
        </p:nvSpPr>
        <p:spPr bwMode="auto">
          <a:xfrm>
            <a:off x="523909" y="2736342"/>
            <a:ext cx="2821811" cy="692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SI" sz="1700" b="1" i="0" u="none" strike="noStrike" cap="none" normalizeH="0" baseline="0" dirty="0">
                <a:ln>
                  <a:noFill/>
                </a:ln>
                <a:solidFill>
                  <a:schemeClr val="bg1"/>
                </a:solidFill>
                <a:effectLst/>
              </a:rPr>
              <a:t>Benchmark and Comparison</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SI" sz="1700" b="0" i="0" u="none" strike="noStrike" cap="none" normalizeH="0" baseline="0" dirty="0">
              <a:ln>
                <a:noFill/>
              </a:ln>
              <a:solidFill>
                <a:schemeClr val="bg1"/>
              </a:solidFill>
              <a:effectLst/>
            </a:endParaRPr>
          </a:p>
        </p:txBody>
      </p:sp>
      <p:graphicFrame>
        <p:nvGraphicFramePr>
          <p:cNvPr id="4" name="Table 3">
            <a:extLst>
              <a:ext uri="{FF2B5EF4-FFF2-40B4-BE49-F238E27FC236}">
                <a16:creationId xmlns:a16="http://schemas.microsoft.com/office/drawing/2014/main" id="{A0BCC67A-0CD6-11CE-04BE-69CC922FF151}"/>
              </a:ext>
            </a:extLst>
          </p:cNvPr>
          <p:cNvGraphicFramePr>
            <a:graphicFrameLocks noGrp="1"/>
          </p:cNvGraphicFramePr>
          <p:nvPr>
            <p:extLst>
              <p:ext uri="{D42A27DB-BD31-4B8C-83A1-F6EECF244321}">
                <p14:modId xmlns:p14="http://schemas.microsoft.com/office/powerpoint/2010/main" val="2749806444"/>
              </p:ext>
            </p:extLst>
          </p:nvPr>
        </p:nvGraphicFramePr>
        <p:xfrm>
          <a:off x="4175065" y="527954"/>
          <a:ext cx="7493025" cy="5318210"/>
        </p:xfrm>
        <a:graphic>
          <a:graphicData uri="http://schemas.openxmlformats.org/drawingml/2006/table">
            <a:tbl>
              <a:tblPr/>
              <a:tblGrid>
                <a:gridCol w="2407026">
                  <a:extLst>
                    <a:ext uri="{9D8B030D-6E8A-4147-A177-3AD203B41FA5}">
                      <a16:colId xmlns:a16="http://schemas.microsoft.com/office/drawing/2014/main" val="4239780232"/>
                    </a:ext>
                  </a:extLst>
                </a:gridCol>
                <a:gridCol w="2542929">
                  <a:extLst>
                    <a:ext uri="{9D8B030D-6E8A-4147-A177-3AD203B41FA5}">
                      <a16:colId xmlns:a16="http://schemas.microsoft.com/office/drawing/2014/main" val="3665905579"/>
                    </a:ext>
                  </a:extLst>
                </a:gridCol>
                <a:gridCol w="2543070">
                  <a:extLst>
                    <a:ext uri="{9D8B030D-6E8A-4147-A177-3AD203B41FA5}">
                      <a16:colId xmlns:a16="http://schemas.microsoft.com/office/drawing/2014/main" val="1665364469"/>
                    </a:ext>
                  </a:extLst>
                </a:gridCol>
              </a:tblGrid>
              <a:tr h="284863">
                <a:tc>
                  <a:txBody>
                    <a:bodyPr/>
                    <a:lstStyle/>
                    <a:p>
                      <a:pPr algn="l" fontAlgn="ctr"/>
                      <a:r>
                        <a:rPr lang="en-GB" sz="1100" b="1" i="0" u="none" strike="noStrike">
                          <a:solidFill>
                            <a:schemeClr val="bg1"/>
                          </a:solidFill>
                          <a:effectLst/>
                          <a:latin typeface="Arial" panose="020B0604020202020204" pitchFamily="34" charset="0"/>
                        </a:rPr>
                        <a:t>Task</a:t>
                      </a:r>
                      <a:endParaRPr lang="en-GB" sz="1100" b="0" i="0" u="none" strike="noStrike">
                        <a:solidFill>
                          <a:schemeClr val="bg1"/>
                        </a:solidFill>
                        <a:effectLst/>
                        <a:latin typeface="Arial" panose="020B0604020202020204" pitchFamily="34" charset="0"/>
                      </a:endParaRPr>
                    </a:p>
                  </a:txBody>
                  <a:tcPr marL="57302" marR="57302" marT="28651" marB="28651" anchor="ctr">
                    <a:lnL>
                      <a:noFill/>
                    </a:lnL>
                    <a:lnR>
                      <a:noFill/>
                    </a:lnR>
                    <a:lnT>
                      <a:noFill/>
                    </a:lnT>
                    <a:lnB>
                      <a:noFill/>
                    </a:lnB>
                    <a:noFill/>
                  </a:tcPr>
                </a:tc>
                <a:tc>
                  <a:txBody>
                    <a:bodyPr/>
                    <a:lstStyle/>
                    <a:p>
                      <a:pPr algn="l" fontAlgn="ctr"/>
                      <a:r>
                        <a:rPr lang="en-GB" sz="1100" b="1" i="0" u="none" strike="noStrike">
                          <a:solidFill>
                            <a:schemeClr val="bg1"/>
                          </a:solidFill>
                          <a:effectLst/>
                          <a:latin typeface="Arial" panose="020B0604020202020204" pitchFamily="34" charset="0"/>
                        </a:rPr>
                        <a:t>Pandas (Python)</a:t>
                      </a:r>
                      <a:endParaRPr lang="en-GB" sz="1100" b="0" i="0" u="none" strike="noStrike">
                        <a:solidFill>
                          <a:schemeClr val="bg1"/>
                        </a:solidFill>
                        <a:effectLst/>
                        <a:latin typeface="Arial" panose="020B0604020202020204" pitchFamily="34" charset="0"/>
                      </a:endParaRPr>
                    </a:p>
                  </a:txBody>
                  <a:tcPr marL="57302" marR="57302" marT="28651" marB="28651" anchor="ctr">
                    <a:lnL>
                      <a:noFill/>
                    </a:lnL>
                    <a:lnR>
                      <a:noFill/>
                    </a:lnR>
                    <a:lnT>
                      <a:noFill/>
                    </a:lnT>
                    <a:lnB>
                      <a:noFill/>
                    </a:lnB>
                    <a:noFill/>
                  </a:tcPr>
                </a:tc>
                <a:tc>
                  <a:txBody>
                    <a:bodyPr/>
                    <a:lstStyle/>
                    <a:p>
                      <a:pPr algn="l" fontAlgn="ctr"/>
                      <a:r>
                        <a:rPr lang="en-GB" sz="1100" b="1" i="0" u="none" strike="noStrike">
                          <a:solidFill>
                            <a:schemeClr val="bg1"/>
                          </a:solidFill>
                          <a:effectLst/>
                          <a:latin typeface="Arial" panose="020B0604020202020204" pitchFamily="34" charset="0"/>
                        </a:rPr>
                        <a:t>PySpark Pandas (Koalas)</a:t>
                      </a:r>
                      <a:endParaRPr lang="en-GB" sz="1100" b="0" i="0" u="none" strike="noStrike">
                        <a:solidFill>
                          <a:schemeClr val="bg1"/>
                        </a:solidFill>
                        <a:effectLst/>
                        <a:latin typeface="Arial" panose="020B0604020202020204" pitchFamily="34" charset="0"/>
                      </a:endParaRPr>
                    </a:p>
                  </a:txBody>
                  <a:tcPr marL="57302" marR="57302" marT="28651" marB="28651" anchor="ctr">
                    <a:lnL>
                      <a:noFill/>
                    </a:lnL>
                    <a:lnR>
                      <a:noFill/>
                    </a:lnR>
                    <a:lnT>
                      <a:noFill/>
                    </a:lnT>
                    <a:lnB>
                      <a:noFill/>
                    </a:lnB>
                    <a:noFill/>
                  </a:tcPr>
                </a:tc>
                <a:extLst>
                  <a:ext uri="{0D108BD9-81ED-4DB2-BD59-A6C34878D82A}">
                    <a16:rowId xmlns:a16="http://schemas.microsoft.com/office/drawing/2014/main" val="3493832694"/>
                  </a:ext>
                </a:extLst>
              </a:tr>
              <a:tr h="1346343">
                <a:tc>
                  <a:txBody>
                    <a:bodyPr/>
                    <a:lstStyle/>
                    <a:p>
                      <a:pPr algn="l" fontAlgn="ctr"/>
                      <a:r>
                        <a:rPr lang="en-GB" sz="1100" b="1" i="0" u="none" strike="noStrike" dirty="0">
                          <a:solidFill>
                            <a:schemeClr val="bg1"/>
                          </a:solidFill>
                          <a:effectLst/>
                          <a:latin typeface="Arial" panose="020B0604020202020204" pitchFamily="34" charset="0"/>
                        </a:rPr>
                        <a:t>Data Loading (100M rows)</a:t>
                      </a:r>
                      <a:endParaRPr lang="en-GB" sz="1100" b="0" i="0" u="none" strike="noStrike" dirty="0">
                        <a:solidFill>
                          <a:schemeClr val="bg1"/>
                        </a:solidFill>
                        <a:effectLst/>
                        <a:latin typeface="Arial" panose="020B0604020202020204" pitchFamily="34" charset="0"/>
                      </a:endParaRPr>
                    </a:p>
                  </a:txBody>
                  <a:tcPr marL="57302" marR="57302" marT="28651" marB="28651" anchor="ctr">
                    <a:lnL>
                      <a:noFill/>
                    </a:lnL>
                    <a:lnR>
                      <a:noFill/>
                    </a:lnR>
                    <a:lnT>
                      <a:noFill/>
                    </a:lnT>
                    <a:lnB>
                      <a:noFill/>
                    </a:lnB>
                    <a:noFill/>
                  </a:tcPr>
                </a:tc>
                <a:tc>
                  <a:txBody>
                    <a:bodyPr/>
                    <a:lstStyle/>
                    <a:p>
                      <a:pPr algn="l" fontAlgn="ctr"/>
                      <a:r>
                        <a:rPr lang="en-GB" sz="1100" b="0" i="0" u="none" strike="noStrike">
                          <a:solidFill>
                            <a:schemeClr val="bg1"/>
                          </a:solidFill>
                          <a:effectLst/>
                          <a:latin typeface="Arial" panose="020B0604020202020204" pitchFamily="34" charset="0"/>
                        </a:rPr>
                        <a:t>Slower: Pandas reads data from a CSV or Parquet file into memory. Loading large datasets can result in high memory consumption and may even fail if the dataset is too large for the available RAM.</a:t>
                      </a:r>
                    </a:p>
                  </a:txBody>
                  <a:tcPr marL="57302" marR="57302" marT="28651" marB="28651" anchor="ctr">
                    <a:lnL>
                      <a:noFill/>
                    </a:lnL>
                    <a:lnR>
                      <a:noFill/>
                    </a:lnR>
                    <a:lnT>
                      <a:noFill/>
                    </a:lnT>
                    <a:lnB>
                      <a:noFill/>
                    </a:lnB>
                    <a:noFill/>
                  </a:tcPr>
                </a:tc>
                <a:tc>
                  <a:txBody>
                    <a:bodyPr/>
                    <a:lstStyle/>
                    <a:p>
                      <a:pPr algn="l" fontAlgn="ctr"/>
                      <a:r>
                        <a:rPr lang="en-GB" sz="1100" b="0" i="0" u="none" strike="noStrike">
                          <a:solidFill>
                            <a:schemeClr val="bg1"/>
                          </a:solidFill>
                          <a:effectLst/>
                          <a:latin typeface="Arial" panose="020B0604020202020204" pitchFamily="34" charset="0"/>
                        </a:rPr>
                        <a:t>Faster: PySpark Pandas is distributed and can load data faster by splitting the work across multiple nodes. Suitable for datasets exceeding memory limits of a single machine.</a:t>
                      </a:r>
                    </a:p>
                  </a:txBody>
                  <a:tcPr marL="57302" marR="57302" marT="28651" marB="28651" anchor="ctr">
                    <a:lnL>
                      <a:noFill/>
                    </a:lnL>
                    <a:lnR>
                      <a:noFill/>
                    </a:lnR>
                    <a:lnT>
                      <a:noFill/>
                    </a:lnT>
                    <a:lnB>
                      <a:noFill/>
                    </a:lnB>
                    <a:noFill/>
                  </a:tcPr>
                </a:tc>
                <a:extLst>
                  <a:ext uri="{0D108BD9-81ED-4DB2-BD59-A6C34878D82A}">
                    <a16:rowId xmlns:a16="http://schemas.microsoft.com/office/drawing/2014/main" val="2050692955"/>
                  </a:ext>
                </a:extLst>
              </a:tr>
              <a:tr h="921751">
                <a:tc>
                  <a:txBody>
                    <a:bodyPr/>
                    <a:lstStyle/>
                    <a:p>
                      <a:pPr algn="l" fontAlgn="ctr"/>
                      <a:r>
                        <a:rPr lang="en-GB" sz="1100" b="1" i="0" u="none" strike="noStrike">
                          <a:solidFill>
                            <a:schemeClr val="bg1"/>
                          </a:solidFill>
                          <a:effectLst/>
                          <a:latin typeface="Arial" panose="020B0604020202020204" pitchFamily="34" charset="0"/>
                        </a:rPr>
                        <a:t>Filtering (e.g., amount &gt; 500)</a:t>
                      </a:r>
                      <a:endParaRPr lang="en-GB" sz="1100" b="0" i="0" u="none" strike="noStrike">
                        <a:solidFill>
                          <a:schemeClr val="bg1"/>
                        </a:solidFill>
                        <a:effectLst/>
                        <a:latin typeface="Arial" panose="020B0604020202020204" pitchFamily="34" charset="0"/>
                      </a:endParaRPr>
                    </a:p>
                  </a:txBody>
                  <a:tcPr marL="57302" marR="57302" marT="28651" marB="28651" anchor="ctr">
                    <a:lnL>
                      <a:noFill/>
                    </a:lnL>
                    <a:lnR>
                      <a:noFill/>
                    </a:lnR>
                    <a:lnT>
                      <a:noFill/>
                    </a:lnT>
                    <a:lnB>
                      <a:noFill/>
                    </a:lnB>
                    <a:noFill/>
                  </a:tcPr>
                </a:tc>
                <a:tc>
                  <a:txBody>
                    <a:bodyPr/>
                    <a:lstStyle/>
                    <a:p>
                      <a:pPr algn="l" fontAlgn="ctr"/>
                      <a:r>
                        <a:rPr lang="en-GB" sz="1100" b="0" i="0" u="none" strike="noStrike">
                          <a:solidFill>
                            <a:schemeClr val="bg1"/>
                          </a:solidFill>
                          <a:effectLst/>
                          <a:latin typeface="Arial" panose="020B0604020202020204" pitchFamily="34" charset="0"/>
                        </a:rPr>
                        <a:t>Fast for smaller datasets, but performance degrades as the dataset size grows (100M rows may take time). Single-threaded operation.</a:t>
                      </a:r>
                    </a:p>
                  </a:txBody>
                  <a:tcPr marL="57302" marR="57302" marT="28651" marB="28651" anchor="ctr">
                    <a:lnL>
                      <a:noFill/>
                    </a:lnL>
                    <a:lnR>
                      <a:noFill/>
                    </a:lnR>
                    <a:lnT>
                      <a:noFill/>
                    </a:lnT>
                    <a:lnB>
                      <a:noFill/>
                    </a:lnB>
                    <a:noFill/>
                  </a:tcPr>
                </a:tc>
                <a:tc>
                  <a:txBody>
                    <a:bodyPr/>
                    <a:lstStyle/>
                    <a:p>
                      <a:pPr algn="l" fontAlgn="ctr"/>
                      <a:r>
                        <a:rPr lang="en-GB" sz="1100" b="0" i="0" u="none" strike="noStrike">
                          <a:solidFill>
                            <a:schemeClr val="bg1"/>
                          </a:solidFill>
                          <a:effectLst/>
                          <a:latin typeface="Arial" panose="020B0604020202020204" pitchFamily="34" charset="0"/>
                        </a:rPr>
                        <a:t>Significantly faster as operations are distributed across nodes. Spark’s parallelism optimizes filtering, even on large datasets.</a:t>
                      </a:r>
                    </a:p>
                  </a:txBody>
                  <a:tcPr marL="57302" marR="57302" marT="28651" marB="28651" anchor="ctr">
                    <a:lnL>
                      <a:noFill/>
                    </a:lnL>
                    <a:lnR>
                      <a:noFill/>
                    </a:lnR>
                    <a:lnT>
                      <a:noFill/>
                    </a:lnT>
                    <a:lnB>
                      <a:noFill/>
                    </a:lnB>
                    <a:noFill/>
                  </a:tcPr>
                </a:tc>
                <a:extLst>
                  <a:ext uri="{0D108BD9-81ED-4DB2-BD59-A6C34878D82A}">
                    <a16:rowId xmlns:a16="http://schemas.microsoft.com/office/drawing/2014/main" val="2696614766"/>
                  </a:ext>
                </a:extLst>
              </a:tr>
              <a:tr h="1134047">
                <a:tc>
                  <a:txBody>
                    <a:bodyPr/>
                    <a:lstStyle/>
                    <a:p>
                      <a:pPr algn="l" fontAlgn="ctr"/>
                      <a:r>
                        <a:rPr lang="en-GB" sz="1100" b="1" i="0" u="none" strike="noStrike">
                          <a:solidFill>
                            <a:schemeClr val="bg1"/>
                          </a:solidFill>
                          <a:effectLst/>
                          <a:latin typeface="Arial" panose="020B0604020202020204" pitchFamily="34" charset="0"/>
                        </a:rPr>
                        <a:t>Grouping and Aggregation</a:t>
                      </a:r>
                      <a:endParaRPr lang="en-GB" sz="1100" b="0" i="0" u="none" strike="noStrike">
                        <a:solidFill>
                          <a:schemeClr val="bg1"/>
                        </a:solidFill>
                        <a:effectLst/>
                        <a:latin typeface="Arial" panose="020B0604020202020204" pitchFamily="34" charset="0"/>
                      </a:endParaRPr>
                    </a:p>
                  </a:txBody>
                  <a:tcPr marL="57302" marR="57302" marT="28651" marB="28651" anchor="ctr">
                    <a:lnL>
                      <a:noFill/>
                    </a:lnL>
                    <a:lnR>
                      <a:noFill/>
                    </a:lnR>
                    <a:lnT>
                      <a:noFill/>
                    </a:lnT>
                    <a:lnB>
                      <a:noFill/>
                    </a:lnB>
                    <a:noFill/>
                  </a:tcPr>
                </a:tc>
                <a:tc>
                  <a:txBody>
                    <a:bodyPr/>
                    <a:lstStyle/>
                    <a:p>
                      <a:pPr algn="l" fontAlgn="ctr"/>
                      <a:r>
                        <a:rPr lang="en-GB" sz="1100" b="0" i="0" u="none" strike="noStrike">
                          <a:solidFill>
                            <a:schemeClr val="bg1"/>
                          </a:solidFill>
                          <a:effectLst/>
                          <a:latin typeface="Arial" panose="020B0604020202020204" pitchFamily="34" charset="0"/>
                        </a:rPr>
                        <a:t>Performance drops on large datasets due to memory limitations and single-threaded execution. Pandas groups and aggregates data in memory.</a:t>
                      </a:r>
                    </a:p>
                  </a:txBody>
                  <a:tcPr marL="57302" marR="57302" marT="28651" marB="28651" anchor="ctr">
                    <a:lnL>
                      <a:noFill/>
                    </a:lnL>
                    <a:lnR>
                      <a:noFill/>
                    </a:lnR>
                    <a:lnT>
                      <a:noFill/>
                    </a:lnT>
                    <a:lnB>
                      <a:noFill/>
                    </a:lnB>
                    <a:noFill/>
                  </a:tcPr>
                </a:tc>
                <a:tc>
                  <a:txBody>
                    <a:bodyPr/>
                    <a:lstStyle/>
                    <a:p>
                      <a:pPr algn="l" fontAlgn="ctr"/>
                      <a:r>
                        <a:rPr lang="en-GB" sz="1100" b="0" i="0" u="none" strike="noStrike">
                          <a:solidFill>
                            <a:schemeClr val="bg1"/>
                          </a:solidFill>
                          <a:effectLst/>
                          <a:latin typeface="Arial" panose="020B0604020202020204" pitchFamily="34" charset="0"/>
                        </a:rPr>
                        <a:t>Spark-based grouping and aggregation are highly optimized for distributed computing, leading to faster performance even with massive datasets.</a:t>
                      </a:r>
                    </a:p>
                  </a:txBody>
                  <a:tcPr marL="57302" marR="57302" marT="28651" marB="28651" anchor="ctr">
                    <a:lnL>
                      <a:noFill/>
                    </a:lnL>
                    <a:lnR>
                      <a:noFill/>
                    </a:lnR>
                    <a:lnT>
                      <a:noFill/>
                    </a:lnT>
                    <a:lnB>
                      <a:noFill/>
                    </a:lnB>
                    <a:noFill/>
                  </a:tcPr>
                </a:tc>
                <a:extLst>
                  <a:ext uri="{0D108BD9-81ED-4DB2-BD59-A6C34878D82A}">
                    <a16:rowId xmlns:a16="http://schemas.microsoft.com/office/drawing/2014/main" val="327913328"/>
                  </a:ext>
                </a:extLst>
              </a:tr>
              <a:tr h="921751">
                <a:tc>
                  <a:txBody>
                    <a:bodyPr/>
                    <a:lstStyle/>
                    <a:p>
                      <a:pPr algn="l" fontAlgn="ctr"/>
                      <a:r>
                        <a:rPr lang="en-GB" sz="1100" b="1" i="0" u="none" strike="noStrike" dirty="0">
                          <a:solidFill>
                            <a:schemeClr val="bg1"/>
                          </a:solidFill>
                          <a:effectLst/>
                          <a:latin typeface="Arial" panose="020B0604020202020204" pitchFamily="34" charset="0"/>
                        </a:rPr>
                        <a:t>Adding New Columns</a:t>
                      </a:r>
                      <a:endParaRPr lang="en-GB" sz="1100" b="0" i="0" u="none" strike="noStrike" dirty="0">
                        <a:solidFill>
                          <a:schemeClr val="bg1"/>
                        </a:solidFill>
                        <a:effectLst/>
                        <a:latin typeface="Arial" panose="020B0604020202020204" pitchFamily="34" charset="0"/>
                      </a:endParaRPr>
                    </a:p>
                  </a:txBody>
                  <a:tcPr marL="57302" marR="57302" marT="28651" marB="28651" anchor="ctr">
                    <a:lnL>
                      <a:noFill/>
                    </a:lnL>
                    <a:lnR>
                      <a:noFill/>
                    </a:lnR>
                    <a:lnT>
                      <a:noFill/>
                    </a:lnT>
                    <a:lnB>
                      <a:noFill/>
                    </a:lnB>
                    <a:noFill/>
                  </a:tcPr>
                </a:tc>
                <a:tc>
                  <a:txBody>
                    <a:bodyPr/>
                    <a:lstStyle/>
                    <a:p>
                      <a:pPr algn="l" fontAlgn="ctr"/>
                      <a:r>
                        <a:rPr lang="en-GB" sz="1100" b="0" i="0" u="none" strike="noStrike">
                          <a:solidFill>
                            <a:schemeClr val="bg1"/>
                          </a:solidFill>
                          <a:effectLst/>
                          <a:latin typeface="Arial" panose="020B0604020202020204" pitchFamily="34" charset="0"/>
                        </a:rPr>
                        <a:t>Quick for small-to-medium datasets but slower for larger datasets due to memory limits.</a:t>
                      </a:r>
                    </a:p>
                  </a:txBody>
                  <a:tcPr marL="57302" marR="57302" marT="28651" marB="28651" anchor="ctr">
                    <a:lnL>
                      <a:noFill/>
                    </a:lnL>
                    <a:lnR>
                      <a:noFill/>
                    </a:lnR>
                    <a:lnT>
                      <a:noFill/>
                    </a:lnT>
                    <a:lnB>
                      <a:noFill/>
                    </a:lnB>
                    <a:noFill/>
                  </a:tcPr>
                </a:tc>
                <a:tc>
                  <a:txBody>
                    <a:bodyPr/>
                    <a:lstStyle/>
                    <a:p>
                      <a:pPr algn="l" fontAlgn="ctr"/>
                      <a:r>
                        <a:rPr lang="en-GB" sz="1100" b="0" i="0" u="none" strike="noStrike">
                          <a:solidFill>
                            <a:schemeClr val="bg1"/>
                          </a:solidFill>
                          <a:effectLst/>
                          <a:latin typeface="Arial" panose="020B0604020202020204" pitchFamily="34" charset="0"/>
                        </a:rPr>
                        <a:t>More efficient when scaling because operations are distributed across the cluster. Adding new columns is faster with large datasets.</a:t>
                      </a:r>
                    </a:p>
                  </a:txBody>
                  <a:tcPr marL="57302" marR="57302" marT="28651" marB="28651" anchor="ctr">
                    <a:lnL>
                      <a:noFill/>
                    </a:lnL>
                    <a:lnR>
                      <a:noFill/>
                    </a:lnR>
                    <a:lnT>
                      <a:noFill/>
                    </a:lnT>
                    <a:lnB>
                      <a:noFill/>
                    </a:lnB>
                    <a:noFill/>
                  </a:tcPr>
                </a:tc>
                <a:extLst>
                  <a:ext uri="{0D108BD9-81ED-4DB2-BD59-A6C34878D82A}">
                    <a16:rowId xmlns:a16="http://schemas.microsoft.com/office/drawing/2014/main" val="2454129711"/>
                  </a:ext>
                </a:extLst>
              </a:tr>
              <a:tr h="709455">
                <a:tc>
                  <a:txBody>
                    <a:bodyPr/>
                    <a:lstStyle/>
                    <a:p>
                      <a:pPr algn="l" fontAlgn="ctr"/>
                      <a:r>
                        <a:rPr lang="en-GB" sz="1100" b="1" i="0" u="none" strike="noStrike">
                          <a:solidFill>
                            <a:schemeClr val="bg1"/>
                          </a:solidFill>
                          <a:effectLst/>
                          <a:latin typeface="Arial" panose="020B0604020202020204" pitchFamily="34" charset="0"/>
                        </a:rPr>
                        <a:t>Handling Null Values</a:t>
                      </a:r>
                      <a:endParaRPr lang="en-GB" sz="1100" b="0" i="0" u="none" strike="noStrike">
                        <a:solidFill>
                          <a:schemeClr val="bg1"/>
                        </a:solidFill>
                        <a:effectLst/>
                        <a:latin typeface="Arial" panose="020B0604020202020204" pitchFamily="34" charset="0"/>
                      </a:endParaRPr>
                    </a:p>
                  </a:txBody>
                  <a:tcPr marL="57302" marR="57302" marT="28651" marB="28651" anchor="ctr">
                    <a:lnL>
                      <a:noFill/>
                    </a:lnL>
                    <a:lnR>
                      <a:noFill/>
                    </a:lnR>
                    <a:lnT>
                      <a:noFill/>
                    </a:lnT>
                    <a:lnB>
                      <a:noFill/>
                    </a:lnB>
                    <a:noFill/>
                  </a:tcPr>
                </a:tc>
                <a:tc>
                  <a:txBody>
                    <a:bodyPr/>
                    <a:lstStyle/>
                    <a:p>
                      <a:pPr algn="l" fontAlgn="ctr"/>
                      <a:r>
                        <a:rPr lang="en-GB" sz="1100" b="0" i="0" u="none" strike="noStrike">
                          <a:solidFill>
                            <a:schemeClr val="bg1"/>
                          </a:solidFill>
                          <a:effectLst/>
                          <a:latin typeface="Arial" panose="020B0604020202020204" pitchFamily="34" charset="0"/>
                        </a:rPr>
                        <a:t>Quick for small datasets, but performance suffers with large datasets.</a:t>
                      </a:r>
                    </a:p>
                  </a:txBody>
                  <a:tcPr marL="57302" marR="57302" marT="28651" marB="28651" anchor="ctr">
                    <a:lnL>
                      <a:noFill/>
                    </a:lnL>
                    <a:lnR>
                      <a:noFill/>
                    </a:lnR>
                    <a:lnT>
                      <a:noFill/>
                    </a:lnT>
                    <a:lnB>
                      <a:noFill/>
                    </a:lnB>
                    <a:noFill/>
                  </a:tcPr>
                </a:tc>
                <a:tc>
                  <a:txBody>
                    <a:bodyPr/>
                    <a:lstStyle/>
                    <a:p>
                      <a:pPr algn="l" fontAlgn="ctr"/>
                      <a:r>
                        <a:rPr lang="en-GB" sz="1100" b="0" i="0" u="none" strike="noStrike" dirty="0">
                          <a:solidFill>
                            <a:schemeClr val="bg1"/>
                          </a:solidFill>
                          <a:effectLst/>
                          <a:latin typeface="Arial" panose="020B0604020202020204" pitchFamily="34" charset="0"/>
                        </a:rPr>
                        <a:t>Spark handles missing values efficiently at scale, outperforming Pandas for larger datasets.</a:t>
                      </a:r>
                    </a:p>
                  </a:txBody>
                  <a:tcPr marL="57302" marR="57302" marT="28651" marB="28651" anchor="ctr">
                    <a:lnL>
                      <a:noFill/>
                    </a:lnL>
                    <a:lnR>
                      <a:noFill/>
                    </a:lnR>
                    <a:lnT>
                      <a:noFill/>
                    </a:lnT>
                    <a:lnB>
                      <a:noFill/>
                    </a:lnB>
                    <a:noFill/>
                  </a:tcPr>
                </a:tc>
                <a:extLst>
                  <a:ext uri="{0D108BD9-81ED-4DB2-BD59-A6C34878D82A}">
                    <a16:rowId xmlns:a16="http://schemas.microsoft.com/office/drawing/2014/main" val="2527049600"/>
                  </a:ext>
                </a:extLst>
              </a:tr>
            </a:tbl>
          </a:graphicData>
        </a:graphic>
      </p:graphicFrame>
    </p:spTree>
    <p:extLst>
      <p:ext uri="{BB962C8B-B14F-4D97-AF65-F5344CB8AC3E}">
        <p14:creationId xmlns:p14="http://schemas.microsoft.com/office/powerpoint/2010/main" val="223775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F7BB-9AB5-4320-F2F6-77A557FFC5AF}"/>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dirty="0">
                <a:latin typeface="+mj-lt"/>
                <a:ea typeface="+mj-ea"/>
                <a:cs typeface="+mj-cs"/>
              </a:rPr>
              <a:t>Ingest data </a:t>
            </a:r>
          </a:p>
        </p:txBody>
      </p:sp>
      <p:sp>
        <p:nvSpPr>
          <p:cNvPr id="5" name="Rectangle 1">
            <a:extLst>
              <a:ext uri="{FF2B5EF4-FFF2-40B4-BE49-F238E27FC236}">
                <a16:creationId xmlns:a16="http://schemas.microsoft.com/office/drawing/2014/main" id="{9B339E34-8291-BA0B-96E7-6CB4DE0920CF}"/>
              </a:ext>
            </a:extLst>
          </p:cNvPr>
          <p:cNvSpPr>
            <a:spLocks noChangeArrowheads="1"/>
          </p:cNvSpPr>
          <p:nvPr/>
        </p:nvSpPr>
        <p:spPr bwMode="auto">
          <a:xfrm>
            <a:off x="523909" y="2736342"/>
            <a:ext cx="2821811" cy="692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SI" sz="1700" b="1" i="0" u="none" strike="noStrike" cap="none" normalizeH="0" baseline="0" dirty="0">
                <a:ln>
                  <a:noFill/>
                </a:ln>
                <a:solidFill>
                  <a:schemeClr val="bg1"/>
                </a:solidFill>
                <a:effectLst/>
              </a:rPr>
              <a:t>Benchmark and Comparison</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SI" sz="1700" b="0" i="0" u="none" strike="noStrike" cap="none" normalizeH="0" baseline="0" dirty="0">
              <a:ln>
                <a:noFill/>
              </a:ln>
              <a:solidFill>
                <a:schemeClr val="bg1"/>
              </a:solidFill>
              <a:effectLst/>
            </a:endParaRPr>
          </a:p>
        </p:txBody>
      </p:sp>
      <p:pic>
        <p:nvPicPr>
          <p:cNvPr id="7" name="Picture 6">
            <a:extLst>
              <a:ext uri="{FF2B5EF4-FFF2-40B4-BE49-F238E27FC236}">
                <a16:creationId xmlns:a16="http://schemas.microsoft.com/office/drawing/2014/main" id="{56F38EE6-93E7-D31F-45FB-F5C790456020}"/>
              </a:ext>
            </a:extLst>
          </p:cNvPr>
          <p:cNvPicPr>
            <a:picLocks noChangeAspect="1"/>
          </p:cNvPicPr>
          <p:nvPr/>
        </p:nvPicPr>
        <p:blipFill>
          <a:blip r:embed="rId3"/>
          <a:stretch>
            <a:fillRect/>
          </a:stretch>
        </p:blipFill>
        <p:spPr>
          <a:xfrm>
            <a:off x="4766871" y="3235526"/>
            <a:ext cx="5493283" cy="3491655"/>
          </a:xfrm>
          <a:prstGeom prst="rect">
            <a:avLst/>
          </a:prstGeom>
        </p:spPr>
      </p:pic>
      <p:graphicFrame>
        <p:nvGraphicFramePr>
          <p:cNvPr id="23" name="TextBox 5">
            <a:extLst>
              <a:ext uri="{FF2B5EF4-FFF2-40B4-BE49-F238E27FC236}">
                <a16:creationId xmlns:a16="http://schemas.microsoft.com/office/drawing/2014/main" id="{CB71387D-A260-31C4-721E-719C50F39407}"/>
              </a:ext>
            </a:extLst>
          </p:cNvPr>
          <p:cNvGraphicFramePr/>
          <p:nvPr/>
        </p:nvGraphicFramePr>
        <p:xfrm>
          <a:off x="5048219" y="519384"/>
          <a:ext cx="6619872" cy="2585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85247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2D11-1A68-471E-2E92-8D2F77BCC83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Explore and visualize data (EDA)</a:t>
            </a:r>
          </a:p>
        </p:txBody>
      </p:sp>
      <p:pic>
        <p:nvPicPr>
          <p:cNvPr id="4" name="Picture 3">
            <a:extLst>
              <a:ext uri="{FF2B5EF4-FFF2-40B4-BE49-F238E27FC236}">
                <a16:creationId xmlns:a16="http://schemas.microsoft.com/office/drawing/2014/main" id="{15CDB551-D976-8687-23AE-9EEFB0B272CF}"/>
              </a:ext>
            </a:extLst>
          </p:cNvPr>
          <p:cNvPicPr>
            <a:picLocks noChangeAspect="1"/>
          </p:cNvPicPr>
          <p:nvPr/>
        </p:nvPicPr>
        <p:blipFill>
          <a:blip r:embed="rId2"/>
          <a:stretch>
            <a:fillRect/>
          </a:stretch>
        </p:blipFill>
        <p:spPr>
          <a:xfrm>
            <a:off x="4208403" y="961812"/>
            <a:ext cx="6848592" cy="4930987"/>
          </a:xfrm>
          <a:prstGeom prst="rect">
            <a:avLst/>
          </a:prstGeom>
        </p:spPr>
      </p:pic>
    </p:spTree>
    <p:extLst>
      <p:ext uri="{BB962C8B-B14F-4D97-AF65-F5344CB8AC3E}">
        <p14:creationId xmlns:p14="http://schemas.microsoft.com/office/powerpoint/2010/main" val="334346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7F78-1C14-E9AD-D66E-8415C33A27D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Cleaning and using Apache Spark</a:t>
            </a:r>
          </a:p>
        </p:txBody>
      </p:sp>
      <p:pic>
        <p:nvPicPr>
          <p:cNvPr id="4" name="Picture 3">
            <a:extLst>
              <a:ext uri="{FF2B5EF4-FFF2-40B4-BE49-F238E27FC236}">
                <a16:creationId xmlns:a16="http://schemas.microsoft.com/office/drawing/2014/main" id="{551891B5-68AA-22F5-D3D6-C5917AF9288A}"/>
              </a:ext>
            </a:extLst>
          </p:cNvPr>
          <p:cNvPicPr>
            <a:picLocks noChangeAspect="1"/>
          </p:cNvPicPr>
          <p:nvPr/>
        </p:nvPicPr>
        <p:blipFill>
          <a:blip r:embed="rId2"/>
          <a:stretch>
            <a:fillRect/>
          </a:stretch>
        </p:blipFill>
        <p:spPr>
          <a:xfrm>
            <a:off x="4038600" y="1180993"/>
            <a:ext cx="7188199" cy="4492624"/>
          </a:xfrm>
          <a:prstGeom prst="rect">
            <a:avLst/>
          </a:prstGeom>
        </p:spPr>
      </p:pic>
    </p:spTree>
    <p:extLst>
      <p:ext uri="{BB962C8B-B14F-4D97-AF65-F5344CB8AC3E}">
        <p14:creationId xmlns:p14="http://schemas.microsoft.com/office/powerpoint/2010/main" val="1306930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AE5D5C-B738-0F1C-34B7-B65915121CF1}"/>
              </a:ext>
            </a:extLst>
          </p:cNvPr>
          <p:cNvPicPr>
            <a:picLocks noChangeAspect="1"/>
          </p:cNvPicPr>
          <p:nvPr/>
        </p:nvPicPr>
        <p:blipFill>
          <a:blip r:embed="rId2"/>
          <a:stretch>
            <a:fillRect/>
          </a:stretch>
        </p:blipFill>
        <p:spPr>
          <a:xfrm>
            <a:off x="914399" y="213599"/>
            <a:ext cx="10043109" cy="6232171"/>
          </a:xfrm>
          <a:prstGeom prst="rect">
            <a:avLst/>
          </a:prstGeom>
        </p:spPr>
      </p:pic>
    </p:spTree>
    <p:extLst>
      <p:ext uri="{BB962C8B-B14F-4D97-AF65-F5344CB8AC3E}">
        <p14:creationId xmlns:p14="http://schemas.microsoft.com/office/powerpoint/2010/main" val="142488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9815EA-1CFB-0852-6AEC-BE344F4F8327}"/>
              </a:ext>
            </a:extLst>
          </p:cNvPr>
          <p:cNvPicPr>
            <a:picLocks noChangeAspect="1"/>
          </p:cNvPicPr>
          <p:nvPr/>
        </p:nvPicPr>
        <p:blipFill>
          <a:blip r:embed="rId2"/>
          <a:stretch>
            <a:fillRect/>
          </a:stretch>
        </p:blipFill>
        <p:spPr>
          <a:xfrm>
            <a:off x="4209090" y="2359791"/>
            <a:ext cx="7772400" cy="3547494"/>
          </a:xfrm>
          <a:prstGeom prst="rect">
            <a:avLst/>
          </a:prstGeom>
        </p:spPr>
      </p:pic>
      <p:pic>
        <p:nvPicPr>
          <p:cNvPr id="2" name="Picture 1">
            <a:extLst>
              <a:ext uri="{FF2B5EF4-FFF2-40B4-BE49-F238E27FC236}">
                <a16:creationId xmlns:a16="http://schemas.microsoft.com/office/drawing/2014/main" id="{5C512CA0-AE85-991F-EBCF-A82A80F04177}"/>
              </a:ext>
            </a:extLst>
          </p:cNvPr>
          <p:cNvPicPr>
            <a:picLocks noChangeAspect="1"/>
          </p:cNvPicPr>
          <p:nvPr/>
        </p:nvPicPr>
        <p:blipFill>
          <a:blip r:embed="rId3"/>
          <a:stretch>
            <a:fillRect/>
          </a:stretch>
        </p:blipFill>
        <p:spPr>
          <a:xfrm>
            <a:off x="539645" y="140340"/>
            <a:ext cx="4276595" cy="6717660"/>
          </a:xfrm>
          <a:prstGeom prst="rect">
            <a:avLst/>
          </a:prstGeom>
        </p:spPr>
      </p:pic>
    </p:spTree>
    <p:extLst>
      <p:ext uri="{BB962C8B-B14F-4D97-AF65-F5344CB8AC3E}">
        <p14:creationId xmlns:p14="http://schemas.microsoft.com/office/powerpoint/2010/main" val="239222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B79555-9092-BB5B-0A9D-8D5390AC46F2}"/>
              </a:ext>
            </a:extLst>
          </p:cNvPr>
          <p:cNvSpPr>
            <a:spLocks noGrp="1"/>
          </p:cNvSpPr>
          <p:nvPr>
            <p:ph type="title"/>
          </p:nvPr>
        </p:nvSpPr>
        <p:spPr>
          <a:xfrm>
            <a:off x="873585" y="427186"/>
            <a:ext cx="7886579" cy="553998"/>
          </a:xfrm>
        </p:spPr>
        <p:txBody>
          <a:bodyPr>
            <a:normAutofit fontScale="90000"/>
          </a:bodyPr>
          <a:lstStyle/>
          <a:p>
            <a:r>
              <a:rPr lang="sl-SI" dirty="0"/>
              <a:t>About</a:t>
            </a:r>
            <a:endParaRPr lang="en-US" dirty="0"/>
          </a:p>
        </p:txBody>
      </p:sp>
      <p:sp>
        <p:nvSpPr>
          <p:cNvPr id="5" name="TextBox 4">
            <a:extLst>
              <a:ext uri="{FF2B5EF4-FFF2-40B4-BE49-F238E27FC236}">
                <a16:creationId xmlns:a16="http://schemas.microsoft.com/office/drawing/2014/main" id="{0F368AA4-6E40-894D-4256-2A8DB3B64E3C}"/>
              </a:ext>
            </a:extLst>
          </p:cNvPr>
          <p:cNvSpPr txBox="1"/>
          <p:nvPr/>
        </p:nvSpPr>
        <p:spPr>
          <a:xfrm>
            <a:off x="328521" y="4689401"/>
            <a:ext cx="6055151" cy="1077218"/>
          </a:xfrm>
          <a:prstGeom prst="rect">
            <a:avLst/>
          </a:prstGeom>
          <a:noFill/>
        </p:spPr>
        <p:txBody>
          <a:bodyPr wrap="square">
            <a:spAutoFit/>
          </a:bodyPr>
          <a:lstStyle/>
          <a:p>
            <a:r>
              <a:rPr lang="en-SI" sz="1800" b="1" u="sng" dirty="0">
                <a:solidFill>
                  <a:schemeClr val="bg1"/>
                </a:solidFill>
              </a:rPr>
              <a:t>Session material</a:t>
            </a:r>
            <a:r>
              <a:rPr lang="en-SI" dirty="0">
                <a:solidFill>
                  <a:schemeClr val="bg1"/>
                </a:solidFill>
              </a:rPr>
              <a:t>:</a:t>
            </a:r>
            <a:br>
              <a:rPr lang="en-SI" dirty="0">
                <a:solidFill>
                  <a:schemeClr val="bg1"/>
                </a:solidFill>
              </a:rPr>
            </a:br>
            <a:r>
              <a:rPr lang="en-GB" sz="2800" dirty="0" err="1">
                <a:solidFill>
                  <a:schemeClr val="bg1"/>
                </a:solidFill>
              </a:rPr>
              <a:t>github.com</a:t>
            </a:r>
            <a:r>
              <a:rPr lang="en-GB" sz="2800" dirty="0">
                <a:solidFill>
                  <a:schemeClr val="bg1"/>
                </a:solidFill>
              </a:rPr>
              <a:t>/</a:t>
            </a:r>
            <a:r>
              <a:rPr lang="en-GB" sz="2800" dirty="0" err="1">
                <a:solidFill>
                  <a:schemeClr val="bg1"/>
                </a:solidFill>
              </a:rPr>
              <a:t>tomaztk</a:t>
            </a:r>
            <a:r>
              <a:rPr lang="en-GB" sz="2800" dirty="0">
                <a:solidFill>
                  <a:schemeClr val="bg1"/>
                </a:solidFill>
              </a:rPr>
              <a:t>/</a:t>
            </a:r>
            <a:r>
              <a:rPr lang="en-GB" sz="2800" dirty="0" err="1">
                <a:solidFill>
                  <a:schemeClr val="bg1"/>
                </a:solidFill>
              </a:rPr>
              <a:t>microsoft</a:t>
            </a:r>
            <a:r>
              <a:rPr lang="en-GB" sz="2800" dirty="0">
                <a:solidFill>
                  <a:schemeClr val="bg1"/>
                </a:solidFill>
              </a:rPr>
              <a:t>-fabric</a:t>
            </a:r>
            <a:endParaRPr lang="en-SI" dirty="0">
              <a:solidFill>
                <a:schemeClr val="bg1"/>
              </a:solidFill>
            </a:endParaRPr>
          </a:p>
          <a:p>
            <a:endParaRPr lang="en-SI" dirty="0">
              <a:solidFill>
                <a:schemeClr val="bg1"/>
              </a:solidFill>
            </a:endParaRPr>
          </a:p>
        </p:txBody>
      </p:sp>
      <p:sp>
        <p:nvSpPr>
          <p:cNvPr id="6" name="Content Placeholder 2">
            <a:extLst>
              <a:ext uri="{FF2B5EF4-FFF2-40B4-BE49-F238E27FC236}">
                <a16:creationId xmlns:a16="http://schemas.microsoft.com/office/drawing/2014/main" id="{3175E78D-EFF3-664D-25B7-D639F3079FB6}"/>
              </a:ext>
            </a:extLst>
          </p:cNvPr>
          <p:cNvSpPr txBox="1">
            <a:spLocks/>
          </p:cNvSpPr>
          <p:nvPr/>
        </p:nvSpPr>
        <p:spPr>
          <a:xfrm>
            <a:off x="272943" y="1421342"/>
            <a:ext cx="7068761" cy="2448293"/>
          </a:xfrm>
          <a:prstGeom prst="rect">
            <a:avLst/>
          </a:prstGeom>
        </p:spPr>
        <p:txBody>
          <a:bodyPr vert="horz" wrap="square" lIns="90300" tIns="56439" rIns="90300" bIns="56439" rtlCol="0">
            <a:normAutofit/>
          </a:bodyPr>
          <a:lst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799"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sl-SI" sz="2538" dirty="0">
                <a:solidFill>
                  <a:schemeClr val="bg1"/>
                </a:solidFill>
                <a:latin typeface="Segoe UI Light" panose="020B0502040204020203" pitchFamily="34" charset="0"/>
              </a:rPr>
              <a:t>Data scientist | BI Developer | Data Analyst </a:t>
            </a:r>
          </a:p>
          <a:p>
            <a:r>
              <a:rPr lang="sl-SI" sz="2538" dirty="0">
                <a:solidFill>
                  <a:schemeClr val="bg1"/>
                </a:solidFill>
                <a:latin typeface="Segoe UI Light" panose="020B0502040204020203" pitchFamily="34" charset="0"/>
              </a:rPr>
              <a:t>SQL Server, SAS, R, Python, C#, SAP, SPSS</a:t>
            </a:r>
          </a:p>
          <a:p>
            <a:r>
              <a:rPr lang="sl-SI" sz="2538" dirty="0">
                <a:solidFill>
                  <a:schemeClr val="bg1"/>
                </a:solidFill>
                <a:latin typeface="Segoe UI Light" panose="020B0502040204020203" pitchFamily="34" charset="0"/>
              </a:rPr>
              <a:t>20+years experience MSSQL, DEV, BI, DM, DS</a:t>
            </a:r>
          </a:p>
          <a:p>
            <a:r>
              <a:rPr lang="sl-SI" sz="2538" dirty="0">
                <a:solidFill>
                  <a:schemeClr val="bg1"/>
                </a:solidFill>
                <a:latin typeface="Segoe UI Light" panose="020B0502040204020203" pitchFamily="34" charset="0"/>
              </a:rPr>
              <a:t>Frequent community speaker, book author</a:t>
            </a:r>
          </a:p>
          <a:p>
            <a:r>
              <a:rPr lang="sl-SI" sz="2538" dirty="0">
                <a:solidFill>
                  <a:schemeClr val="bg1"/>
                </a:solidFill>
                <a:latin typeface="Segoe UI Light" panose="020B0502040204020203" pitchFamily="34" charset="0"/>
              </a:rPr>
              <a:t>Avid coffee drinker &amp; bicycle junkie</a:t>
            </a:r>
          </a:p>
        </p:txBody>
      </p:sp>
      <p:pic>
        <p:nvPicPr>
          <p:cNvPr id="7" name="Picture 6">
            <a:extLst>
              <a:ext uri="{FF2B5EF4-FFF2-40B4-BE49-F238E27FC236}">
                <a16:creationId xmlns:a16="http://schemas.microsoft.com/office/drawing/2014/main" id="{190D81A4-1EC6-0E65-66AD-49A494D9A1D3}"/>
              </a:ext>
            </a:extLst>
          </p:cNvPr>
          <p:cNvPicPr>
            <a:picLocks noChangeAspect="1"/>
          </p:cNvPicPr>
          <p:nvPr/>
        </p:nvPicPr>
        <p:blipFill>
          <a:blip r:embed="rId2"/>
          <a:stretch>
            <a:fillRect/>
          </a:stretch>
        </p:blipFill>
        <p:spPr>
          <a:xfrm>
            <a:off x="6989574" y="2806028"/>
            <a:ext cx="5136444" cy="2783124"/>
          </a:xfrm>
          <a:prstGeom prst="rect">
            <a:avLst/>
          </a:prstGeom>
        </p:spPr>
      </p:pic>
      <p:pic>
        <p:nvPicPr>
          <p:cNvPr id="8" name="Picture 7">
            <a:extLst>
              <a:ext uri="{FF2B5EF4-FFF2-40B4-BE49-F238E27FC236}">
                <a16:creationId xmlns:a16="http://schemas.microsoft.com/office/drawing/2014/main" id="{82BC1239-BA63-C9D7-B45D-7E1079263583}"/>
              </a:ext>
            </a:extLst>
          </p:cNvPr>
          <p:cNvPicPr>
            <a:picLocks noChangeAspect="1"/>
          </p:cNvPicPr>
          <p:nvPr/>
        </p:nvPicPr>
        <p:blipFill>
          <a:blip r:embed="rId3"/>
          <a:stretch>
            <a:fillRect/>
          </a:stretch>
        </p:blipFill>
        <p:spPr>
          <a:xfrm>
            <a:off x="9557796" y="136306"/>
            <a:ext cx="2162477" cy="2114845"/>
          </a:xfrm>
          <a:prstGeom prst="rect">
            <a:avLst/>
          </a:prstGeom>
        </p:spPr>
      </p:pic>
    </p:spTree>
    <p:extLst>
      <p:ext uri="{BB962C8B-B14F-4D97-AF65-F5344CB8AC3E}">
        <p14:creationId xmlns:p14="http://schemas.microsoft.com/office/powerpoint/2010/main" val="3335266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0B88-2164-905A-033B-DC0D1C4090C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Model </a:t>
            </a:r>
            <a:r>
              <a:rPr lang="en-US" sz="2600" kern="1200" dirty="0" err="1">
                <a:solidFill>
                  <a:srgbClr val="FFFFFF"/>
                </a:solidFill>
                <a:latin typeface="+mj-lt"/>
                <a:ea typeface="+mj-ea"/>
                <a:cs typeface="+mj-cs"/>
              </a:rPr>
              <a:t>registratioin</a:t>
            </a:r>
            <a:r>
              <a:rPr lang="en-US" sz="2600" kern="1200" dirty="0">
                <a:solidFill>
                  <a:srgbClr val="FFFFFF"/>
                </a:solidFill>
                <a:latin typeface="+mj-lt"/>
                <a:ea typeface="+mj-ea"/>
                <a:cs typeface="+mj-cs"/>
              </a:rPr>
              <a:t> with </a:t>
            </a:r>
            <a:r>
              <a:rPr lang="en-US" sz="2600" kern="1200" dirty="0" err="1">
                <a:solidFill>
                  <a:srgbClr val="FFFFFF"/>
                </a:solidFill>
                <a:latin typeface="+mj-lt"/>
                <a:ea typeface="+mj-ea"/>
                <a:cs typeface="+mj-cs"/>
              </a:rPr>
              <a:t>MLFlow</a:t>
            </a:r>
            <a:endParaRPr lang="en-US" sz="2600" kern="1200" dirty="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B827C690-3DFD-3BE3-5DE0-4A39698B2CF2}"/>
              </a:ext>
            </a:extLst>
          </p:cNvPr>
          <p:cNvPicPr>
            <a:picLocks noChangeAspect="1"/>
          </p:cNvPicPr>
          <p:nvPr/>
        </p:nvPicPr>
        <p:blipFill>
          <a:blip r:embed="rId3"/>
          <a:stretch>
            <a:fillRect/>
          </a:stretch>
        </p:blipFill>
        <p:spPr>
          <a:xfrm>
            <a:off x="4471811" y="961812"/>
            <a:ext cx="6321777" cy="4930987"/>
          </a:xfrm>
          <a:prstGeom prst="rect">
            <a:avLst/>
          </a:prstGeom>
        </p:spPr>
      </p:pic>
    </p:spTree>
    <p:extLst>
      <p:ext uri="{BB962C8B-B14F-4D97-AF65-F5344CB8AC3E}">
        <p14:creationId xmlns:p14="http://schemas.microsoft.com/office/powerpoint/2010/main" val="544061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0B88-2164-905A-033B-DC0D1C4090C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Model building</a:t>
            </a:r>
          </a:p>
        </p:txBody>
      </p:sp>
      <p:pic>
        <p:nvPicPr>
          <p:cNvPr id="3" name="Picture 2">
            <a:extLst>
              <a:ext uri="{FF2B5EF4-FFF2-40B4-BE49-F238E27FC236}">
                <a16:creationId xmlns:a16="http://schemas.microsoft.com/office/drawing/2014/main" id="{6237A078-3322-69D7-2CC7-99DD81D33B9D}"/>
              </a:ext>
            </a:extLst>
          </p:cNvPr>
          <p:cNvPicPr>
            <a:picLocks noChangeAspect="1"/>
          </p:cNvPicPr>
          <p:nvPr/>
        </p:nvPicPr>
        <p:blipFill>
          <a:blip r:embed="rId3"/>
          <a:stretch>
            <a:fillRect/>
          </a:stretch>
        </p:blipFill>
        <p:spPr>
          <a:xfrm>
            <a:off x="3573905" y="1313231"/>
            <a:ext cx="7772400" cy="4501361"/>
          </a:xfrm>
          <a:prstGeom prst="rect">
            <a:avLst/>
          </a:prstGeom>
        </p:spPr>
      </p:pic>
    </p:spTree>
    <p:extLst>
      <p:ext uri="{BB962C8B-B14F-4D97-AF65-F5344CB8AC3E}">
        <p14:creationId xmlns:p14="http://schemas.microsoft.com/office/powerpoint/2010/main" val="2360745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0B88-2164-905A-033B-DC0D1C4090C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Model Assessment</a:t>
            </a:r>
          </a:p>
        </p:txBody>
      </p:sp>
      <p:pic>
        <p:nvPicPr>
          <p:cNvPr id="4" name="Picture 3">
            <a:extLst>
              <a:ext uri="{FF2B5EF4-FFF2-40B4-BE49-F238E27FC236}">
                <a16:creationId xmlns:a16="http://schemas.microsoft.com/office/drawing/2014/main" id="{6EB0B276-8837-43D2-CC01-5AB2189B489F}"/>
              </a:ext>
            </a:extLst>
          </p:cNvPr>
          <p:cNvPicPr>
            <a:picLocks noChangeAspect="1"/>
          </p:cNvPicPr>
          <p:nvPr/>
        </p:nvPicPr>
        <p:blipFill>
          <a:blip r:embed="rId3"/>
          <a:stretch>
            <a:fillRect/>
          </a:stretch>
        </p:blipFill>
        <p:spPr>
          <a:xfrm>
            <a:off x="3906017" y="2226665"/>
            <a:ext cx="7772400" cy="2404670"/>
          </a:xfrm>
          <a:prstGeom prst="rect">
            <a:avLst/>
          </a:prstGeom>
        </p:spPr>
      </p:pic>
    </p:spTree>
    <p:extLst>
      <p:ext uri="{BB962C8B-B14F-4D97-AF65-F5344CB8AC3E}">
        <p14:creationId xmlns:p14="http://schemas.microsoft.com/office/powerpoint/2010/main" val="447294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0B88-2164-905A-033B-DC0D1C4090CB}"/>
              </a:ext>
            </a:extLst>
          </p:cNvPr>
          <p:cNvSpPr>
            <a:spLocks noGrp="1"/>
          </p:cNvSpPr>
          <p:nvPr>
            <p:ph type="title"/>
          </p:nvPr>
        </p:nvSpPr>
        <p:spPr>
          <a:xfrm>
            <a:off x="640079" y="2074363"/>
            <a:ext cx="2942569"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Model Consumption with API</a:t>
            </a:r>
          </a:p>
        </p:txBody>
      </p:sp>
      <p:pic>
        <p:nvPicPr>
          <p:cNvPr id="3" name="Picture 2">
            <a:extLst>
              <a:ext uri="{FF2B5EF4-FFF2-40B4-BE49-F238E27FC236}">
                <a16:creationId xmlns:a16="http://schemas.microsoft.com/office/drawing/2014/main" id="{2DCA893A-E105-9669-41AA-81B8EFFDC583}"/>
              </a:ext>
            </a:extLst>
          </p:cNvPr>
          <p:cNvPicPr>
            <a:picLocks noChangeAspect="1"/>
          </p:cNvPicPr>
          <p:nvPr/>
        </p:nvPicPr>
        <p:blipFill>
          <a:blip r:embed="rId3"/>
          <a:stretch>
            <a:fillRect/>
          </a:stretch>
        </p:blipFill>
        <p:spPr>
          <a:xfrm>
            <a:off x="3779521" y="2074363"/>
            <a:ext cx="7772400" cy="2582703"/>
          </a:xfrm>
          <a:prstGeom prst="rect">
            <a:avLst/>
          </a:prstGeom>
        </p:spPr>
      </p:pic>
    </p:spTree>
    <p:extLst>
      <p:ext uri="{BB962C8B-B14F-4D97-AF65-F5344CB8AC3E}">
        <p14:creationId xmlns:p14="http://schemas.microsoft.com/office/powerpoint/2010/main" val="2371288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ounded Rectangle 38">
            <a:extLst>
              <a:ext uri="{FF2B5EF4-FFF2-40B4-BE49-F238E27FC236}">
                <a16:creationId xmlns:a16="http://schemas.microsoft.com/office/drawing/2014/main" id="{9D4BF6B1-3D1C-32DF-070F-F6362BD717D9}"/>
              </a:ext>
            </a:extLst>
          </p:cNvPr>
          <p:cNvSpPr/>
          <p:nvPr/>
        </p:nvSpPr>
        <p:spPr bwMode="auto">
          <a:xfrm>
            <a:off x="1234955" y="2747948"/>
            <a:ext cx="9753600" cy="2019995"/>
          </a:xfrm>
          <a:prstGeom prst="roundRect">
            <a:avLst>
              <a:gd name="adj" fmla="val 3641"/>
            </a:avLst>
          </a:prstGeom>
          <a:ln w="9525" cap="flat" cmpd="sng" algn="ctr">
            <a:noFill/>
            <a:prstDash val="solid"/>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tab pos="5195888" algn="l"/>
              </a:tabLst>
              <a:defRPr/>
            </a:pPr>
            <a:endParaRPr kumimoji="0" lang="en-US" sz="2400" b="1"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3" name="Title 2">
            <a:extLst>
              <a:ext uri="{FF2B5EF4-FFF2-40B4-BE49-F238E27FC236}">
                <a16:creationId xmlns:a16="http://schemas.microsoft.com/office/drawing/2014/main" id="{9015C99E-8C24-6383-9CB3-CC1AE6FE96E1}"/>
              </a:ext>
            </a:extLst>
          </p:cNvPr>
          <p:cNvSpPr>
            <a:spLocks noGrp="1"/>
          </p:cNvSpPr>
          <p:nvPr>
            <p:ph type="title" idx="4294967295"/>
          </p:nvPr>
        </p:nvSpPr>
        <p:spPr>
          <a:xfrm>
            <a:off x="0" y="365125"/>
            <a:ext cx="10515600" cy="1325563"/>
          </a:xfrm>
          <a:prstGeom prst="rect">
            <a:avLst/>
          </a:prstGeom>
        </p:spPr>
        <p:txBody>
          <a:bodyPr/>
          <a:lstStyle/>
          <a:p>
            <a:pPr algn="ctr"/>
            <a:r>
              <a:rPr lang="en-FR"/>
              <a:t>SynapseML and Microsoft AI services</a:t>
            </a:r>
          </a:p>
        </p:txBody>
      </p:sp>
      <p:sp>
        <p:nvSpPr>
          <p:cNvPr id="5" name="Rectangle: Rounded Corners 11">
            <a:extLst>
              <a:ext uri="{FF2B5EF4-FFF2-40B4-BE49-F238E27FC236}">
                <a16:creationId xmlns:a16="http://schemas.microsoft.com/office/drawing/2014/main" id="{75C3F596-3DD3-7A68-4532-A8FC61FECB7C}"/>
              </a:ext>
            </a:extLst>
          </p:cNvPr>
          <p:cNvSpPr/>
          <p:nvPr/>
        </p:nvSpPr>
        <p:spPr bwMode="auto">
          <a:xfrm>
            <a:off x="1817418" y="2747948"/>
            <a:ext cx="1371599" cy="1362104"/>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4" name="Graphic 3">
            <a:extLst>
              <a:ext uri="{FF2B5EF4-FFF2-40B4-BE49-F238E27FC236}">
                <a16:creationId xmlns:a16="http://schemas.microsoft.com/office/drawing/2014/main" id="{AF6CE585-ABEC-F38F-33D4-BD40D06ECC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1587" y="3026460"/>
            <a:ext cx="704004" cy="754465"/>
          </a:xfrm>
          <a:prstGeom prst="rect">
            <a:avLst/>
          </a:prstGeom>
        </p:spPr>
      </p:pic>
      <p:sp>
        <p:nvSpPr>
          <p:cNvPr id="8" name="Rectangle: Rounded Corners 11">
            <a:extLst>
              <a:ext uri="{FF2B5EF4-FFF2-40B4-BE49-F238E27FC236}">
                <a16:creationId xmlns:a16="http://schemas.microsoft.com/office/drawing/2014/main" id="{0F7E9210-FFB5-02E2-5204-8DB6956C5260}"/>
              </a:ext>
            </a:extLst>
          </p:cNvPr>
          <p:cNvSpPr/>
          <p:nvPr/>
        </p:nvSpPr>
        <p:spPr bwMode="auto">
          <a:xfrm>
            <a:off x="4199539" y="2737317"/>
            <a:ext cx="1422772" cy="1367985"/>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7" name="Picture 6" descr="A picture containing font, graphics, graphic design, logo&#10;&#10;Description automatically generated">
            <a:extLst>
              <a:ext uri="{FF2B5EF4-FFF2-40B4-BE49-F238E27FC236}">
                <a16:creationId xmlns:a16="http://schemas.microsoft.com/office/drawing/2014/main" id="{83A13DD6-044E-910F-265A-F909AED7779D}"/>
              </a:ext>
            </a:extLst>
          </p:cNvPr>
          <p:cNvPicPr>
            <a:picLocks noChangeAspect="1"/>
          </p:cNvPicPr>
          <p:nvPr/>
        </p:nvPicPr>
        <p:blipFill>
          <a:blip r:embed="rId5"/>
          <a:stretch>
            <a:fillRect/>
          </a:stretch>
        </p:blipFill>
        <p:spPr>
          <a:xfrm>
            <a:off x="4310607" y="3135085"/>
            <a:ext cx="1311704" cy="508418"/>
          </a:xfrm>
          <a:prstGeom prst="rect">
            <a:avLst/>
          </a:prstGeom>
        </p:spPr>
      </p:pic>
      <p:sp>
        <p:nvSpPr>
          <p:cNvPr id="9" name="Rectangle: Rounded Corners 11">
            <a:extLst>
              <a:ext uri="{FF2B5EF4-FFF2-40B4-BE49-F238E27FC236}">
                <a16:creationId xmlns:a16="http://schemas.microsoft.com/office/drawing/2014/main" id="{0527D202-CD48-5C14-2354-ECC31DF41B89}"/>
              </a:ext>
            </a:extLst>
          </p:cNvPr>
          <p:cNvSpPr/>
          <p:nvPr/>
        </p:nvSpPr>
        <p:spPr bwMode="auto">
          <a:xfrm>
            <a:off x="6632834" y="2747949"/>
            <a:ext cx="1411717" cy="135735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2" name="Graphic 1">
            <a:extLst>
              <a:ext uri="{FF2B5EF4-FFF2-40B4-BE49-F238E27FC236}">
                <a16:creationId xmlns:a16="http://schemas.microsoft.com/office/drawing/2014/main" id="{132D0D39-C81B-B419-5FEA-5E3417A5CC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15185" y="3154299"/>
            <a:ext cx="847014" cy="549401"/>
          </a:xfrm>
          <a:prstGeom prst="rect">
            <a:avLst/>
          </a:prstGeom>
        </p:spPr>
      </p:pic>
      <p:sp>
        <p:nvSpPr>
          <p:cNvPr id="10" name="Rectangle: Rounded Corners 11">
            <a:extLst>
              <a:ext uri="{FF2B5EF4-FFF2-40B4-BE49-F238E27FC236}">
                <a16:creationId xmlns:a16="http://schemas.microsoft.com/office/drawing/2014/main" id="{6A48BC1B-2F9B-ABA9-6BF9-3B1FB92D0371}"/>
              </a:ext>
            </a:extLst>
          </p:cNvPr>
          <p:cNvSpPr/>
          <p:nvPr/>
        </p:nvSpPr>
        <p:spPr bwMode="auto">
          <a:xfrm>
            <a:off x="9055074" y="2750322"/>
            <a:ext cx="1411717" cy="1357356"/>
          </a:xfrm>
          <a:prstGeom prst="round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1" name="Freeform: Shape 16">
            <a:extLst>
              <a:ext uri="{FF2B5EF4-FFF2-40B4-BE49-F238E27FC236}">
                <a16:creationId xmlns:a16="http://schemas.microsoft.com/office/drawing/2014/main" id="{544BDE83-91C7-6D6D-F7DA-21B8FD3D052A}"/>
              </a:ext>
            </a:extLst>
          </p:cNvPr>
          <p:cNvSpPr/>
          <p:nvPr/>
        </p:nvSpPr>
        <p:spPr>
          <a:xfrm>
            <a:off x="9457014" y="3108457"/>
            <a:ext cx="607835" cy="645838"/>
          </a:xfrm>
          <a:custGeom>
            <a:avLst/>
            <a:gdLst>
              <a:gd name="connsiteX0" fmla="*/ 413698 w 417127"/>
              <a:gd name="connsiteY0" fmla="*/ 215971 h 418146"/>
              <a:gd name="connsiteX1" fmla="*/ 388361 w 417127"/>
              <a:gd name="connsiteY1" fmla="*/ 170918 h 418146"/>
              <a:gd name="connsiteX2" fmla="*/ 380360 w 417127"/>
              <a:gd name="connsiteY2" fmla="*/ 85193 h 418146"/>
              <a:gd name="connsiteX3" fmla="*/ 265584 w 417127"/>
              <a:gd name="connsiteY3" fmla="*/ 36520 h 418146"/>
              <a:gd name="connsiteX4" fmla="*/ 117836 w 417127"/>
              <a:gd name="connsiteY4" fmla="*/ 25286 h 418146"/>
              <a:gd name="connsiteX5" fmla="*/ 85752 w 417127"/>
              <a:gd name="connsiteY5" fmla="*/ 74620 h 418146"/>
              <a:gd name="connsiteX6" fmla="*/ 14124 w 417127"/>
              <a:gd name="connsiteY6" fmla="*/ 124340 h 418146"/>
              <a:gd name="connsiteX7" fmla="*/ 28507 w 417127"/>
              <a:gd name="connsiteY7" fmla="*/ 247118 h 418146"/>
              <a:gd name="connsiteX8" fmla="*/ 36508 w 417127"/>
              <a:gd name="connsiteY8" fmla="*/ 332843 h 418146"/>
              <a:gd name="connsiteX9" fmla="*/ 151284 w 417127"/>
              <a:gd name="connsiteY9" fmla="*/ 381420 h 418146"/>
              <a:gd name="connsiteX10" fmla="*/ 299002 w 417127"/>
              <a:gd name="connsiteY10" fmla="*/ 393037 h 418146"/>
              <a:gd name="connsiteX11" fmla="*/ 331211 w 417127"/>
              <a:gd name="connsiteY11" fmla="*/ 343796 h 418146"/>
              <a:gd name="connsiteX12" fmla="*/ 402839 w 417127"/>
              <a:gd name="connsiteY12" fmla="*/ 294076 h 418146"/>
              <a:gd name="connsiteX13" fmla="*/ 413698 w 417127"/>
              <a:gd name="connsiteY13" fmla="*/ 215971 h 418146"/>
              <a:gd name="connsiteX14" fmla="*/ 335688 w 417127"/>
              <a:gd name="connsiteY14" fmla="*/ 313793 h 418146"/>
              <a:gd name="connsiteX15" fmla="*/ 332164 w 417127"/>
              <a:gd name="connsiteY15" fmla="*/ 308459 h 418146"/>
              <a:gd name="connsiteX16" fmla="*/ 332164 w 417127"/>
              <a:gd name="connsiteY16" fmla="*/ 211399 h 418146"/>
              <a:gd name="connsiteX17" fmla="*/ 327401 w 417127"/>
              <a:gd name="connsiteY17" fmla="*/ 201017 h 418146"/>
              <a:gd name="connsiteX18" fmla="*/ 232151 w 417127"/>
              <a:gd name="connsiteY18" fmla="*/ 147200 h 418146"/>
              <a:gd name="connsiteX19" fmla="*/ 266536 w 417127"/>
              <a:gd name="connsiteY19" fmla="*/ 127674 h 418146"/>
              <a:gd name="connsiteX20" fmla="*/ 347118 w 417127"/>
              <a:gd name="connsiteY20" fmla="*/ 173489 h 418146"/>
              <a:gd name="connsiteX21" fmla="*/ 383980 w 417127"/>
              <a:gd name="connsiteY21" fmla="*/ 221114 h 418146"/>
              <a:gd name="connsiteX22" fmla="*/ 376074 w 417127"/>
              <a:gd name="connsiteY22" fmla="*/ 279788 h 418146"/>
              <a:gd name="connsiteX23" fmla="*/ 335688 w 417127"/>
              <a:gd name="connsiteY23" fmla="*/ 313793 h 418146"/>
              <a:gd name="connsiteX24" fmla="*/ 81180 w 417127"/>
              <a:gd name="connsiteY24" fmla="*/ 104243 h 418146"/>
              <a:gd name="connsiteX25" fmla="*/ 84799 w 417127"/>
              <a:gd name="connsiteY25" fmla="*/ 109577 h 418146"/>
              <a:gd name="connsiteX26" fmla="*/ 84799 w 417127"/>
              <a:gd name="connsiteY26" fmla="*/ 206636 h 418146"/>
              <a:gd name="connsiteX27" fmla="*/ 89467 w 417127"/>
              <a:gd name="connsiteY27" fmla="*/ 217019 h 418146"/>
              <a:gd name="connsiteX28" fmla="*/ 184717 w 417127"/>
              <a:gd name="connsiteY28" fmla="*/ 270835 h 418146"/>
              <a:gd name="connsiteX29" fmla="*/ 150331 w 417127"/>
              <a:gd name="connsiteY29" fmla="*/ 290361 h 418146"/>
              <a:gd name="connsiteX30" fmla="*/ 69369 w 417127"/>
              <a:gd name="connsiteY30" fmla="*/ 244451 h 418146"/>
              <a:gd name="connsiteX31" fmla="*/ 32507 w 417127"/>
              <a:gd name="connsiteY31" fmla="*/ 196826 h 418146"/>
              <a:gd name="connsiteX32" fmla="*/ 40413 w 417127"/>
              <a:gd name="connsiteY32" fmla="*/ 138152 h 418146"/>
              <a:gd name="connsiteX33" fmla="*/ 81180 w 417127"/>
              <a:gd name="connsiteY33" fmla="*/ 104243 h 418146"/>
              <a:gd name="connsiteX34" fmla="*/ 364168 w 417127"/>
              <a:gd name="connsiteY34" fmla="*/ 152439 h 418146"/>
              <a:gd name="connsiteX35" fmla="*/ 357595 w 417127"/>
              <a:gd name="connsiteY35" fmla="*/ 151677 h 418146"/>
              <a:gd name="connsiteX36" fmla="*/ 272823 w 417127"/>
              <a:gd name="connsiteY36" fmla="*/ 103481 h 418146"/>
              <a:gd name="connsiteX37" fmla="*/ 261012 w 417127"/>
              <a:gd name="connsiteY37" fmla="*/ 103481 h 418146"/>
              <a:gd name="connsiteX38" fmla="*/ 164428 w 417127"/>
              <a:gd name="connsiteY38" fmla="*/ 158630 h 418146"/>
              <a:gd name="connsiteX39" fmla="*/ 164428 w 417127"/>
              <a:gd name="connsiteY39" fmla="*/ 118625 h 418146"/>
              <a:gd name="connsiteX40" fmla="*/ 246534 w 417127"/>
              <a:gd name="connsiteY40" fmla="*/ 72810 h 418146"/>
              <a:gd name="connsiteX41" fmla="*/ 246534 w 417127"/>
              <a:gd name="connsiteY41" fmla="*/ 72810 h 418146"/>
              <a:gd name="connsiteX42" fmla="*/ 354738 w 417127"/>
              <a:gd name="connsiteY42" fmla="*/ 101385 h 418146"/>
              <a:gd name="connsiteX43" fmla="*/ 364168 w 417127"/>
              <a:gd name="connsiteY43" fmla="*/ 152630 h 418146"/>
              <a:gd name="connsiteX44" fmla="*/ 208434 w 417127"/>
              <a:gd name="connsiteY44" fmla="*/ 161393 h 418146"/>
              <a:gd name="connsiteX45" fmla="*/ 252439 w 417127"/>
              <a:gd name="connsiteY45" fmla="*/ 186348 h 418146"/>
              <a:gd name="connsiteX46" fmla="*/ 252439 w 417127"/>
              <a:gd name="connsiteY46" fmla="*/ 232354 h 418146"/>
              <a:gd name="connsiteX47" fmla="*/ 208434 w 417127"/>
              <a:gd name="connsiteY47" fmla="*/ 256643 h 418146"/>
              <a:gd name="connsiteX48" fmla="*/ 164524 w 417127"/>
              <a:gd name="connsiteY48" fmla="*/ 231687 h 418146"/>
              <a:gd name="connsiteX49" fmla="*/ 164524 w 417127"/>
              <a:gd name="connsiteY49" fmla="*/ 185967 h 418146"/>
              <a:gd name="connsiteX50" fmla="*/ 233008 w 417127"/>
              <a:gd name="connsiteY50" fmla="*/ 53093 h 418146"/>
              <a:gd name="connsiteX51" fmla="*/ 146807 w 417127"/>
              <a:gd name="connsiteY51" fmla="*/ 101290 h 418146"/>
              <a:gd name="connsiteX52" fmla="*/ 141759 w 417127"/>
              <a:gd name="connsiteY52" fmla="*/ 111672 h 418146"/>
              <a:gd name="connsiteX53" fmla="*/ 141759 w 417127"/>
              <a:gd name="connsiteY53" fmla="*/ 218543 h 418146"/>
              <a:gd name="connsiteX54" fmla="*/ 107088 w 417127"/>
              <a:gd name="connsiteY54" fmla="*/ 199493 h 418146"/>
              <a:gd name="connsiteX55" fmla="*/ 107088 w 417127"/>
              <a:gd name="connsiteY55" fmla="*/ 109958 h 418146"/>
              <a:gd name="connsiteX56" fmla="*/ 107088 w 417127"/>
              <a:gd name="connsiteY56" fmla="*/ 108053 h 418146"/>
              <a:gd name="connsiteX57" fmla="*/ 187249 w 417127"/>
              <a:gd name="connsiteY57" fmla="*/ 29728 h 418146"/>
              <a:gd name="connsiteX58" fmla="*/ 237009 w 417127"/>
              <a:gd name="connsiteY58" fmla="*/ 48045 h 418146"/>
              <a:gd name="connsiteX59" fmla="*/ 233008 w 417127"/>
              <a:gd name="connsiteY59" fmla="*/ 53093 h 418146"/>
              <a:gd name="connsiteX60" fmla="*/ 52700 w 417127"/>
              <a:gd name="connsiteY60" fmla="*/ 265406 h 418146"/>
              <a:gd name="connsiteX61" fmla="*/ 56796 w 417127"/>
              <a:gd name="connsiteY61" fmla="*/ 266453 h 418146"/>
              <a:gd name="connsiteX62" fmla="*/ 59272 w 417127"/>
              <a:gd name="connsiteY62" fmla="*/ 266453 h 418146"/>
              <a:gd name="connsiteX63" fmla="*/ 144045 w 417127"/>
              <a:gd name="connsiteY63" fmla="*/ 314650 h 418146"/>
              <a:gd name="connsiteX64" fmla="*/ 155856 w 417127"/>
              <a:gd name="connsiteY64" fmla="*/ 314650 h 418146"/>
              <a:gd name="connsiteX65" fmla="*/ 252535 w 417127"/>
              <a:gd name="connsiteY65" fmla="*/ 259691 h 418146"/>
              <a:gd name="connsiteX66" fmla="*/ 252535 w 417127"/>
              <a:gd name="connsiteY66" fmla="*/ 299696 h 418146"/>
              <a:gd name="connsiteX67" fmla="*/ 170334 w 417127"/>
              <a:gd name="connsiteY67" fmla="*/ 345225 h 418146"/>
              <a:gd name="connsiteX68" fmla="*/ 170334 w 417127"/>
              <a:gd name="connsiteY68" fmla="*/ 345225 h 418146"/>
              <a:gd name="connsiteX69" fmla="*/ 62130 w 417127"/>
              <a:gd name="connsiteY69" fmla="*/ 316650 h 418146"/>
              <a:gd name="connsiteX70" fmla="*/ 52700 w 417127"/>
              <a:gd name="connsiteY70" fmla="*/ 265406 h 418146"/>
              <a:gd name="connsiteX71" fmla="*/ 183859 w 417127"/>
              <a:gd name="connsiteY71" fmla="*/ 364942 h 418146"/>
              <a:gd name="connsiteX72" fmla="*/ 270156 w 417127"/>
              <a:gd name="connsiteY72" fmla="*/ 316841 h 418146"/>
              <a:gd name="connsiteX73" fmla="*/ 275109 w 417127"/>
              <a:gd name="connsiteY73" fmla="*/ 306363 h 418146"/>
              <a:gd name="connsiteX74" fmla="*/ 275109 w 417127"/>
              <a:gd name="connsiteY74" fmla="*/ 199493 h 418146"/>
              <a:gd name="connsiteX75" fmla="*/ 309685 w 417127"/>
              <a:gd name="connsiteY75" fmla="*/ 218543 h 418146"/>
              <a:gd name="connsiteX76" fmla="*/ 309685 w 417127"/>
              <a:gd name="connsiteY76" fmla="*/ 308078 h 418146"/>
              <a:gd name="connsiteX77" fmla="*/ 309685 w 417127"/>
              <a:gd name="connsiteY77" fmla="*/ 309983 h 418146"/>
              <a:gd name="connsiteX78" fmla="*/ 229446 w 417127"/>
              <a:gd name="connsiteY78" fmla="*/ 388228 h 418146"/>
              <a:gd name="connsiteX79" fmla="*/ 179859 w 417127"/>
              <a:gd name="connsiteY79" fmla="*/ 369990 h 418146"/>
              <a:gd name="connsiteX80" fmla="*/ 183859 w 417127"/>
              <a:gd name="connsiteY80" fmla="*/ 364942 h 418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7127" h="418146">
                <a:moveTo>
                  <a:pt x="413698" y="215971"/>
                </a:moveTo>
                <a:cubicBezTo>
                  <a:pt x="409244" y="199034"/>
                  <a:pt x="400521" y="183521"/>
                  <a:pt x="388361" y="170918"/>
                </a:cubicBezTo>
                <a:cubicBezTo>
                  <a:pt x="398595" y="142577"/>
                  <a:pt x="395662" y="111150"/>
                  <a:pt x="380360" y="85193"/>
                </a:cubicBezTo>
                <a:cubicBezTo>
                  <a:pt x="356796" y="45690"/>
                  <a:pt x="310362" y="25999"/>
                  <a:pt x="265584" y="36520"/>
                </a:cubicBezTo>
                <a:cubicBezTo>
                  <a:pt x="227887" y="-7382"/>
                  <a:pt x="161738" y="-12411"/>
                  <a:pt x="117836" y="25286"/>
                </a:cubicBezTo>
                <a:cubicBezTo>
                  <a:pt x="102648" y="38328"/>
                  <a:pt x="91514" y="55448"/>
                  <a:pt x="85752" y="74620"/>
                </a:cubicBezTo>
                <a:cubicBezTo>
                  <a:pt x="55736" y="79879"/>
                  <a:pt x="29546" y="98058"/>
                  <a:pt x="14124" y="124340"/>
                </a:cubicBezTo>
                <a:cubicBezTo>
                  <a:pt x="-9113" y="163870"/>
                  <a:pt x="-3237" y="214029"/>
                  <a:pt x="28507" y="247118"/>
                </a:cubicBezTo>
                <a:cubicBezTo>
                  <a:pt x="18273" y="275458"/>
                  <a:pt x="21206" y="306885"/>
                  <a:pt x="36508" y="332843"/>
                </a:cubicBezTo>
                <a:cubicBezTo>
                  <a:pt x="59930" y="372504"/>
                  <a:pt x="106507" y="392217"/>
                  <a:pt x="151284" y="381420"/>
                </a:cubicBezTo>
                <a:cubicBezTo>
                  <a:pt x="188868" y="425419"/>
                  <a:pt x="255003" y="430621"/>
                  <a:pt x="299002" y="393037"/>
                </a:cubicBezTo>
                <a:cubicBezTo>
                  <a:pt x="314221" y="380037"/>
                  <a:pt x="325398" y="362949"/>
                  <a:pt x="331211" y="343796"/>
                </a:cubicBezTo>
                <a:cubicBezTo>
                  <a:pt x="361227" y="338538"/>
                  <a:pt x="387417" y="320358"/>
                  <a:pt x="402839" y="294076"/>
                </a:cubicBezTo>
                <a:cubicBezTo>
                  <a:pt x="416833" y="270567"/>
                  <a:pt x="420748" y="242406"/>
                  <a:pt x="413698" y="215971"/>
                </a:cubicBezTo>
                <a:close/>
                <a:moveTo>
                  <a:pt x="335688" y="313793"/>
                </a:moveTo>
                <a:cubicBezTo>
                  <a:pt x="335553" y="311512"/>
                  <a:pt x="334209" y="309478"/>
                  <a:pt x="332164" y="308459"/>
                </a:cubicBezTo>
                <a:lnTo>
                  <a:pt x="332164" y="211399"/>
                </a:lnTo>
                <a:cubicBezTo>
                  <a:pt x="333057" y="207265"/>
                  <a:pt x="331118" y="203036"/>
                  <a:pt x="327401" y="201017"/>
                </a:cubicBezTo>
                <a:lnTo>
                  <a:pt x="232151" y="147200"/>
                </a:lnTo>
                <a:lnTo>
                  <a:pt x="266536" y="127674"/>
                </a:lnTo>
                <a:lnTo>
                  <a:pt x="347118" y="173489"/>
                </a:lnTo>
                <a:cubicBezTo>
                  <a:pt x="365328" y="183740"/>
                  <a:pt x="378622" y="200916"/>
                  <a:pt x="383980" y="221114"/>
                </a:cubicBezTo>
                <a:cubicBezTo>
                  <a:pt x="389360" y="240939"/>
                  <a:pt x="386509" y="262096"/>
                  <a:pt x="376074" y="279788"/>
                </a:cubicBezTo>
                <a:cubicBezTo>
                  <a:pt x="366973" y="295472"/>
                  <a:pt x="352693" y="307497"/>
                  <a:pt x="335688" y="313793"/>
                </a:cubicBezTo>
                <a:close/>
                <a:moveTo>
                  <a:pt x="81180" y="104243"/>
                </a:moveTo>
                <a:cubicBezTo>
                  <a:pt x="81313" y="106551"/>
                  <a:pt x="82704" y="108599"/>
                  <a:pt x="84799" y="109577"/>
                </a:cubicBezTo>
                <a:lnTo>
                  <a:pt x="84799" y="206636"/>
                </a:lnTo>
                <a:cubicBezTo>
                  <a:pt x="83632" y="210771"/>
                  <a:pt x="85599" y="215148"/>
                  <a:pt x="89467" y="217019"/>
                </a:cubicBezTo>
                <a:lnTo>
                  <a:pt x="184717" y="270835"/>
                </a:lnTo>
                <a:lnTo>
                  <a:pt x="150331" y="290361"/>
                </a:lnTo>
                <a:lnTo>
                  <a:pt x="69369" y="244451"/>
                </a:lnTo>
                <a:cubicBezTo>
                  <a:pt x="51159" y="234200"/>
                  <a:pt x="37865" y="217024"/>
                  <a:pt x="32507" y="196826"/>
                </a:cubicBezTo>
                <a:cubicBezTo>
                  <a:pt x="27126" y="177001"/>
                  <a:pt x="29977" y="155844"/>
                  <a:pt x="40413" y="138152"/>
                </a:cubicBezTo>
                <a:cubicBezTo>
                  <a:pt x="49625" y="122435"/>
                  <a:pt x="64048" y="110439"/>
                  <a:pt x="81180" y="104243"/>
                </a:cubicBezTo>
                <a:close/>
                <a:moveTo>
                  <a:pt x="364168" y="152439"/>
                </a:moveTo>
                <a:cubicBezTo>
                  <a:pt x="362138" y="151408"/>
                  <a:pt x="359807" y="151138"/>
                  <a:pt x="357595" y="151677"/>
                </a:cubicBezTo>
                <a:lnTo>
                  <a:pt x="272823" y="103481"/>
                </a:lnTo>
                <a:cubicBezTo>
                  <a:pt x="269159" y="101409"/>
                  <a:pt x="264676" y="101409"/>
                  <a:pt x="261012" y="103481"/>
                </a:cubicBezTo>
                <a:lnTo>
                  <a:pt x="164428" y="158630"/>
                </a:lnTo>
                <a:lnTo>
                  <a:pt x="164428" y="118625"/>
                </a:lnTo>
                <a:lnTo>
                  <a:pt x="246534" y="72810"/>
                </a:lnTo>
                <a:lnTo>
                  <a:pt x="246534" y="72810"/>
                </a:lnTo>
                <a:cubicBezTo>
                  <a:pt x="284364" y="51275"/>
                  <a:pt x="332472" y="63980"/>
                  <a:pt x="354738" y="101385"/>
                </a:cubicBezTo>
                <a:cubicBezTo>
                  <a:pt x="363805" y="116828"/>
                  <a:pt x="367143" y="134970"/>
                  <a:pt x="364168" y="152630"/>
                </a:cubicBezTo>
                <a:close/>
                <a:moveTo>
                  <a:pt x="208434" y="161393"/>
                </a:moveTo>
                <a:lnTo>
                  <a:pt x="252439" y="186348"/>
                </a:lnTo>
                <a:lnTo>
                  <a:pt x="252439" y="232354"/>
                </a:lnTo>
                <a:lnTo>
                  <a:pt x="208434" y="256643"/>
                </a:lnTo>
                <a:lnTo>
                  <a:pt x="164524" y="231687"/>
                </a:lnTo>
                <a:lnTo>
                  <a:pt x="164524" y="185967"/>
                </a:lnTo>
                <a:close/>
                <a:moveTo>
                  <a:pt x="233008" y="53093"/>
                </a:moveTo>
                <a:lnTo>
                  <a:pt x="146807" y="101290"/>
                </a:lnTo>
                <a:cubicBezTo>
                  <a:pt x="142980" y="103221"/>
                  <a:pt x="140914" y="107470"/>
                  <a:pt x="141759" y="111672"/>
                </a:cubicBezTo>
                <a:lnTo>
                  <a:pt x="141759" y="218543"/>
                </a:lnTo>
                <a:lnTo>
                  <a:pt x="107088" y="199493"/>
                </a:lnTo>
                <a:lnTo>
                  <a:pt x="107088" y="109958"/>
                </a:lnTo>
                <a:cubicBezTo>
                  <a:pt x="107142" y="109324"/>
                  <a:pt x="107142" y="108686"/>
                  <a:pt x="107088" y="108053"/>
                </a:cubicBezTo>
                <a:cubicBezTo>
                  <a:pt x="107595" y="64288"/>
                  <a:pt x="143485" y="29221"/>
                  <a:pt x="187249" y="29728"/>
                </a:cubicBezTo>
                <a:cubicBezTo>
                  <a:pt x="205447" y="29939"/>
                  <a:pt x="223018" y="36407"/>
                  <a:pt x="237009" y="48045"/>
                </a:cubicBezTo>
                <a:cubicBezTo>
                  <a:pt x="235130" y="49212"/>
                  <a:pt x="233715" y="50997"/>
                  <a:pt x="233008" y="53093"/>
                </a:cubicBezTo>
                <a:close/>
                <a:moveTo>
                  <a:pt x="52700" y="265406"/>
                </a:moveTo>
                <a:cubicBezTo>
                  <a:pt x="53970" y="266057"/>
                  <a:pt x="55369" y="266415"/>
                  <a:pt x="56796" y="266453"/>
                </a:cubicBezTo>
                <a:cubicBezTo>
                  <a:pt x="57618" y="266561"/>
                  <a:pt x="58450" y="266561"/>
                  <a:pt x="59272" y="266453"/>
                </a:cubicBezTo>
                <a:lnTo>
                  <a:pt x="144045" y="314650"/>
                </a:lnTo>
                <a:cubicBezTo>
                  <a:pt x="147704" y="316741"/>
                  <a:pt x="152196" y="316741"/>
                  <a:pt x="155856" y="314650"/>
                </a:cubicBezTo>
                <a:lnTo>
                  <a:pt x="252535" y="259691"/>
                </a:lnTo>
                <a:lnTo>
                  <a:pt x="252535" y="299696"/>
                </a:lnTo>
                <a:lnTo>
                  <a:pt x="170334" y="345225"/>
                </a:lnTo>
                <a:lnTo>
                  <a:pt x="170334" y="345225"/>
                </a:lnTo>
                <a:cubicBezTo>
                  <a:pt x="132503" y="366760"/>
                  <a:pt x="84395" y="354056"/>
                  <a:pt x="62130" y="316650"/>
                </a:cubicBezTo>
                <a:cubicBezTo>
                  <a:pt x="53063" y="301207"/>
                  <a:pt x="49724" y="283064"/>
                  <a:pt x="52700" y="265406"/>
                </a:cubicBezTo>
                <a:close/>
                <a:moveTo>
                  <a:pt x="183859" y="364942"/>
                </a:moveTo>
                <a:lnTo>
                  <a:pt x="270156" y="316841"/>
                </a:lnTo>
                <a:cubicBezTo>
                  <a:pt x="273986" y="314870"/>
                  <a:pt x="276017" y="310574"/>
                  <a:pt x="275109" y="306363"/>
                </a:cubicBezTo>
                <a:lnTo>
                  <a:pt x="275109" y="199493"/>
                </a:lnTo>
                <a:lnTo>
                  <a:pt x="309685" y="218543"/>
                </a:lnTo>
                <a:lnTo>
                  <a:pt x="309685" y="308078"/>
                </a:lnTo>
                <a:cubicBezTo>
                  <a:pt x="309630" y="308711"/>
                  <a:pt x="309630" y="309349"/>
                  <a:pt x="309685" y="309983"/>
                </a:cubicBezTo>
                <a:cubicBezTo>
                  <a:pt x="309134" y="353746"/>
                  <a:pt x="273211" y="388778"/>
                  <a:pt x="229446" y="388228"/>
                </a:cubicBezTo>
                <a:cubicBezTo>
                  <a:pt x="211317" y="388000"/>
                  <a:pt x="193815" y="381563"/>
                  <a:pt x="179859" y="369990"/>
                </a:cubicBezTo>
                <a:cubicBezTo>
                  <a:pt x="181738" y="368823"/>
                  <a:pt x="183153" y="367038"/>
                  <a:pt x="183859" y="364942"/>
                </a:cubicBezTo>
                <a:close/>
              </a:path>
            </a:pathLst>
          </a:custGeom>
          <a:solidFill>
            <a:schemeClr val="accent4">
              <a:lumMod val="75000"/>
            </a:schemeClr>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7FDCF7"/>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9ACFDC8-222B-F499-7EFF-5B258641535B}"/>
              </a:ext>
            </a:extLst>
          </p:cNvPr>
          <p:cNvSpPr txBox="1"/>
          <p:nvPr/>
        </p:nvSpPr>
        <p:spPr>
          <a:xfrm>
            <a:off x="1564404" y="4021480"/>
            <a:ext cx="1826454" cy="584775"/>
          </a:xfrm>
          <a:prstGeom prst="rect">
            <a:avLst/>
          </a:prstGeom>
          <a:noFill/>
        </p:spPr>
        <p:txBody>
          <a:bodyPr wrap="square" lIns="91440" tIns="45720" rIns="91440" bIns="45720" anchor="t">
            <a:spAutoFit/>
          </a:bodyPr>
          <a:lstStyle/>
          <a:p>
            <a:pPr lvl="0" algn="ctr">
              <a:lnSpc>
                <a:spcPct val="100000"/>
              </a:lnSpc>
            </a:pPr>
            <a:r>
              <a:rPr lang="en-US" sz="1600">
                <a:solidFill>
                  <a:schemeClr val="accent4">
                    <a:lumMod val="75000"/>
                  </a:schemeClr>
                </a:solidFill>
              </a:rPr>
              <a:t>Distributed ML</a:t>
            </a:r>
            <a:br>
              <a:rPr lang="en-US" sz="1600"/>
            </a:br>
            <a:r>
              <a:rPr lang="en-US" sz="1600">
                <a:solidFill>
                  <a:schemeClr val="accent4">
                    <a:lumMod val="75000"/>
                  </a:schemeClr>
                </a:solidFill>
              </a:rPr>
              <a:t>Model Training</a:t>
            </a:r>
            <a:endParaRPr lang="en-US" sz="1600">
              <a:solidFill>
                <a:schemeClr val="accent4">
                  <a:lumMod val="75000"/>
                </a:schemeClr>
              </a:solidFill>
              <a:cs typeface="Segoe UI"/>
            </a:endParaRPr>
          </a:p>
        </p:txBody>
      </p:sp>
      <p:sp>
        <p:nvSpPr>
          <p:cNvPr id="17" name="TextBox 16">
            <a:extLst>
              <a:ext uri="{FF2B5EF4-FFF2-40B4-BE49-F238E27FC236}">
                <a16:creationId xmlns:a16="http://schemas.microsoft.com/office/drawing/2014/main" id="{EF141F8B-98FA-7ACF-9A9F-82A42784BE6D}"/>
              </a:ext>
            </a:extLst>
          </p:cNvPr>
          <p:cNvSpPr txBox="1"/>
          <p:nvPr/>
        </p:nvSpPr>
        <p:spPr>
          <a:xfrm>
            <a:off x="3978722" y="4013036"/>
            <a:ext cx="1826454" cy="584775"/>
          </a:xfrm>
          <a:prstGeom prst="rect">
            <a:avLst/>
          </a:prstGeom>
          <a:noFill/>
        </p:spPr>
        <p:txBody>
          <a:bodyPr wrap="square" lIns="91440" tIns="45720" rIns="91440" bIns="45720" anchor="t">
            <a:spAutoFit/>
          </a:bodyPr>
          <a:lstStyle/>
          <a:p>
            <a:pPr lvl="0" algn="ctr">
              <a:lnSpc>
                <a:spcPct val="100000"/>
              </a:lnSpc>
            </a:pPr>
            <a:r>
              <a:rPr lang="en-US" sz="1600" err="1">
                <a:solidFill>
                  <a:schemeClr val="accent4">
                    <a:lumMod val="75000"/>
                  </a:schemeClr>
                </a:solidFill>
              </a:rPr>
              <a:t>MLflow</a:t>
            </a:r>
            <a:br>
              <a:rPr lang="en-US" sz="1600"/>
            </a:br>
            <a:r>
              <a:rPr lang="en-US" sz="1600">
                <a:solidFill>
                  <a:schemeClr val="accent4">
                    <a:lumMod val="75000"/>
                  </a:schemeClr>
                </a:solidFill>
              </a:rPr>
              <a:t>support</a:t>
            </a:r>
            <a:endParaRPr lang="en-US" sz="1600">
              <a:solidFill>
                <a:schemeClr val="accent4">
                  <a:lumMod val="75000"/>
                </a:schemeClr>
              </a:solidFill>
              <a:cs typeface="Segoe UI"/>
            </a:endParaRPr>
          </a:p>
        </p:txBody>
      </p:sp>
      <p:sp>
        <p:nvSpPr>
          <p:cNvPr id="19" name="TextBox 18">
            <a:extLst>
              <a:ext uri="{FF2B5EF4-FFF2-40B4-BE49-F238E27FC236}">
                <a16:creationId xmlns:a16="http://schemas.microsoft.com/office/drawing/2014/main" id="{6EE8E1F4-2B54-645F-061B-F1E52D23B2D6}"/>
              </a:ext>
            </a:extLst>
          </p:cNvPr>
          <p:cNvSpPr txBox="1"/>
          <p:nvPr/>
        </p:nvSpPr>
        <p:spPr>
          <a:xfrm>
            <a:off x="6386826" y="4027872"/>
            <a:ext cx="1826454" cy="584775"/>
          </a:xfrm>
          <a:prstGeom prst="rect">
            <a:avLst/>
          </a:prstGeom>
          <a:noFill/>
        </p:spPr>
        <p:txBody>
          <a:bodyPr wrap="square" lIns="91440" tIns="45720" rIns="91440" bIns="45720" anchor="t">
            <a:spAutoFit/>
          </a:bodyPr>
          <a:lstStyle/>
          <a:p>
            <a:pPr lvl="0" algn="ctr">
              <a:lnSpc>
                <a:spcPct val="100000"/>
              </a:lnSpc>
            </a:pPr>
            <a:r>
              <a:rPr lang="en-US" sz="1600" dirty="0">
                <a:solidFill>
                  <a:schemeClr val="accent4">
                    <a:lumMod val="75000"/>
                  </a:schemeClr>
                </a:solidFill>
              </a:rPr>
              <a:t>Cognitive</a:t>
            </a:r>
            <a:br>
              <a:rPr lang="en-US" sz="1600" dirty="0"/>
            </a:br>
            <a:r>
              <a:rPr lang="en-US" sz="1600" dirty="0">
                <a:solidFill>
                  <a:schemeClr val="accent4">
                    <a:lumMod val="75000"/>
                  </a:schemeClr>
                </a:solidFill>
              </a:rPr>
              <a:t>Services</a:t>
            </a:r>
            <a:endParaRPr lang="en-US" sz="1600" dirty="0">
              <a:solidFill>
                <a:schemeClr val="accent4">
                  <a:lumMod val="75000"/>
                </a:schemeClr>
              </a:solidFill>
              <a:cs typeface="Segoe UI"/>
            </a:endParaRPr>
          </a:p>
        </p:txBody>
      </p:sp>
      <p:sp>
        <p:nvSpPr>
          <p:cNvPr id="20" name="TextBox 19">
            <a:extLst>
              <a:ext uri="{FF2B5EF4-FFF2-40B4-BE49-F238E27FC236}">
                <a16:creationId xmlns:a16="http://schemas.microsoft.com/office/drawing/2014/main" id="{951E9707-972A-8950-4955-30263D6EA002}"/>
              </a:ext>
            </a:extLst>
          </p:cNvPr>
          <p:cNvSpPr txBox="1"/>
          <p:nvPr/>
        </p:nvSpPr>
        <p:spPr>
          <a:xfrm>
            <a:off x="8805739" y="4027872"/>
            <a:ext cx="1826454" cy="584775"/>
          </a:xfrm>
          <a:prstGeom prst="rect">
            <a:avLst/>
          </a:prstGeom>
          <a:noFill/>
        </p:spPr>
        <p:txBody>
          <a:bodyPr wrap="square" lIns="91440" tIns="45720" rIns="91440" bIns="45720" anchor="t">
            <a:spAutoFit/>
          </a:bodyPr>
          <a:lstStyle/>
          <a:p>
            <a:pPr lvl="0" algn="ctr">
              <a:lnSpc>
                <a:spcPct val="100000"/>
              </a:lnSpc>
            </a:pPr>
            <a:r>
              <a:rPr lang="en-US" sz="1600" err="1">
                <a:solidFill>
                  <a:schemeClr val="accent4">
                    <a:lumMod val="75000"/>
                  </a:schemeClr>
                </a:solidFill>
              </a:rPr>
              <a:t>OpenAI</a:t>
            </a:r>
            <a:br>
              <a:rPr lang="en-US" sz="1600"/>
            </a:br>
            <a:r>
              <a:rPr lang="en-US" sz="1600">
                <a:solidFill>
                  <a:schemeClr val="accent4">
                    <a:lumMod val="75000"/>
                  </a:schemeClr>
                </a:solidFill>
              </a:rPr>
              <a:t>LLMs</a:t>
            </a:r>
            <a:endParaRPr lang="en-US" sz="1600">
              <a:solidFill>
                <a:schemeClr val="accent4">
                  <a:lumMod val="75000"/>
                </a:schemeClr>
              </a:solidFill>
              <a:cs typeface="Segoe UI"/>
            </a:endParaRPr>
          </a:p>
        </p:txBody>
      </p:sp>
      <p:sp>
        <p:nvSpPr>
          <p:cNvPr id="12" name="TextBox 11">
            <a:extLst>
              <a:ext uri="{FF2B5EF4-FFF2-40B4-BE49-F238E27FC236}">
                <a16:creationId xmlns:a16="http://schemas.microsoft.com/office/drawing/2014/main" id="{D325A1A6-B1FA-E41E-E1A4-78CE222F3170}"/>
              </a:ext>
            </a:extLst>
          </p:cNvPr>
          <p:cNvSpPr txBox="1"/>
          <p:nvPr/>
        </p:nvSpPr>
        <p:spPr>
          <a:xfrm>
            <a:off x="870538" y="586005"/>
            <a:ext cx="7746688" cy="646331"/>
          </a:xfrm>
          <a:prstGeom prst="rect">
            <a:avLst/>
          </a:prstGeom>
          <a:noFill/>
        </p:spPr>
        <p:txBody>
          <a:bodyPr wrap="square">
            <a:spAutoFit/>
          </a:bodyPr>
          <a:lstStyle/>
          <a:p>
            <a:r>
              <a:rPr lang="en-FR" sz="3600" b="1" spc="-50">
                <a:ln w="3175">
                  <a:noFill/>
                </a:ln>
                <a:solidFill>
                  <a:schemeClr val="bg1"/>
                </a:solidFill>
                <a:latin typeface="+mj-lt"/>
                <a:cs typeface="Segoe UI" pitchFamily="34" charset="0"/>
              </a:rPr>
              <a:t>SynapseML and Microsoft AI services</a:t>
            </a:r>
            <a:endParaRPr lang="en-SI" sz="3600" b="1" spc="-50" dirty="0">
              <a:ln w="3175">
                <a:noFill/>
              </a:ln>
              <a:solidFill>
                <a:schemeClr val="bg1"/>
              </a:solidFill>
              <a:latin typeface="+mj-lt"/>
              <a:cs typeface="Segoe UI" pitchFamily="34" charset="0"/>
            </a:endParaRPr>
          </a:p>
        </p:txBody>
      </p:sp>
    </p:spTree>
    <p:extLst>
      <p:ext uri="{BB962C8B-B14F-4D97-AF65-F5344CB8AC3E}">
        <p14:creationId xmlns:p14="http://schemas.microsoft.com/office/powerpoint/2010/main" val="39337460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A285-86E8-AD1C-E995-FE494C4DD6C0}"/>
              </a:ext>
            </a:extLst>
          </p:cNvPr>
          <p:cNvSpPr>
            <a:spLocks noGrp="1"/>
          </p:cNvSpPr>
          <p:nvPr>
            <p:ph type="title"/>
          </p:nvPr>
        </p:nvSpPr>
        <p:spPr>
          <a:xfrm>
            <a:off x="1476158" y="1598014"/>
            <a:ext cx="4421059" cy="734369"/>
          </a:xfrm>
        </p:spPr>
        <p:txBody>
          <a:bodyPr/>
          <a:lstStyle/>
          <a:p>
            <a:r>
              <a:rPr lang="en-SI" sz="4000" dirty="0"/>
              <a:t>Thanks!</a:t>
            </a:r>
          </a:p>
        </p:txBody>
      </p:sp>
      <p:pic>
        <p:nvPicPr>
          <p:cNvPr id="3" name="Picture 2">
            <a:extLst>
              <a:ext uri="{FF2B5EF4-FFF2-40B4-BE49-F238E27FC236}">
                <a16:creationId xmlns:a16="http://schemas.microsoft.com/office/drawing/2014/main" id="{CC14CF88-5387-6D3F-0793-5D85DCF8AE11}"/>
              </a:ext>
            </a:extLst>
          </p:cNvPr>
          <p:cNvPicPr>
            <a:picLocks noChangeAspect="1"/>
          </p:cNvPicPr>
          <p:nvPr/>
        </p:nvPicPr>
        <p:blipFill>
          <a:blip r:embed="rId2"/>
          <a:stretch>
            <a:fillRect/>
          </a:stretch>
        </p:blipFill>
        <p:spPr>
          <a:xfrm>
            <a:off x="5216251" y="2043103"/>
            <a:ext cx="5936975" cy="3216883"/>
          </a:xfrm>
          <a:prstGeom prst="rect">
            <a:avLst/>
          </a:prstGeom>
        </p:spPr>
      </p:pic>
    </p:spTree>
    <p:extLst>
      <p:ext uri="{BB962C8B-B14F-4D97-AF65-F5344CB8AC3E}">
        <p14:creationId xmlns:p14="http://schemas.microsoft.com/office/powerpoint/2010/main" val="34779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54C1-DCCB-FC78-40C3-1949155E303D}"/>
              </a:ext>
            </a:extLst>
          </p:cNvPr>
          <p:cNvSpPr>
            <a:spLocks noGrp="1"/>
          </p:cNvSpPr>
          <p:nvPr>
            <p:ph type="title"/>
          </p:nvPr>
        </p:nvSpPr>
        <p:spPr>
          <a:xfrm>
            <a:off x="707485" y="171596"/>
            <a:ext cx="8013469" cy="776061"/>
          </a:xfrm>
        </p:spPr>
        <p:txBody>
          <a:bodyPr/>
          <a:lstStyle/>
          <a:p>
            <a:r>
              <a:rPr lang="en-SI" dirty="0"/>
              <a:t>Agenda </a:t>
            </a:r>
          </a:p>
        </p:txBody>
      </p:sp>
      <p:sp>
        <p:nvSpPr>
          <p:cNvPr id="3" name="Content Placeholder 2">
            <a:extLst>
              <a:ext uri="{FF2B5EF4-FFF2-40B4-BE49-F238E27FC236}">
                <a16:creationId xmlns:a16="http://schemas.microsoft.com/office/drawing/2014/main" id="{433314D1-6095-4CEB-629C-28B1DBD3CE76}"/>
              </a:ext>
            </a:extLst>
          </p:cNvPr>
          <p:cNvSpPr>
            <a:spLocks noGrp="1"/>
          </p:cNvSpPr>
          <p:nvPr>
            <p:ph idx="1"/>
          </p:nvPr>
        </p:nvSpPr>
        <p:spPr>
          <a:xfrm>
            <a:off x="584200" y="1435503"/>
            <a:ext cx="11018520" cy="4862870"/>
          </a:xfrm>
        </p:spPr>
        <p:txBody>
          <a:bodyPr/>
          <a:lstStyle/>
          <a:p>
            <a:r>
              <a:rPr lang="en-SI" dirty="0"/>
              <a:t>Fabric in General</a:t>
            </a:r>
          </a:p>
          <a:p>
            <a:r>
              <a:rPr lang="en-SI" dirty="0"/>
              <a:t>Tools comparison</a:t>
            </a:r>
          </a:p>
          <a:p>
            <a:r>
              <a:rPr lang="en-SI" dirty="0"/>
              <a:t>Tips from the field + Benchmarking</a:t>
            </a:r>
          </a:p>
          <a:p>
            <a:r>
              <a:rPr lang="en-SI" dirty="0"/>
              <a:t>Demo E2E:</a:t>
            </a:r>
          </a:p>
          <a:p>
            <a:pPr lvl="1"/>
            <a:r>
              <a:rPr lang="en-SI" dirty="0"/>
              <a:t>Ingest data</a:t>
            </a:r>
          </a:p>
          <a:p>
            <a:pPr lvl="1"/>
            <a:r>
              <a:rPr lang="en-SI" dirty="0"/>
              <a:t>Explore and visualize data (EDA)</a:t>
            </a:r>
          </a:p>
          <a:p>
            <a:pPr lvl="1"/>
            <a:r>
              <a:rPr lang="en-SI" dirty="0"/>
              <a:t>Model building</a:t>
            </a:r>
          </a:p>
          <a:p>
            <a:pPr lvl="1"/>
            <a:r>
              <a:rPr lang="en-SI" dirty="0"/>
              <a:t>Model registration with MLFlow</a:t>
            </a:r>
          </a:p>
          <a:p>
            <a:pPr lvl="1"/>
            <a:r>
              <a:rPr lang="en-SI" dirty="0"/>
              <a:t>API</a:t>
            </a:r>
          </a:p>
          <a:p>
            <a:endParaRPr lang="en-SI" dirty="0"/>
          </a:p>
          <a:p>
            <a:endParaRPr lang="en-SI" dirty="0"/>
          </a:p>
        </p:txBody>
      </p:sp>
    </p:spTree>
    <p:extLst>
      <p:ext uri="{BB962C8B-B14F-4D97-AF65-F5344CB8AC3E}">
        <p14:creationId xmlns:p14="http://schemas.microsoft.com/office/powerpoint/2010/main" val="2400754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3F83-73BF-A567-10E3-3A56F7197716}"/>
              </a:ext>
            </a:extLst>
          </p:cNvPr>
          <p:cNvSpPr>
            <a:spLocks noGrp="1"/>
          </p:cNvSpPr>
          <p:nvPr>
            <p:ph type="title"/>
          </p:nvPr>
        </p:nvSpPr>
        <p:spPr/>
        <p:txBody>
          <a:bodyPr/>
          <a:lstStyle/>
          <a:p>
            <a:r>
              <a:rPr lang="en-SI" dirty="0"/>
              <a:t>SaaS foundation</a:t>
            </a:r>
          </a:p>
        </p:txBody>
      </p:sp>
      <p:sp>
        <p:nvSpPr>
          <p:cNvPr id="3" name="Text Placeholder 5">
            <a:extLst>
              <a:ext uri="{FF2B5EF4-FFF2-40B4-BE49-F238E27FC236}">
                <a16:creationId xmlns:a16="http://schemas.microsoft.com/office/drawing/2014/main" id="{7B787AC8-FF14-8B2F-08B7-26665A1219A7}"/>
              </a:ext>
            </a:extLst>
          </p:cNvPr>
          <p:cNvSpPr>
            <a:spLocks noGrp="1"/>
          </p:cNvSpPr>
          <p:nvPr>
            <p:ph type="body" sz="quarter" idx="10"/>
          </p:nvPr>
        </p:nvSpPr>
        <p:spPr>
          <a:xfrm>
            <a:off x="586740" y="1907067"/>
            <a:ext cx="11018520" cy="18184368"/>
          </a:xfrm>
        </p:spPr>
        <p:txBody>
          <a:bodyPr/>
          <a:lstStyle/>
          <a:p>
            <a:r>
              <a:rPr lang="en-GB" b="0" i="0" dirty="0">
                <a:effectLst/>
                <a:latin typeface="Segoe UI" panose="020B0502040204020203" pitchFamily="34" charset="0"/>
              </a:rPr>
              <a:t> Integration provides the following advantages:</a:t>
            </a:r>
          </a:p>
          <a:p>
            <a:r>
              <a:rPr lang="en-US" dirty="0"/>
              <a:t>- centralized experience, administration and governance across all SaaS</a:t>
            </a:r>
          </a:p>
          <a:p>
            <a:r>
              <a:rPr lang="en-US" dirty="0"/>
              <a:t>- unified data lake (</a:t>
            </a:r>
            <a:r>
              <a:rPr lang="en-US" dirty="0" err="1"/>
              <a:t>OneLake</a:t>
            </a:r>
            <a:r>
              <a:rPr lang="en-US" dirty="0"/>
              <a:t>) to retain data</a:t>
            </a:r>
          </a:p>
          <a:p>
            <a:r>
              <a:rPr lang="en-US" dirty="0"/>
              <a:t>- shared experience and familiar environment across the board</a:t>
            </a:r>
          </a:p>
          <a:p>
            <a:r>
              <a:rPr lang="en-US" dirty="0"/>
              <a:t>- seamless integration and central configuration for all underlying services</a:t>
            </a:r>
          </a:p>
          <a:p>
            <a:r>
              <a:rPr lang="en-US" dirty="0"/>
              <a:t>- BI developers and data scientists can access and reuse all assets</a:t>
            </a:r>
          </a:p>
        </p:txBody>
      </p:sp>
      <p:pic>
        <p:nvPicPr>
          <p:cNvPr id="5" name="Picture 4">
            <a:extLst>
              <a:ext uri="{FF2B5EF4-FFF2-40B4-BE49-F238E27FC236}">
                <a16:creationId xmlns:a16="http://schemas.microsoft.com/office/drawing/2014/main" id="{E5A4EFDA-018D-4F43-85AD-B36BD981E219}"/>
              </a:ext>
            </a:extLst>
          </p:cNvPr>
          <p:cNvPicPr>
            <a:picLocks noChangeAspect="1"/>
          </p:cNvPicPr>
          <p:nvPr/>
        </p:nvPicPr>
        <p:blipFill>
          <a:blip r:embed="rId3"/>
          <a:stretch>
            <a:fillRect/>
          </a:stretch>
        </p:blipFill>
        <p:spPr>
          <a:xfrm>
            <a:off x="10906093" y="220630"/>
            <a:ext cx="1027999" cy="1581135"/>
          </a:xfrm>
          <a:prstGeom prst="rect">
            <a:avLst/>
          </a:prstGeom>
        </p:spPr>
      </p:pic>
      <p:pic>
        <p:nvPicPr>
          <p:cNvPr id="6" name="Picture 5">
            <a:extLst>
              <a:ext uri="{FF2B5EF4-FFF2-40B4-BE49-F238E27FC236}">
                <a16:creationId xmlns:a16="http://schemas.microsoft.com/office/drawing/2014/main" id="{6E413A32-A8F1-02DB-833B-D04C517316E8}"/>
              </a:ext>
            </a:extLst>
          </p:cNvPr>
          <p:cNvPicPr>
            <a:picLocks noChangeAspect="1"/>
          </p:cNvPicPr>
          <p:nvPr/>
        </p:nvPicPr>
        <p:blipFill>
          <a:blip r:embed="rId4"/>
          <a:stretch>
            <a:fillRect/>
          </a:stretch>
        </p:blipFill>
        <p:spPr>
          <a:xfrm>
            <a:off x="6096000" y="351896"/>
            <a:ext cx="3422084" cy="1318601"/>
          </a:xfrm>
          <a:prstGeom prst="rect">
            <a:avLst/>
          </a:prstGeom>
        </p:spPr>
      </p:pic>
      <p:sp>
        <p:nvSpPr>
          <p:cNvPr id="4" name="Text Placeholder 21">
            <a:extLst>
              <a:ext uri="{FF2B5EF4-FFF2-40B4-BE49-F238E27FC236}">
                <a16:creationId xmlns:a16="http://schemas.microsoft.com/office/drawing/2014/main" id="{EE47022E-5394-034A-96A9-1ED7CE919540}"/>
              </a:ext>
            </a:extLst>
          </p:cNvPr>
          <p:cNvSpPr txBox="1">
            <a:spLocks/>
          </p:cNvSpPr>
          <p:nvPr/>
        </p:nvSpPr>
        <p:spPr>
          <a:xfrm>
            <a:off x="586740" y="1011196"/>
            <a:ext cx="3422084" cy="307777"/>
          </a:xfrm>
          <a:prstGeom prst="rect">
            <a:avLst/>
          </a:prstGeom>
        </p:spPr>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Segoe UI" panose="020B0502040204020203" pitchFamily="34" charset="0"/>
              </a:rPr>
              <a:t>“The OneDrive for Data”</a:t>
            </a:r>
          </a:p>
        </p:txBody>
      </p:sp>
    </p:spTree>
    <p:extLst>
      <p:ext uri="{BB962C8B-B14F-4D97-AF65-F5344CB8AC3E}">
        <p14:creationId xmlns:p14="http://schemas.microsoft.com/office/powerpoint/2010/main" val="24048256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3">
            <a:extLst>
              <a:ext uri="{FF2B5EF4-FFF2-40B4-BE49-F238E27FC236}">
                <a16:creationId xmlns:a16="http://schemas.microsoft.com/office/drawing/2014/main" id="{9272018D-F19D-C764-6F60-76681D26ECAD}"/>
              </a:ext>
            </a:extLst>
          </p:cNvPr>
          <p:cNvSpPr txBox="1">
            <a:spLocks/>
          </p:cNvSpPr>
          <p:nvPr/>
        </p:nvSpPr>
        <p:spPr>
          <a:xfrm>
            <a:off x="582614" y="620490"/>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lang="en-US" b="1" dirty="0" err="1">
                <a:solidFill>
                  <a:srgbClr val="832B8F"/>
                </a:solidFill>
              </a:rPr>
              <a:t>OneLake</a:t>
            </a:r>
            <a:r>
              <a:rPr lang="en-US" b="1" dirty="0">
                <a:solidFill>
                  <a:srgbClr val="832B8F"/>
                </a:solidFill>
              </a:rPr>
              <a:t> for all Data</a:t>
            </a:r>
          </a:p>
        </p:txBody>
      </p:sp>
      <p:sp>
        <p:nvSpPr>
          <p:cNvPr id="3" name="Text Placeholder 21">
            <a:extLst>
              <a:ext uri="{FF2B5EF4-FFF2-40B4-BE49-F238E27FC236}">
                <a16:creationId xmlns:a16="http://schemas.microsoft.com/office/drawing/2014/main" id="{74BA98B3-098E-5E79-B2F7-69FE59E1ABCB}"/>
              </a:ext>
            </a:extLst>
          </p:cNvPr>
          <p:cNvSpPr txBox="1">
            <a:spLocks/>
          </p:cNvSpPr>
          <p:nvPr/>
        </p:nvSpPr>
        <p:spPr>
          <a:xfrm>
            <a:off x="582614" y="1209211"/>
            <a:ext cx="11026772" cy="307777"/>
          </a:xfrm>
          <a:prstGeom prst="rect">
            <a:avLst/>
          </a:prstGeom>
        </p:spPr>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“The OneDrive for Data”</a:t>
            </a:r>
          </a:p>
        </p:txBody>
      </p:sp>
      <p:sp>
        <p:nvSpPr>
          <p:cNvPr id="4" name="Rounded Rectangle 48">
            <a:extLst>
              <a:ext uri="{FF2B5EF4-FFF2-40B4-BE49-F238E27FC236}">
                <a16:creationId xmlns:a16="http://schemas.microsoft.com/office/drawing/2014/main" id="{084F560E-34E2-C39E-ECB4-AAD24CEC20E7}"/>
              </a:ext>
            </a:extLst>
          </p:cNvPr>
          <p:cNvSpPr/>
          <p:nvPr/>
        </p:nvSpPr>
        <p:spPr bwMode="auto">
          <a:xfrm>
            <a:off x="582614" y="1881607"/>
            <a:ext cx="6702754" cy="4184564"/>
          </a:xfrm>
          <a:prstGeom prst="roundRect">
            <a:avLst>
              <a:gd name="adj" fmla="val 3641"/>
            </a:avLst>
          </a:prstGeom>
          <a:solidFill>
            <a:srgbClr val="FFFFFF"/>
          </a:solidFill>
          <a:ln w="9525" cap="flat" cmpd="sng" algn="ctr">
            <a:noFill/>
            <a:prstDash val="solid"/>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sp>
        <p:nvSpPr>
          <p:cNvPr id="5" name="Rounded Rectangle 45">
            <a:extLst>
              <a:ext uri="{FF2B5EF4-FFF2-40B4-BE49-F238E27FC236}">
                <a16:creationId xmlns:a16="http://schemas.microsoft.com/office/drawing/2014/main" id="{E5D106FF-3708-B89A-7598-1807EBAAC8E2}"/>
              </a:ext>
            </a:extLst>
          </p:cNvPr>
          <p:cNvSpPr/>
          <p:nvPr/>
        </p:nvSpPr>
        <p:spPr>
          <a:xfrm>
            <a:off x="780442" y="2572340"/>
            <a:ext cx="6307098" cy="3219083"/>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Semibold"/>
            </a:endParaRPr>
          </a:p>
        </p:txBody>
      </p:sp>
      <p:sp>
        <p:nvSpPr>
          <p:cNvPr id="6" name="TextBox 5">
            <a:extLst>
              <a:ext uri="{FF2B5EF4-FFF2-40B4-BE49-F238E27FC236}">
                <a16:creationId xmlns:a16="http://schemas.microsoft.com/office/drawing/2014/main" id="{DF5090D8-464D-CBFE-0F78-634D4F87BBE0}"/>
              </a:ext>
            </a:extLst>
          </p:cNvPr>
          <p:cNvSpPr txBox="1"/>
          <p:nvPr/>
        </p:nvSpPr>
        <p:spPr>
          <a:xfrm>
            <a:off x="1776380" y="5284259"/>
            <a:ext cx="4315223" cy="307777"/>
          </a:xfrm>
          <a:prstGeom prst="rect">
            <a:avLst/>
          </a:prstGeom>
          <a:noFill/>
        </p:spPr>
        <p:txBody>
          <a:bodyPr wrap="square" lIns="0" tIns="0" rIns="0" bIns="0" rtlCol="0">
            <a:spAutoFit/>
          </a:bodyPr>
          <a:lstStyle/>
          <a:p>
            <a:pPr algn="ctr">
              <a:defRPr/>
            </a:pPr>
            <a:r>
              <a:rPr lang="en-US" sz="2000">
                <a:solidFill>
                  <a:srgbClr val="FFFFFF"/>
                </a:solidFill>
                <a:latin typeface="Segoe UI Semibold"/>
                <a:cs typeface="Segoe UI" panose="020B0502040204020203" pitchFamily="34" charset="0"/>
              </a:rPr>
              <a:t>Intelligent data fabric</a:t>
            </a:r>
          </a:p>
        </p:txBody>
      </p:sp>
      <p:sp>
        <p:nvSpPr>
          <p:cNvPr id="7" name="Rounded Rectangle 45">
            <a:extLst>
              <a:ext uri="{FF2B5EF4-FFF2-40B4-BE49-F238E27FC236}">
                <a16:creationId xmlns:a16="http://schemas.microsoft.com/office/drawing/2014/main" id="{0C4E7E7B-EEA0-61EE-106D-D45ABF648772}"/>
              </a:ext>
            </a:extLst>
          </p:cNvPr>
          <p:cNvSpPr/>
          <p:nvPr/>
        </p:nvSpPr>
        <p:spPr>
          <a:xfrm>
            <a:off x="998538" y="3679056"/>
            <a:ext cx="5870907" cy="1475786"/>
          </a:xfrm>
          <a:prstGeom prst="roundRect">
            <a:avLst>
              <a:gd name="adj" fmla="val 2747"/>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OneLake Storage</a:t>
            </a:r>
          </a:p>
        </p:txBody>
      </p:sp>
      <p:cxnSp>
        <p:nvCxnSpPr>
          <p:cNvPr id="8" name="Straight Connector 7">
            <a:extLst>
              <a:ext uri="{FF2B5EF4-FFF2-40B4-BE49-F238E27FC236}">
                <a16:creationId xmlns:a16="http://schemas.microsoft.com/office/drawing/2014/main" id="{334FB0B6-4086-B1AA-0CEE-AEEF0DB0631C}"/>
              </a:ext>
            </a:extLst>
          </p:cNvPr>
          <p:cNvCxnSpPr>
            <a:cxnSpLocks/>
          </p:cNvCxnSpPr>
          <p:nvPr/>
        </p:nvCxnSpPr>
        <p:spPr>
          <a:xfrm>
            <a:off x="1360561" y="2988323"/>
            <a:ext cx="0" cy="695666"/>
          </a:xfrm>
          <a:prstGeom prst="line">
            <a:avLst/>
          </a:prstGeom>
          <a:noFill/>
          <a:ln w="6350" cap="flat" cmpd="sng" algn="ctr">
            <a:solidFill>
              <a:srgbClr val="FFFFFF"/>
            </a:solidFill>
            <a:prstDash val="solid"/>
            <a:headEnd type="none" w="med" len="med"/>
            <a:tailEnd type="triangle" w="med" len="med"/>
          </a:ln>
          <a:effectLst/>
        </p:spPr>
      </p:cxnSp>
      <p:grpSp>
        <p:nvGrpSpPr>
          <p:cNvPr id="9" name="Group 8">
            <a:extLst>
              <a:ext uri="{FF2B5EF4-FFF2-40B4-BE49-F238E27FC236}">
                <a16:creationId xmlns:a16="http://schemas.microsoft.com/office/drawing/2014/main" id="{3C40A132-6445-0680-4004-0010F6426425}"/>
              </a:ext>
            </a:extLst>
          </p:cNvPr>
          <p:cNvGrpSpPr/>
          <p:nvPr/>
        </p:nvGrpSpPr>
        <p:grpSpPr>
          <a:xfrm>
            <a:off x="7446599" y="2332414"/>
            <a:ext cx="4270586" cy="3129062"/>
            <a:chOff x="7446599" y="2332414"/>
            <a:chExt cx="4270586" cy="3129062"/>
          </a:xfrm>
        </p:grpSpPr>
        <p:sp>
          <p:nvSpPr>
            <p:cNvPr id="10" name="TextBox 9">
              <a:extLst>
                <a:ext uri="{FF2B5EF4-FFF2-40B4-BE49-F238E27FC236}">
                  <a16:creationId xmlns:a16="http://schemas.microsoft.com/office/drawing/2014/main" id="{D8E7E70C-C1EA-75C8-E4BD-52704BC254FE}"/>
                </a:ext>
              </a:extLst>
            </p:cNvPr>
            <p:cNvSpPr txBox="1"/>
            <p:nvPr/>
          </p:nvSpPr>
          <p:spPr>
            <a:xfrm>
              <a:off x="7446599" y="2332414"/>
              <a:ext cx="4270586" cy="3129062"/>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sz="1600">
                  <a:latin typeface="Segoe UI" panose="020B0502040204020203" pitchFamily="34" charset="0"/>
                  <a:cs typeface="Segoe UI" panose="020B0502040204020203" pitchFamily="34" charset="0"/>
                </a:defRPr>
              </a:lvl1pPr>
            </a:lstStyle>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A single SaaS lake for the whole organization</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Provisioned automatically with the tenant</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All workloads automatically store their data in the </a:t>
              </a:r>
              <a:r>
                <a:rPr kumimoji="0" lang="en-US" sz="1600" b="0" i="0" u="none" strike="noStrike" kern="0" cap="none" spc="0" normalizeH="0" baseline="0" noProof="0" dirty="0" err="1">
                  <a:ln>
                    <a:noFill/>
                  </a:ln>
                  <a:solidFill>
                    <a:srgbClr val="000000"/>
                  </a:solidFill>
                  <a:effectLst/>
                  <a:uLnTx/>
                  <a:uFillTx/>
                  <a:latin typeface="Segoe UI" panose="020B0502040204020203" pitchFamily="34" charset="0"/>
                  <a:cs typeface="Segoe UI" panose="020B0502040204020203" pitchFamily="34" charset="0"/>
                </a:rPr>
                <a:t>OneLake</a:t>
              </a:r>
              <a:r>
                <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workspace folders</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All the data is organized in an intuitive hierarchical namespace</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The data in </a:t>
              </a:r>
              <a:r>
                <a:rPr kumimoji="0" lang="en-US" sz="1600" b="0" i="0" u="none" strike="noStrike" kern="0" cap="none" spc="0" normalizeH="0" baseline="0" noProof="0" dirty="0" err="1">
                  <a:ln>
                    <a:noFill/>
                  </a:ln>
                  <a:solidFill>
                    <a:srgbClr val="000000"/>
                  </a:solidFill>
                  <a:effectLst/>
                  <a:uLnTx/>
                  <a:uFillTx/>
                  <a:latin typeface="Segoe UI" panose="020B0502040204020203" pitchFamily="34" charset="0"/>
                  <a:cs typeface="Segoe UI" panose="020B0502040204020203" pitchFamily="34" charset="0"/>
                </a:rPr>
                <a:t>OneLake</a:t>
              </a:r>
              <a:r>
                <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 is automatically indexed for discovery, MIP labels, lineage, PII scans, sharing, governance and compliance</a:t>
              </a:r>
            </a:p>
          </p:txBody>
        </p:sp>
        <p:cxnSp>
          <p:nvCxnSpPr>
            <p:cNvPr id="11" name="Straight Connector 10">
              <a:extLst>
                <a:ext uri="{FF2B5EF4-FFF2-40B4-BE49-F238E27FC236}">
                  <a16:creationId xmlns:a16="http://schemas.microsoft.com/office/drawing/2014/main" id="{C1CF4122-8A07-F553-0BE9-C4D7FC13E548}"/>
                </a:ext>
              </a:extLst>
            </p:cNvPr>
            <p:cNvCxnSpPr>
              <a:cxnSpLocks/>
            </p:cNvCxnSpPr>
            <p:nvPr/>
          </p:nvCxnSpPr>
          <p:spPr>
            <a:xfrm>
              <a:off x="7492808" y="2764511"/>
              <a:ext cx="4116577" cy="0"/>
            </a:xfrm>
            <a:prstGeom prst="line">
              <a:avLst/>
            </a:prstGeom>
            <a:noFill/>
            <a:ln w="9525" cap="flat" cmpd="sng" algn="ctr">
              <a:solidFill>
                <a:srgbClr val="FFFFFF">
                  <a:lumMod val="85000"/>
                </a:srgbClr>
              </a:solidFill>
              <a:prstDash val="solid"/>
              <a:headEnd type="none" w="lg" len="med"/>
              <a:tailEnd type="none" w="lg" len="med"/>
            </a:ln>
            <a:effectLst/>
          </p:spPr>
        </p:cxnSp>
        <p:cxnSp>
          <p:nvCxnSpPr>
            <p:cNvPr id="12" name="Straight Connector 11">
              <a:extLst>
                <a:ext uri="{FF2B5EF4-FFF2-40B4-BE49-F238E27FC236}">
                  <a16:creationId xmlns:a16="http://schemas.microsoft.com/office/drawing/2014/main" id="{EDECAF5C-1157-C9A3-E9ED-EF5FEA04FBD4}"/>
                </a:ext>
              </a:extLst>
            </p:cNvPr>
            <p:cNvCxnSpPr>
              <a:cxnSpLocks/>
            </p:cNvCxnSpPr>
            <p:nvPr/>
          </p:nvCxnSpPr>
          <p:spPr>
            <a:xfrm>
              <a:off x="7492808" y="3184920"/>
              <a:ext cx="4116577" cy="0"/>
            </a:xfrm>
            <a:prstGeom prst="line">
              <a:avLst/>
            </a:prstGeom>
            <a:noFill/>
            <a:ln w="9525" cap="flat" cmpd="sng" algn="ctr">
              <a:solidFill>
                <a:srgbClr val="FFFFFF">
                  <a:lumMod val="85000"/>
                </a:srgbClr>
              </a:solidFill>
              <a:prstDash val="solid"/>
              <a:headEnd type="none" w="lg" len="med"/>
              <a:tailEnd type="none" w="lg" len="med"/>
            </a:ln>
            <a:effectLst/>
          </p:spPr>
        </p:cxnSp>
        <p:cxnSp>
          <p:nvCxnSpPr>
            <p:cNvPr id="13" name="Straight Connector 12">
              <a:extLst>
                <a:ext uri="{FF2B5EF4-FFF2-40B4-BE49-F238E27FC236}">
                  <a16:creationId xmlns:a16="http://schemas.microsoft.com/office/drawing/2014/main" id="{69F68101-CC27-567A-70C1-06B63EB4A32A}"/>
                </a:ext>
              </a:extLst>
            </p:cNvPr>
            <p:cNvCxnSpPr>
              <a:cxnSpLocks/>
            </p:cNvCxnSpPr>
            <p:nvPr/>
          </p:nvCxnSpPr>
          <p:spPr>
            <a:xfrm>
              <a:off x="7492808" y="4545941"/>
              <a:ext cx="4116577" cy="0"/>
            </a:xfrm>
            <a:prstGeom prst="line">
              <a:avLst/>
            </a:prstGeom>
            <a:noFill/>
            <a:ln w="9525" cap="flat" cmpd="sng" algn="ctr">
              <a:solidFill>
                <a:srgbClr val="FFFFFF">
                  <a:lumMod val="85000"/>
                </a:srgbClr>
              </a:solidFill>
              <a:prstDash val="solid"/>
              <a:headEnd type="none" w="lg" len="med"/>
              <a:tailEnd type="none" w="lg" len="med"/>
            </a:ln>
            <a:effectLst/>
          </p:spPr>
        </p:cxnSp>
        <p:cxnSp>
          <p:nvCxnSpPr>
            <p:cNvPr id="14" name="Straight Connector 13">
              <a:extLst>
                <a:ext uri="{FF2B5EF4-FFF2-40B4-BE49-F238E27FC236}">
                  <a16:creationId xmlns:a16="http://schemas.microsoft.com/office/drawing/2014/main" id="{9D19A299-9D4A-B720-B99F-A143A8015CF7}"/>
                </a:ext>
              </a:extLst>
            </p:cNvPr>
            <p:cNvCxnSpPr>
              <a:cxnSpLocks/>
            </p:cNvCxnSpPr>
            <p:nvPr/>
          </p:nvCxnSpPr>
          <p:spPr>
            <a:xfrm>
              <a:off x="7492808" y="3882857"/>
              <a:ext cx="4116577" cy="0"/>
            </a:xfrm>
            <a:prstGeom prst="line">
              <a:avLst/>
            </a:prstGeom>
            <a:noFill/>
            <a:ln w="9525" cap="flat" cmpd="sng" algn="ctr">
              <a:solidFill>
                <a:srgbClr val="FFFFFF">
                  <a:lumMod val="85000"/>
                </a:srgbClr>
              </a:solidFill>
              <a:prstDash val="solid"/>
              <a:headEnd type="none" w="lg" len="med"/>
              <a:tailEnd type="none" w="lg" len="med"/>
            </a:ln>
            <a:effectLst/>
          </p:spPr>
        </p:cxnSp>
      </p:grpSp>
      <p:cxnSp>
        <p:nvCxnSpPr>
          <p:cNvPr id="15" name="Straight Connector 14">
            <a:extLst>
              <a:ext uri="{FF2B5EF4-FFF2-40B4-BE49-F238E27FC236}">
                <a16:creationId xmlns:a16="http://schemas.microsoft.com/office/drawing/2014/main" id="{567BD810-F9FA-1326-EAF0-A2C6BFEEB6A5}"/>
              </a:ext>
            </a:extLst>
          </p:cNvPr>
          <p:cNvCxnSpPr>
            <a:cxnSpLocks/>
          </p:cNvCxnSpPr>
          <p:nvPr/>
        </p:nvCxnSpPr>
        <p:spPr>
          <a:xfrm>
            <a:off x="2389933" y="2988323"/>
            <a:ext cx="0" cy="695666"/>
          </a:xfrm>
          <a:prstGeom prst="line">
            <a:avLst/>
          </a:prstGeom>
          <a:noFill/>
          <a:ln w="6350" cap="flat" cmpd="sng" algn="ctr">
            <a:solidFill>
              <a:srgbClr val="FFFFFF"/>
            </a:solidFill>
            <a:prstDash val="solid"/>
            <a:headEnd type="none" w="med" len="med"/>
            <a:tailEnd type="triangle" w="med" len="med"/>
          </a:ln>
          <a:effectLst/>
        </p:spPr>
      </p:cxnSp>
      <p:cxnSp>
        <p:nvCxnSpPr>
          <p:cNvPr id="16" name="Straight Connector 15">
            <a:extLst>
              <a:ext uri="{FF2B5EF4-FFF2-40B4-BE49-F238E27FC236}">
                <a16:creationId xmlns:a16="http://schemas.microsoft.com/office/drawing/2014/main" id="{7970A643-834D-1783-B695-E76D84A591FB}"/>
              </a:ext>
            </a:extLst>
          </p:cNvPr>
          <p:cNvCxnSpPr>
            <a:cxnSpLocks/>
          </p:cNvCxnSpPr>
          <p:nvPr/>
        </p:nvCxnSpPr>
        <p:spPr>
          <a:xfrm>
            <a:off x="3419305" y="2988323"/>
            <a:ext cx="0" cy="695666"/>
          </a:xfrm>
          <a:prstGeom prst="line">
            <a:avLst/>
          </a:prstGeom>
          <a:noFill/>
          <a:ln w="6350" cap="flat" cmpd="sng" algn="ctr">
            <a:solidFill>
              <a:srgbClr val="FFFFFF"/>
            </a:solidFill>
            <a:prstDash val="solid"/>
            <a:headEnd type="none" w="med" len="med"/>
            <a:tailEnd type="triangle" w="med" len="med"/>
          </a:ln>
          <a:effectLst/>
        </p:spPr>
      </p:cxnSp>
      <p:cxnSp>
        <p:nvCxnSpPr>
          <p:cNvPr id="17" name="Straight Connector 16">
            <a:extLst>
              <a:ext uri="{FF2B5EF4-FFF2-40B4-BE49-F238E27FC236}">
                <a16:creationId xmlns:a16="http://schemas.microsoft.com/office/drawing/2014/main" id="{41262CE9-B3B0-E542-DCD2-6EBB3B3EB904}"/>
              </a:ext>
            </a:extLst>
          </p:cNvPr>
          <p:cNvCxnSpPr>
            <a:cxnSpLocks/>
          </p:cNvCxnSpPr>
          <p:nvPr/>
        </p:nvCxnSpPr>
        <p:spPr>
          <a:xfrm>
            <a:off x="4448677" y="2988323"/>
            <a:ext cx="0" cy="695666"/>
          </a:xfrm>
          <a:prstGeom prst="line">
            <a:avLst/>
          </a:prstGeom>
          <a:noFill/>
          <a:ln w="6350" cap="flat" cmpd="sng" algn="ctr">
            <a:solidFill>
              <a:srgbClr val="FFFFFF"/>
            </a:solidFill>
            <a:prstDash val="solid"/>
            <a:headEnd type="none" w="med" len="med"/>
            <a:tailEnd type="triangle" w="med" len="med"/>
          </a:ln>
          <a:effectLst/>
        </p:spPr>
      </p:cxnSp>
      <p:cxnSp>
        <p:nvCxnSpPr>
          <p:cNvPr id="18" name="Straight Connector 17">
            <a:extLst>
              <a:ext uri="{FF2B5EF4-FFF2-40B4-BE49-F238E27FC236}">
                <a16:creationId xmlns:a16="http://schemas.microsoft.com/office/drawing/2014/main" id="{77CDB872-62D1-1EE3-E809-5B60EE1E31D8}"/>
              </a:ext>
            </a:extLst>
          </p:cNvPr>
          <p:cNvCxnSpPr>
            <a:cxnSpLocks/>
          </p:cNvCxnSpPr>
          <p:nvPr/>
        </p:nvCxnSpPr>
        <p:spPr>
          <a:xfrm>
            <a:off x="5478048" y="2988323"/>
            <a:ext cx="0" cy="695666"/>
          </a:xfrm>
          <a:prstGeom prst="line">
            <a:avLst/>
          </a:prstGeom>
          <a:noFill/>
          <a:ln w="6350" cap="flat" cmpd="sng" algn="ctr">
            <a:solidFill>
              <a:srgbClr val="FFFFFF"/>
            </a:solidFill>
            <a:prstDash val="solid"/>
            <a:headEnd type="none" w="med" len="med"/>
            <a:tailEnd type="triangle" w="med" len="med"/>
          </a:ln>
          <a:effectLst/>
        </p:spPr>
      </p:cxnSp>
      <p:cxnSp>
        <p:nvCxnSpPr>
          <p:cNvPr id="19" name="Straight Connector 18">
            <a:extLst>
              <a:ext uri="{FF2B5EF4-FFF2-40B4-BE49-F238E27FC236}">
                <a16:creationId xmlns:a16="http://schemas.microsoft.com/office/drawing/2014/main" id="{75AA5C4B-2B1F-77D9-58E4-0AE62661920F}"/>
              </a:ext>
            </a:extLst>
          </p:cNvPr>
          <p:cNvCxnSpPr>
            <a:cxnSpLocks/>
          </p:cNvCxnSpPr>
          <p:nvPr/>
        </p:nvCxnSpPr>
        <p:spPr>
          <a:xfrm>
            <a:off x="6507420" y="2988323"/>
            <a:ext cx="0" cy="695666"/>
          </a:xfrm>
          <a:prstGeom prst="line">
            <a:avLst/>
          </a:prstGeom>
          <a:noFill/>
          <a:ln w="6350" cap="flat" cmpd="sng" algn="ctr">
            <a:solidFill>
              <a:srgbClr val="FFFFFF"/>
            </a:solidFill>
            <a:prstDash val="solid"/>
            <a:headEnd type="none" w="med" len="med"/>
            <a:tailEnd type="triangle" w="med" len="med"/>
          </a:ln>
          <a:effectLst/>
        </p:spPr>
      </p:cxnSp>
      <p:sp>
        <p:nvSpPr>
          <p:cNvPr id="20" name="Rounded Rectangle 17">
            <a:extLst>
              <a:ext uri="{FF2B5EF4-FFF2-40B4-BE49-F238E27FC236}">
                <a16:creationId xmlns:a16="http://schemas.microsoft.com/office/drawing/2014/main" id="{559E94E1-D4A2-F558-DBEF-286C9243E097}"/>
              </a:ext>
            </a:extLst>
          </p:cNvPr>
          <p:cNvSpPr/>
          <p:nvPr/>
        </p:nvSpPr>
        <p:spPr>
          <a:xfrm>
            <a:off x="1917996"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Engineering</a:t>
            </a:r>
          </a:p>
        </p:txBody>
      </p:sp>
      <p:sp>
        <p:nvSpPr>
          <p:cNvPr id="21" name="Rounded Rectangle 22">
            <a:extLst>
              <a:ext uri="{FF2B5EF4-FFF2-40B4-BE49-F238E27FC236}">
                <a16:creationId xmlns:a16="http://schemas.microsoft.com/office/drawing/2014/main" id="{B2C1010D-09AD-F114-42D9-B36376E0AADF}"/>
              </a:ext>
            </a:extLst>
          </p:cNvPr>
          <p:cNvSpPr/>
          <p:nvPr/>
        </p:nvSpPr>
        <p:spPr>
          <a:xfrm>
            <a:off x="6035730"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Business</a:t>
            </a:r>
            <a:br>
              <a:rPr kumimoji="0" lang="en-US" sz="1100" b="0" i="0" u="none" strike="noStrike" kern="0" cap="none" spc="0" normalizeH="0" baseline="0" noProof="0">
                <a:ln>
                  <a:noFill/>
                </a:ln>
                <a:solidFill>
                  <a:srgbClr val="FFFFFF"/>
                </a:solidFill>
                <a:effectLst/>
                <a:uLnTx/>
                <a:uFillTx/>
                <a:latin typeface="Segoe UI Semibold"/>
              </a:rPr>
            </a:br>
            <a:r>
              <a:rPr kumimoji="0" lang="en-US" sz="1100" b="0" i="0" u="none" strike="noStrike" kern="0" cap="none" spc="0" normalizeH="0" baseline="0" noProof="0">
                <a:ln>
                  <a:noFill/>
                </a:ln>
                <a:solidFill>
                  <a:srgbClr val="FFFFFF"/>
                </a:solidFill>
                <a:effectLst/>
                <a:uLnTx/>
                <a:uFillTx/>
                <a:latin typeface="Segoe UI Semibold"/>
              </a:rPr>
              <a:t>Intelligence</a:t>
            </a:r>
          </a:p>
        </p:txBody>
      </p:sp>
      <p:sp>
        <p:nvSpPr>
          <p:cNvPr id="22" name="Rounded Rectangle 13">
            <a:extLst>
              <a:ext uri="{FF2B5EF4-FFF2-40B4-BE49-F238E27FC236}">
                <a16:creationId xmlns:a16="http://schemas.microsoft.com/office/drawing/2014/main" id="{D812B4BA-060F-98DF-4AF6-7E88AC896501}"/>
              </a:ext>
            </a:extLst>
          </p:cNvPr>
          <p:cNvSpPr/>
          <p:nvPr/>
        </p:nvSpPr>
        <p:spPr>
          <a:xfrm>
            <a:off x="888624"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Warehousing</a:t>
            </a:r>
          </a:p>
        </p:txBody>
      </p:sp>
      <p:sp>
        <p:nvSpPr>
          <p:cNvPr id="23" name="Rounded Rectangle 15">
            <a:extLst>
              <a:ext uri="{FF2B5EF4-FFF2-40B4-BE49-F238E27FC236}">
                <a16:creationId xmlns:a16="http://schemas.microsoft.com/office/drawing/2014/main" id="{D946AD66-1879-FE10-B097-2FBADB49E8CB}"/>
              </a:ext>
            </a:extLst>
          </p:cNvPr>
          <p:cNvSpPr/>
          <p:nvPr/>
        </p:nvSpPr>
        <p:spPr>
          <a:xfrm>
            <a:off x="2947368"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a:t>
            </a:r>
            <a:br>
              <a:rPr kumimoji="0" lang="en-US" sz="1100" b="0" i="0" u="none" strike="noStrike" kern="0" cap="none" spc="0" normalizeH="0" baseline="0" noProof="0">
                <a:ln>
                  <a:noFill/>
                </a:ln>
                <a:solidFill>
                  <a:srgbClr val="FFFFFF"/>
                </a:solidFill>
                <a:effectLst/>
                <a:uLnTx/>
                <a:uFillTx/>
                <a:latin typeface="Segoe UI Semibold"/>
              </a:rPr>
            </a:br>
            <a:r>
              <a:rPr kumimoji="0" lang="en-US" sz="1100" b="0" i="0" u="none" strike="noStrike" kern="0" cap="none" spc="0" normalizeH="0" baseline="0" noProof="0">
                <a:ln>
                  <a:noFill/>
                </a:ln>
                <a:solidFill>
                  <a:srgbClr val="FFFFFF"/>
                </a:solidFill>
                <a:effectLst/>
                <a:uLnTx/>
                <a:uFillTx/>
                <a:latin typeface="Segoe UI Semibold"/>
              </a:rPr>
              <a:t>Integration</a:t>
            </a:r>
          </a:p>
        </p:txBody>
      </p:sp>
      <p:sp>
        <p:nvSpPr>
          <p:cNvPr id="24" name="Rounded Rectangle 16">
            <a:extLst>
              <a:ext uri="{FF2B5EF4-FFF2-40B4-BE49-F238E27FC236}">
                <a16:creationId xmlns:a16="http://schemas.microsoft.com/office/drawing/2014/main" id="{7FD09240-8B7E-44ED-D2E2-CA76B3EE9710}"/>
              </a:ext>
            </a:extLst>
          </p:cNvPr>
          <p:cNvSpPr/>
          <p:nvPr/>
        </p:nvSpPr>
        <p:spPr>
          <a:xfrm>
            <a:off x="3976740"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Science</a:t>
            </a:r>
          </a:p>
        </p:txBody>
      </p:sp>
      <p:sp>
        <p:nvSpPr>
          <p:cNvPr id="25" name="Rounded Rectangle 20">
            <a:extLst>
              <a:ext uri="{FF2B5EF4-FFF2-40B4-BE49-F238E27FC236}">
                <a16:creationId xmlns:a16="http://schemas.microsoft.com/office/drawing/2014/main" id="{DB9F72B8-0938-661C-1E61-271680217633}"/>
              </a:ext>
            </a:extLst>
          </p:cNvPr>
          <p:cNvSpPr/>
          <p:nvPr/>
        </p:nvSpPr>
        <p:spPr>
          <a:xfrm>
            <a:off x="5006112"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Real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Time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Analytics</a:t>
            </a:r>
          </a:p>
        </p:txBody>
      </p:sp>
      <p:pic>
        <p:nvPicPr>
          <p:cNvPr id="26" name="Picture 25">
            <a:extLst>
              <a:ext uri="{FF2B5EF4-FFF2-40B4-BE49-F238E27FC236}">
                <a16:creationId xmlns:a16="http://schemas.microsoft.com/office/drawing/2014/main" id="{2CF2BD13-39E5-5E7F-42A1-E283AA834111}"/>
              </a:ext>
            </a:extLst>
          </p:cNvPr>
          <p:cNvPicPr>
            <a:picLocks noChangeAspect="1"/>
          </p:cNvPicPr>
          <p:nvPr/>
        </p:nvPicPr>
        <p:blipFill>
          <a:blip r:embed="rId3"/>
          <a:stretch>
            <a:fillRect/>
          </a:stretch>
        </p:blipFill>
        <p:spPr>
          <a:xfrm>
            <a:off x="10906093" y="220630"/>
            <a:ext cx="1027999" cy="1581135"/>
          </a:xfrm>
          <a:prstGeom prst="rect">
            <a:avLst/>
          </a:prstGeom>
        </p:spPr>
      </p:pic>
    </p:spTree>
    <p:extLst>
      <p:ext uri="{BB962C8B-B14F-4D97-AF65-F5344CB8AC3E}">
        <p14:creationId xmlns:p14="http://schemas.microsoft.com/office/powerpoint/2010/main" val="1344498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2">
            <a:extLst>
              <a:ext uri="{FF2B5EF4-FFF2-40B4-BE49-F238E27FC236}">
                <a16:creationId xmlns:a16="http://schemas.microsoft.com/office/drawing/2014/main" id="{605F0DD6-A02A-560C-A906-D230A3D2C7FA}"/>
              </a:ext>
            </a:extLst>
          </p:cNvPr>
          <p:cNvSpPr/>
          <p:nvPr/>
        </p:nvSpPr>
        <p:spPr bwMode="auto">
          <a:xfrm>
            <a:off x="582614" y="1881188"/>
            <a:ext cx="6702754" cy="4184564"/>
          </a:xfrm>
          <a:prstGeom prst="roundRect">
            <a:avLst>
              <a:gd name="adj" fmla="val 3641"/>
            </a:avLst>
          </a:prstGeom>
          <a:solidFill>
            <a:srgbClr val="FFFFFF"/>
          </a:solidFill>
          <a:ln w="9525" cap="flat" cmpd="sng" algn="ctr">
            <a:noFill/>
            <a:prstDash val="solid"/>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sp>
        <p:nvSpPr>
          <p:cNvPr id="3" name="Rounded Rectangle 45">
            <a:extLst>
              <a:ext uri="{FF2B5EF4-FFF2-40B4-BE49-F238E27FC236}">
                <a16:creationId xmlns:a16="http://schemas.microsoft.com/office/drawing/2014/main" id="{1F6C96FC-277F-34E6-C2A3-F63BCF3EB000}"/>
              </a:ext>
            </a:extLst>
          </p:cNvPr>
          <p:cNvSpPr/>
          <p:nvPr/>
        </p:nvSpPr>
        <p:spPr>
          <a:xfrm>
            <a:off x="780442" y="2571921"/>
            <a:ext cx="6307098" cy="3219083"/>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Semibold"/>
            </a:endParaRPr>
          </a:p>
        </p:txBody>
      </p:sp>
      <p:sp>
        <p:nvSpPr>
          <p:cNvPr id="4" name="Rounded Rectangle 45">
            <a:extLst>
              <a:ext uri="{FF2B5EF4-FFF2-40B4-BE49-F238E27FC236}">
                <a16:creationId xmlns:a16="http://schemas.microsoft.com/office/drawing/2014/main" id="{834DBBE7-AF25-C102-BAB8-6BF64B9D2C7D}"/>
              </a:ext>
            </a:extLst>
          </p:cNvPr>
          <p:cNvSpPr/>
          <p:nvPr/>
        </p:nvSpPr>
        <p:spPr>
          <a:xfrm>
            <a:off x="998538" y="4350409"/>
            <a:ext cx="5870907" cy="1213654"/>
          </a:xfrm>
          <a:prstGeom prst="roundRect">
            <a:avLst>
              <a:gd name="adj" fmla="val 3792"/>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OneLake</a:t>
            </a:r>
            <a:b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br>
            <a: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Storage</a:t>
            </a:r>
          </a:p>
        </p:txBody>
      </p:sp>
      <p:sp>
        <p:nvSpPr>
          <p:cNvPr id="5" name="Rounded Rectangle 45">
            <a:extLst>
              <a:ext uri="{FF2B5EF4-FFF2-40B4-BE49-F238E27FC236}">
                <a16:creationId xmlns:a16="http://schemas.microsoft.com/office/drawing/2014/main" id="{1D0AEFD2-7787-9601-CC75-8C59C27C1C82}"/>
              </a:ext>
            </a:extLst>
          </p:cNvPr>
          <p:cNvSpPr/>
          <p:nvPr/>
        </p:nvSpPr>
        <p:spPr>
          <a:xfrm>
            <a:off x="998538" y="3394896"/>
            <a:ext cx="5870907" cy="831968"/>
          </a:xfrm>
          <a:prstGeom prst="roundRect">
            <a:avLst>
              <a:gd name="adj" fmla="val 5340"/>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Serverless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Compute</a:t>
            </a:r>
          </a:p>
        </p:txBody>
      </p:sp>
      <p:sp>
        <p:nvSpPr>
          <p:cNvPr id="6" name="Title 13">
            <a:extLst>
              <a:ext uri="{FF2B5EF4-FFF2-40B4-BE49-F238E27FC236}">
                <a16:creationId xmlns:a16="http://schemas.microsoft.com/office/drawing/2014/main" id="{D1D73298-3D18-061C-5AB5-3765EBF5A7B6}"/>
              </a:ext>
            </a:extLst>
          </p:cNvPr>
          <p:cNvSpPr txBox="1">
            <a:spLocks/>
          </p:cNvSpPr>
          <p:nvPr/>
        </p:nvSpPr>
        <p:spPr>
          <a:xfrm>
            <a:off x="582614" y="620490"/>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lang="en-US" b="1" dirty="0">
                <a:solidFill>
                  <a:srgbClr val="832B8F"/>
                </a:solidFill>
              </a:rPr>
              <a:t>One Copy for all computes</a:t>
            </a:r>
          </a:p>
        </p:txBody>
      </p:sp>
      <p:sp>
        <p:nvSpPr>
          <p:cNvPr id="7" name="Text Placeholder 9">
            <a:extLst>
              <a:ext uri="{FF2B5EF4-FFF2-40B4-BE49-F238E27FC236}">
                <a16:creationId xmlns:a16="http://schemas.microsoft.com/office/drawing/2014/main" id="{0A112AEE-EE16-2C17-61F8-06A09166316F}"/>
              </a:ext>
            </a:extLst>
          </p:cNvPr>
          <p:cNvSpPr txBox="1">
            <a:spLocks/>
          </p:cNvSpPr>
          <p:nvPr/>
        </p:nvSpPr>
        <p:spPr>
          <a:xfrm>
            <a:off x="582614" y="1209211"/>
            <a:ext cx="11026772" cy="307777"/>
          </a:xfrm>
          <a:prstGeom prst="rect">
            <a:avLst/>
          </a:prstGeom>
        </p:spPr>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Real separation of compute and storage</a:t>
            </a:r>
          </a:p>
        </p:txBody>
      </p:sp>
      <p:grpSp>
        <p:nvGrpSpPr>
          <p:cNvPr id="8" name="Group 7">
            <a:extLst>
              <a:ext uri="{FF2B5EF4-FFF2-40B4-BE49-F238E27FC236}">
                <a16:creationId xmlns:a16="http://schemas.microsoft.com/office/drawing/2014/main" id="{BB28ED16-1972-A85B-98F0-2D378B020EB1}"/>
              </a:ext>
            </a:extLst>
          </p:cNvPr>
          <p:cNvGrpSpPr/>
          <p:nvPr/>
        </p:nvGrpSpPr>
        <p:grpSpPr>
          <a:xfrm>
            <a:off x="7446599" y="2121681"/>
            <a:ext cx="4291232" cy="3703578"/>
            <a:chOff x="7446599" y="2209843"/>
            <a:chExt cx="4291232" cy="3703578"/>
          </a:xfrm>
        </p:grpSpPr>
        <p:sp>
          <p:nvSpPr>
            <p:cNvPr id="9" name="TextBox 8">
              <a:extLst>
                <a:ext uri="{FF2B5EF4-FFF2-40B4-BE49-F238E27FC236}">
                  <a16:creationId xmlns:a16="http://schemas.microsoft.com/office/drawing/2014/main" id="{5313A4EE-951B-E733-1395-401D4B9E3052}"/>
                </a:ext>
              </a:extLst>
            </p:cNvPr>
            <p:cNvSpPr txBox="1"/>
            <p:nvPr/>
          </p:nvSpPr>
          <p:spPr>
            <a:xfrm>
              <a:off x="7446599" y="2209843"/>
              <a:ext cx="4291232" cy="3703578"/>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sz="1600">
                  <a:latin typeface="Segoe UI" panose="020B0502040204020203" pitchFamily="34" charset="0"/>
                  <a:cs typeface="Segoe UI" panose="020B0502040204020203" pitchFamily="34" charset="0"/>
                </a:defRPr>
              </a:lvl1pPr>
            </a:lstStyle>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4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All the compute engines store their data automatically in </a:t>
              </a:r>
              <a:r>
                <a:rPr kumimoji="0" lang="en-US" sz="1400" b="0"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rPr>
                <a:t>OneLake</a:t>
              </a:r>
              <a:endParaRPr kumimoji="0" lang="en-US" sz="14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4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The data is stored in a single common format</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400" b="0" i="0" u="none" strike="noStrike" kern="0" cap="none" spc="0" normalizeH="0" baseline="0" noProof="0">
                  <a:ln>
                    <a:noFill/>
                  </a:ln>
                  <a:solidFill>
                    <a:srgbClr val="0078D4"/>
                  </a:solidFill>
                  <a:effectLst/>
                  <a:uLnTx/>
                  <a:uFillTx/>
                  <a:latin typeface="Segoe UI Semibold"/>
                  <a:cs typeface="Segoe UI" panose="020B0502040204020203" pitchFamily="34" charset="0"/>
                </a:rPr>
                <a:t>Delta – Parquet</a:t>
              </a:r>
              <a:r>
                <a:rPr kumimoji="0" lang="en-US" sz="1400" b="0" i="0" u="none" strike="noStrike" kern="0" cap="none" spc="0" normalizeH="0" baseline="0" noProof="0">
                  <a:ln>
                    <a:noFill/>
                  </a:ln>
                  <a:solidFill>
                    <a:srgbClr val="000000"/>
                  </a:solidFill>
                  <a:effectLst/>
                  <a:uLnTx/>
                  <a:uFillTx/>
                  <a:latin typeface="Segoe UI"/>
                  <a:cs typeface="Segoe UI" panose="020B0502040204020203" pitchFamily="34" charset="0"/>
                </a:rPr>
                <a:t>,</a:t>
              </a:r>
              <a:r>
                <a:rPr kumimoji="0" lang="en-US" sz="1400" b="0" i="0" u="none" strike="noStrike" kern="0" cap="none" spc="0" normalizeH="0" baseline="0" noProof="0">
                  <a:ln>
                    <a:noFill/>
                  </a:ln>
                  <a:solidFill>
                    <a:srgbClr val="000000"/>
                  </a:solidFill>
                  <a:effectLst/>
                  <a:uLnTx/>
                  <a:uFillTx/>
                  <a:latin typeface="Segoe UI Semibold"/>
                  <a:cs typeface="Segoe UI" panose="020B0502040204020203" pitchFamily="34" charset="0"/>
                </a:rPr>
                <a:t> </a:t>
              </a:r>
              <a:r>
                <a:rPr kumimoji="0" lang="en-US" sz="14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an open standards format, is the storage format for all tabular data in </a:t>
              </a:r>
              <a:r>
                <a:rPr lang="en-US" sz="1400" kern="0">
                  <a:solidFill>
                    <a:srgbClr val="000000"/>
                  </a:solidFill>
                </a:rPr>
                <a:t>Fabric</a:t>
              </a:r>
              <a:endParaRPr kumimoji="0" lang="en-US" sz="14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4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Once data is stored in the lake, it is directly accessible by all the engines without needing any import/export</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4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All the compute engines have been fully optimized to work with Delta Parquet as their native format</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4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Shared universal security model is enforced across all the engines</a:t>
              </a:r>
              <a:endParaRPr kumimoji="0" lang="en-US" sz="1400" b="1" i="0" u="none" strike="noStrike" kern="0" cap="none" spc="0" normalizeH="0" baseline="0" noProof="0">
                <a:ln>
                  <a:noFill/>
                </a:ln>
                <a:solidFill>
                  <a:srgbClr val="000000"/>
                </a:solidFill>
                <a:effectLst/>
                <a:uLnTx/>
                <a:uFillTx/>
                <a:latin typeface="Segoe UI Semibold" panose="020B0502040204020203" pitchFamily="34" charset="0"/>
                <a:cs typeface="Segoe UI Semibold" panose="020B0502040204020203" pitchFamily="34" charset="0"/>
              </a:endParaRPr>
            </a:p>
          </p:txBody>
        </p:sp>
        <p:cxnSp>
          <p:nvCxnSpPr>
            <p:cNvPr id="10" name="Straight Connector 9">
              <a:extLst>
                <a:ext uri="{FF2B5EF4-FFF2-40B4-BE49-F238E27FC236}">
                  <a16:creationId xmlns:a16="http://schemas.microsoft.com/office/drawing/2014/main" id="{CA8B4262-4AF7-894D-5C3B-0E27D5864A83}"/>
                </a:ext>
              </a:extLst>
            </p:cNvPr>
            <p:cNvCxnSpPr>
              <a:cxnSpLocks/>
            </p:cNvCxnSpPr>
            <p:nvPr/>
          </p:nvCxnSpPr>
          <p:spPr>
            <a:xfrm>
              <a:off x="7492808" y="5313048"/>
              <a:ext cx="4116577" cy="0"/>
            </a:xfrm>
            <a:prstGeom prst="line">
              <a:avLst/>
            </a:prstGeom>
            <a:noFill/>
            <a:ln w="9525" cap="flat" cmpd="sng" algn="ctr">
              <a:solidFill>
                <a:srgbClr val="FFFFFF">
                  <a:lumMod val="85000"/>
                </a:srgbClr>
              </a:solidFill>
              <a:prstDash val="solid"/>
              <a:headEnd type="none" w="lg" len="med"/>
              <a:tailEnd type="none" w="lg" len="med"/>
            </a:ln>
            <a:effectLst/>
          </p:spPr>
        </p:cxnSp>
        <p:cxnSp>
          <p:nvCxnSpPr>
            <p:cNvPr id="11" name="Straight Connector 10">
              <a:extLst>
                <a:ext uri="{FF2B5EF4-FFF2-40B4-BE49-F238E27FC236}">
                  <a16:creationId xmlns:a16="http://schemas.microsoft.com/office/drawing/2014/main" id="{6AB2F0E7-1D95-2B61-39DE-DC51F94BA837}"/>
                </a:ext>
              </a:extLst>
            </p:cNvPr>
            <p:cNvCxnSpPr>
              <a:cxnSpLocks/>
            </p:cNvCxnSpPr>
            <p:nvPr/>
          </p:nvCxnSpPr>
          <p:spPr>
            <a:xfrm>
              <a:off x="7492808" y="2782993"/>
              <a:ext cx="4116577" cy="0"/>
            </a:xfrm>
            <a:prstGeom prst="line">
              <a:avLst/>
            </a:prstGeom>
            <a:noFill/>
            <a:ln w="9525" cap="flat" cmpd="sng" algn="ctr">
              <a:solidFill>
                <a:srgbClr val="FFFFFF">
                  <a:lumMod val="85000"/>
                </a:srgbClr>
              </a:solidFill>
              <a:prstDash val="solid"/>
              <a:headEnd type="none" w="lg" len="med"/>
              <a:tailEnd type="none" w="lg" len="med"/>
            </a:ln>
            <a:effectLst/>
          </p:spPr>
        </p:cxnSp>
        <p:cxnSp>
          <p:nvCxnSpPr>
            <p:cNvPr id="12" name="Straight Connector 11">
              <a:extLst>
                <a:ext uri="{FF2B5EF4-FFF2-40B4-BE49-F238E27FC236}">
                  <a16:creationId xmlns:a16="http://schemas.microsoft.com/office/drawing/2014/main" id="{77C92AB3-F50D-FC77-53A1-98A0225E9F4A}"/>
                </a:ext>
              </a:extLst>
            </p:cNvPr>
            <p:cNvCxnSpPr>
              <a:cxnSpLocks/>
            </p:cNvCxnSpPr>
            <p:nvPr/>
          </p:nvCxnSpPr>
          <p:spPr>
            <a:xfrm>
              <a:off x="7492808" y="4671806"/>
              <a:ext cx="4116577" cy="0"/>
            </a:xfrm>
            <a:prstGeom prst="line">
              <a:avLst/>
            </a:prstGeom>
            <a:noFill/>
            <a:ln w="9525" cap="flat" cmpd="sng" algn="ctr">
              <a:solidFill>
                <a:srgbClr val="FFFFFF">
                  <a:lumMod val="85000"/>
                </a:srgbClr>
              </a:solidFill>
              <a:prstDash val="solid"/>
              <a:headEnd type="none" w="lg" len="med"/>
              <a:tailEnd type="none" w="lg" len="med"/>
            </a:ln>
            <a:effectLst/>
          </p:spPr>
        </p:cxnSp>
        <p:cxnSp>
          <p:nvCxnSpPr>
            <p:cNvPr id="13" name="Straight Connector 12">
              <a:extLst>
                <a:ext uri="{FF2B5EF4-FFF2-40B4-BE49-F238E27FC236}">
                  <a16:creationId xmlns:a16="http://schemas.microsoft.com/office/drawing/2014/main" id="{79065BA1-3548-F26A-7A14-DD5428D03B94}"/>
                </a:ext>
              </a:extLst>
            </p:cNvPr>
            <p:cNvCxnSpPr>
              <a:cxnSpLocks/>
            </p:cNvCxnSpPr>
            <p:nvPr/>
          </p:nvCxnSpPr>
          <p:spPr>
            <a:xfrm>
              <a:off x="7492808" y="3839862"/>
              <a:ext cx="4116577" cy="0"/>
            </a:xfrm>
            <a:prstGeom prst="line">
              <a:avLst/>
            </a:prstGeom>
            <a:noFill/>
            <a:ln w="9525" cap="flat" cmpd="sng" algn="ctr">
              <a:solidFill>
                <a:srgbClr val="FFFFFF">
                  <a:lumMod val="85000"/>
                </a:srgbClr>
              </a:solidFill>
              <a:prstDash val="solid"/>
              <a:headEnd type="none" w="lg" len="med"/>
              <a:tailEnd type="none" w="lg" len="med"/>
            </a:ln>
            <a:effectLst/>
          </p:spPr>
        </p:cxnSp>
        <p:cxnSp>
          <p:nvCxnSpPr>
            <p:cNvPr id="14" name="Straight Connector 13">
              <a:extLst>
                <a:ext uri="{FF2B5EF4-FFF2-40B4-BE49-F238E27FC236}">
                  <a16:creationId xmlns:a16="http://schemas.microsoft.com/office/drawing/2014/main" id="{9577EE4F-2A0C-16EC-3EAD-AFE8FA3E5875}"/>
                </a:ext>
              </a:extLst>
            </p:cNvPr>
            <p:cNvCxnSpPr>
              <a:cxnSpLocks/>
            </p:cNvCxnSpPr>
            <p:nvPr/>
          </p:nvCxnSpPr>
          <p:spPr>
            <a:xfrm>
              <a:off x="7492808" y="3188322"/>
              <a:ext cx="4116577" cy="0"/>
            </a:xfrm>
            <a:prstGeom prst="line">
              <a:avLst/>
            </a:prstGeom>
            <a:noFill/>
            <a:ln w="9525" cap="flat" cmpd="sng" algn="ctr">
              <a:solidFill>
                <a:srgbClr val="FFFFFF">
                  <a:lumMod val="85000"/>
                </a:srgbClr>
              </a:solidFill>
              <a:prstDash val="solid"/>
              <a:headEnd type="none" w="lg" len="med"/>
              <a:tailEnd type="none" w="lg" len="med"/>
            </a:ln>
            <a:effectLst/>
          </p:spPr>
        </p:cxnSp>
      </p:grpSp>
      <p:sp>
        <p:nvSpPr>
          <p:cNvPr id="15" name="Cylinder 14">
            <a:extLst>
              <a:ext uri="{FF2B5EF4-FFF2-40B4-BE49-F238E27FC236}">
                <a16:creationId xmlns:a16="http://schemas.microsoft.com/office/drawing/2014/main" id="{B9AB7BED-0117-9FCF-D7B5-4C136C03A108}"/>
              </a:ext>
            </a:extLst>
          </p:cNvPr>
          <p:cNvSpPr/>
          <p:nvPr/>
        </p:nvSpPr>
        <p:spPr bwMode="auto">
          <a:xfrm>
            <a:off x="1214990" y="4511310"/>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Finance</a:t>
            </a:r>
          </a:p>
        </p:txBody>
      </p:sp>
      <p:sp>
        <p:nvSpPr>
          <p:cNvPr id="16" name="Cylinder 15">
            <a:extLst>
              <a:ext uri="{FF2B5EF4-FFF2-40B4-BE49-F238E27FC236}">
                <a16:creationId xmlns:a16="http://schemas.microsoft.com/office/drawing/2014/main" id="{6D25F473-9E57-4F3C-F7B0-FD1DB6D9E31B}"/>
              </a:ext>
            </a:extLst>
          </p:cNvPr>
          <p:cNvSpPr/>
          <p:nvPr/>
        </p:nvSpPr>
        <p:spPr bwMode="auto">
          <a:xfrm>
            <a:off x="2022470" y="4511310"/>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Customers</a:t>
            </a:r>
            <a:b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b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360</a:t>
            </a:r>
          </a:p>
        </p:txBody>
      </p:sp>
      <p:sp>
        <p:nvSpPr>
          <p:cNvPr id="17" name="Cylinder 16">
            <a:extLst>
              <a:ext uri="{FF2B5EF4-FFF2-40B4-BE49-F238E27FC236}">
                <a16:creationId xmlns:a16="http://schemas.microsoft.com/office/drawing/2014/main" id="{388435BB-7CFC-551F-92E8-0B2FA8489F50}"/>
              </a:ext>
            </a:extLst>
          </p:cNvPr>
          <p:cNvSpPr/>
          <p:nvPr/>
        </p:nvSpPr>
        <p:spPr bwMode="auto">
          <a:xfrm>
            <a:off x="5107454" y="4511310"/>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Service</a:t>
            </a:r>
            <a:b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b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Telemetry</a:t>
            </a:r>
          </a:p>
        </p:txBody>
      </p:sp>
      <p:sp>
        <p:nvSpPr>
          <p:cNvPr id="18" name="Cylinder 17">
            <a:extLst>
              <a:ext uri="{FF2B5EF4-FFF2-40B4-BE49-F238E27FC236}">
                <a16:creationId xmlns:a16="http://schemas.microsoft.com/office/drawing/2014/main" id="{6C279198-01CB-015F-71ED-A3EAECF8F8B9}"/>
              </a:ext>
            </a:extLst>
          </p:cNvPr>
          <p:cNvSpPr/>
          <p:nvPr/>
        </p:nvSpPr>
        <p:spPr bwMode="auto">
          <a:xfrm>
            <a:off x="5924899" y="4511310"/>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Business</a:t>
            </a:r>
            <a:b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b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KPIs</a:t>
            </a:r>
          </a:p>
        </p:txBody>
      </p:sp>
      <p:grpSp>
        <p:nvGrpSpPr>
          <p:cNvPr id="19" name="Group 18">
            <a:extLst>
              <a:ext uri="{FF2B5EF4-FFF2-40B4-BE49-F238E27FC236}">
                <a16:creationId xmlns:a16="http://schemas.microsoft.com/office/drawing/2014/main" id="{18683035-C255-6DCE-4B83-60660F99F06A}"/>
              </a:ext>
            </a:extLst>
          </p:cNvPr>
          <p:cNvGrpSpPr/>
          <p:nvPr/>
        </p:nvGrpSpPr>
        <p:grpSpPr>
          <a:xfrm>
            <a:off x="2203017" y="2970592"/>
            <a:ext cx="1521765" cy="1540718"/>
            <a:chOff x="2203017" y="2970592"/>
            <a:chExt cx="1521765" cy="1540718"/>
          </a:xfrm>
        </p:grpSpPr>
        <p:grpSp>
          <p:nvGrpSpPr>
            <p:cNvPr id="20" name="Group 19">
              <a:extLst>
                <a:ext uri="{FF2B5EF4-FFF2-40B4-BE49-F238E27FC236}">
                  <a16:creationId xmlns:a16="http://schemas.microsoft.com/office/drawing/2014/main" id="{C197DB85-BF17-0931-A0BD-C4E3494007D7}"/>
                </a:ext>
              </a:extLst>
            </p:cNvPr>
            <p:cNvGrpSpPr/>
            <p:nvPr/>
          </p:nvGrpSpPr>
          <p:grpSpPr>
            <a:xfrm flipH="1">
              <a:off x="2203017" y="2970592"/>
              <a:ext cx="1521765" cy="538755"/>
              <a:chOff x="1425994" y="2970592"/>
              <a:chExt cx="196539" cy="538755"/>
            </a:xfrm>
          </p:grpSpPr>
          <p:sp>
            <p:nvSpPr>
              <p:cNvPr id="23" name="!!Line2">
                <a:extLst>
                  <a:ext uri="{FF2B5EF4-FFF2-40B4-BE49-F238E27FC236}">
                    <a16:creationId xmlns:a16="http://schemas.microsoft.com/office/drawing/2014/main" id="{490F2835-DCF3-9414-603A-6E1185A84620}"/>
                  </a:ext>
                </a:extLst>
              </p:cNvPr>
              <p:cNvSpPr/>
              <p:nvPr/>
            </p:nvSpPr>
            <p:spPr bwMode="auto">
              <a:xfrm rot="10800000">
                <a:off x="1425994" y="3240440"/>
                <a:ext cx="167618" cy="268907"/>
              </a:xfrm>
              <a:prstGeom prst="roundRect">
                <a:avLst>
                  <a:gd name="adj" fmla="val 8336"/>
                </a:avLst>
              </a:prstGeom>
              <a:noFill/>
              <a:ln w="6350" cap="flat" cmpd="sng" algn="ctr">
                <a:gradFill flip="none" rotWithShape="1">
                  <a:gsLst>
                    <a:gs pos="35000">
                      <a:srgbClr val="FFFFFF"/>
                    </a:gs>
                    <a:gs pos="0">
                      <a:srgbClr val="FFFFFF"/>
                    </a:gs>
                    <a:gs pos="100000">
                      <a:srgbClr val="FFFFFF">
                        <a:alpha val="0"/>
                      </a:srgbClr>
                    </a:gs>
                    <a:gs pos="37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Line2">
                <a:extLst>
                  <a:ext uri="{FF2B5EF4-FFF2-40B4-BE49-F238E27FC236}">
                    <a16:creationId xmlns:a16="http://schemas.microsoft.com/office/drawing/2014/main" id="{4025B508-9141-66D3-B3D5-A30829E78480}"/>
                  </a:ext>
                </a:extLst>
              </p:cNvPr>
              <p:cNvSpPr/>
              <p:nvPr/>
            </p:nvSpPr>
            <p:spPr bwMode="auto">
              <a:xfrm>
                <a:off x="1466099" y="2970592"/>
                <a:ext cx="156434" cy="268907"/>
              </a:xfrm>
              <a:prstGeom prst="roundRect">
                <a:avLst>
                  <a:gd name="adj" fmla="val 8336"/>
                </a:avLst>
              </a:prstGeom>
              <a:noFill/>
              <a:ln w="6350" cap="flat" cmpd="sng" algn="ctr">
                <a:gradFill flip="none" rotWithShape="1">
                  <a:gsLst>
                    <a:gs pos="23000">
                      <a:srgbClr val="FFFFFF"/>
                    </a:gs>
                    <a:gs pos="0">
                      <a:srgbClr val="FFFFFF"/>
                    </a:gs>
                    <a:gs pos="100000">
                      <a:srgbClr val="FFFFFF">
                        <a:alpha val="0"/>
                      </a:srgbClr>
                    </a:gs>
                    <a:gs pos="43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8E9F3305-6CBA-C657-C15A-3D3C3910B73D}"/>
                  </a:ext>
                </a:extLst>
              </p:cNvPr>
              <p:cNvCxnSpPr>
                <a:cxnSpLocks/>
              </p:cNvCxnSpPr>
              <p:nvPr/>
            </p:nvCxnSpPr>
            <p:spPr>
              <a:xfrm>
                <a:off x="1593612" y="3311187"/>
                <a:ext cx="0" cy="193281"/>
              </a:xfrm>
              <a:prstGeom prst="line">
                <a:avLst/>
              </a:prstGeom>
              <a:noFill/>
              <a:ln w="6350" cap="flat" cmpd="sng" algn="ctr">
                <a:solidFill>
                  <a:srgbClr val="FFFFFF"/>
                </a:solidFill>
                <a:prstDash val="solid"/>
                <a:headEnd type="none" w="lg" len="med"/>
                <a:tailEnd type="none" w="lg" len="med"/>
              </a:ln>
              <a:effectLst/>
            </p:spPr>
          </p:cxnSp>
        </p:grpSp>
        <p:cxnSp>
          <p:nvCxnSpPr>
            <p:cNvPr id="21" name="Straight Connector 20">
              <a:extLst>
                <a:ext uri="{FF2B5EF4-FFF2-40B4-BE49-F238E27FC236}">
                  <a16:creationId xmlns:a16="http://schemas.microsoft.com/office/drawing/2014/main" id="{DBF452B2-BCF4-E525-B57B-608A99EFD4B6}"/>
                </a:ext>
              </a:extLst>
            </p:cNvPr>
            <p:cNvCxnSpPr>
              <a:cxnSpLocks/>
            </p:cNvCxnSpPr>
            <p:nvPr/>
          </p:nvCxnSpPr>
          <p:spPr>
            <a:xfrm>
              <a:off x="2389933" y="2994592"/>
              <a:ext cx="0" cy="509876"/>
            </a:xfrm>
            <a:prstGeom prst="line">
              <a:avLst/>
            </a:prstGeom>
            <a:noFill/>
            <a:ln w="6350" cap="flat" cmpd="sng" algn="ctr">
              <a:gradFill>
                <a:gsLst>
                  <a:gs pos="33000">
                    <a:srgbClr val="FFFFFF"/>
                  </a:gs>
                  <a:gs pos="0">
                    <a:srgbClr val="FFFFFF">
                      <a:alpha val="0"/>
                    </a:srgbClr>
                  </a:gs>
                </a:gsLst>
                <a:lin ang="5400000" scaled="1"/>
              </a:gradFill>
              <a:prstDash val="solid"/>
              <a:headEnd type="none" w="lg" len="med"/>
              <a:tailEnd type="none" w="lg" len="med"/>
            </a:ln>
            <a:effectLst/>
          </p:spPr>
        </p:cxnSp>
        <p:cxnSp>
          <p:nvCxnSpPr>
            <p:cNvPr id="22" name="Straight Connector 21">
              <a:extLst>
                <a:ext uri="{FF2B5EF4-FFF2-40B4-BE49-F238E27FC236}">
                  <a16:creationId xmlns:a16="http://schemas.microsoft.com/office/drawing/2014/main" id="{BC6A54F6-DAC5-A91B-1D7F-2E01C8AB171A}"/>
                </a:ext>
              </a:extLst>
            </p:cNvPr>
            <p:cNvCxnSpPr>
              <a:cxnSpLocks/>
              <a:endCxn id="16" idx="1"/>
            </p:cNvCxnSpPr>
            <p:nvPr/>
          </p:nvCxnSpPr>
          <p:spPr>
            <a:xfrm>
              <a:off x="2389933" y="4034676"/>
              <a:ext cx="0" cy="476634"/>
            </a:xfrm>
            <a:prstGeom prst="line">
              <a:avLst/>
            </a:prstGeom>
            <a:noFill/>
            <a:ln w="6350" cap="flat" cmpd="sng" algn="ctr">
              <a:solidFill>
                <a:srgbClr val="FFFFFF"/>
              </a:solidFill>
              <a:prstDash val="solid"/>
              <a:headEnd type="none" w="lg" len="med"/>
              <a:tailEnd type="triangle" w="med" len="med"/>
            </a:ln>
            <a:effectLst/>
          </p:spPr>
        </p:cxnSp>
      </p:grpSp>
      <p:grpSp>
        <p:nvGrpSpPr>
          <p:cNvPr id="26" name="Group 25">
            <a:extLst>
              <a:ext uri="{FF2B5EF4-FFF2-40B4-BE49-F238E27FC236}">
                <a16:creationId xmlns:a16="http://schemas.microsoft.com/office/drawing/2014/main" id="{A4FD94B3-FD4C-6E01-EF93-E65D74B9008D}"/>
              </a:ext>
            </a:extLst>
          </p:cNvPr>
          <p:cNvGrpSpPr/>
          <p:nvPr/>
        </p:nvGrpSpPr>
        <p:grpSpPr>
          <a:xfrm>
            <a:off x="1332001" y="2970592"/>
            <a:ext cx="290532" cy="1540718"/>
            <a:chOff x="1332001" y="2970592"/>
            <a:chExt cx="290532" cy="1540718"/>
          </a:xfrm>
        </p:grpSpPr>
        <p:grpSp>
          <p:nvGrpSpPr>
            <p:cNvPr id="27" name="Group 26">
              <a:extLst>
                <a:ext uri="{FF2B5EF4-FFF2-40B4-BE49-F238E27FC236}">
                  <a16:creationId xmlns:a16="http://schemas.microsoft.com/office/drawing/2014/main" id="{A1F602D2-8B6E-B1A6-6658-B31065FB18AC}"/>
                </a:ext>
              </a:extLst>
            </p:cNvPr>
            <p:cNvGrpSpPr/>
            <p:nvPr/>
          </p:nvGrpSpPr>
          <p:grpSpPr>
            <a:xfrm>
              <a:off x="1332001" y="2970592"/>
              <a:ext cx="290532" cy="538756"/>
              <a:chOff x="1332001" y="2970592"/>
              <a:chExt cx="290532" cy="538756"/>
            </a:xfrm>
          </p:grpSpPr>
          <p:sp>
            <p:nvSpPr>
              <p:cNvPr id="29" name="!!Line2">
                <a:extLst>
                  <a:ext uri="{FF2B5EF4-FFF2-40B4-BE49-F238E27FC236}">
                    <a16:creationId xmlns:a16="http://schemas.microsoft.com/office/drawing/2014/main" id="{CF66FB1D-349C-12A8-2312-D7496BAC3831}"/>
                  </a:ext>
                </a:extLst>
              </p:cNvPr>
              <p:cNvSpPr/>
              <p:nvPr/>
            </p:nvSpPr>
            <p:spPr bwMode="auto">
              <a:xfrm rot="10800000">
                <a:off x="1332001" y="3240441"/>
                <a:ext cx="261611" cy="268907"/>
              </a:xfrm>
              <a:prstGeom prst="roundRect">
                <a:avLst>
                  <a:gd name="adj" fmla="val 8336"/>
                </a:avLst>
              </a:prstGeom>
              <a:noFill/>
              <a:ln w="6350" cap="flat" cmpd="sng" algn="ctr">
                <a:gradFill flip="none" rotWithShape="1">
                  <a:gsLst>
                    <a:gs pos="35000">
                      <a:srgbClr val="FFFFFF"/>
                    </a:gs>
                    <a:gs pos="0">
                      <a:srgbClr val="FFFFFF"/>
                    </a:gs>
                    <a:gs pos="100000">
                      <a:srgbClr val="FFFFFF">
                        <a:alpha val="0"/>
                      </a:srgbClr>
                    </a:gs>
                    <a:gs pos="37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 name="!!Line2">
                <a:extLst>
                  <a:ext uri="{FF2B5EF4-FFF2-40B4-BE49-F238E27FC236}">
                    <a16:creationId xmlns:a16="http://schemas.microsoft.com/office/drawing/2014/main" id="{B33CAE7D-36C1-1AB7-7A89-EF8D06841980}"/>
                  </a:ext>
                </a:extLst>
              </p:cNvPr>
              <p:cNvSpPr/>
              <p:nvPr/>
            </p:nvSpPr>
            <p:spPr bwMode="auto">
              <a:xfrm>
                <a:off x="1360922" y="2970592"/>
                <a:ext cx="261611" cy="268907"/>
              </a:xfrm>
              <a:prstGeom prst="roundRect">
                <a:avLst>
                  <a:gd name="adj" fmla="val 8336"/>
                </a:avLst>
              </a:prstGeom>
              <a:noFill/>
              <a:ln w="6350" cap="flat" cmpd="sng" algn="ctr">
                <a:gradFill flip="none" rotWithShape="1">
                  <a:gsLst>
                    <a:gs pos="23000">
                      <a:srgbClr val="FFFFFF"/>
                    </a:gs>
                    <a:gs pos="0">
                      <a:srgbClr val="FFFFFF"/>
                    </a:gs>
                    <a:gs pos="100000">
                      <a:srgbClr val="FFFFFF">
                        <a:alpha val="0"/>
                      </a:srgbClr>
                    </a:gs>
                    <a:gs pos="43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4024920B-7642-34AE-DDD3-71D33E86B371}"/>
                  </a:ext>
                </a:extLst>
              </p:cNvPr>
              <p:cNvCxnSpPr>
                <a:cxnSpLocks/>
              </p:cNvCxnSpPr>
              <p:nvPr/>
            </p:nvCxnSpPr>
            <p:spPr>
              <a:xfrm>
                <a:off x="1593612" y="3311187"/>
                <a:ext cx="0" cy="193281"/>
              </a:xfrm>
              <a:prstGeom prst="line">
                <a:avLst/>
              </a:prstGeom>
              <a:noFill/>
              <a:ln w="6350" cap="flat" cmpd="sng" algn="ctr">
                <a:solidFill>
                  <a:srgbClr val="FFFFFF"/>
                </a:solidFill>
                <a:prstDash val="solid"/>
                <a:headEnd type="none" w="lg" len="med"/>
                <a:tailEnd type="none" w="lg" len="med"/>
              </a:ln>
              <a:effectLst/>
            </p:spPr>
          </p:cxnSp>
        </p:grpSp>
        <p:cxnSp>
          <p:nvCxnSpPr>
            <p:cNvPr id="28" name="Straight Connector 27">
              <a:extLst>
                <a:ext uri="{FF2B5EF4-FFF2-40B4-BE49-F238E27FC236}">
                  <a16:creationId xmlns:a16="http://schemas.microsoft.com/office/drawing/2014/main" id="{DE934A91-6436-CDF6-821C-734B28050C92}"/>
                </a:ext>
              </a:extLst>
            </p:cNvPr>
            <p:cNvCxnSpPr>
              <a:cxnSpLocks/>
              <a:endCxn id="15" idx="1"/>
            </p:cNvCxnSpPr>
            <p:nvPr/>
          </p:nvCxnSpPr>
          <p:spPr>
            <a:xfrm flipH="1">
              <a:off x="1582453" y="4034676"/>
              <a:ext cx="2190" cy="476634"/>
            </a:xfrm>
            <a:prstGeom prst="line">
              <a:avLst/>
            </a:prstGeom>
            <a:noFill/>
            <a:ln w="6350" cap="flat" cmpd="sng" algn="ctr">
              <a:solidFill>
                <a:srgbClr val="FFFFFF"/>
              </a:solidFill>
              <a:prstDash val="solid"/>
              <a:headEnd type="none" w="lg" len="med"/>
              <a:tailEnd type="triangle" w="med" len="med"/>
            </a:ln>
            <a:effectLst/>
          </p:spPr>
        </p:cxnSp>
      </p:grpSp>
      <p:grpSp>
        <p:nvGrpSpPr>
          <p:cNvPr id="32" name="Group 31">
            <a:extLst>
              <a:ext uri="{FF2B5EF4-FFF2-40B4-BE49-F238E27FC236}">
                <a16:creationId xmlns:a16="http://schemas.microsoft.com/office/drawing/2014/main" id="{0BC35179-F0AE-E306-815A-3611427CB341}"/>
              </a:ext>
            </a:extLst>
          </p:cNvPr>
          <p:cNvGrpSpPr/>
          <p:nvPr/>
        </p:nvGrpSpPr>
        <p:grpSpPr>
          <a:xfrm>
            <a:off x="6263441" y="2970592"/>
            <a:ext cx="290532" cy="1586782"/>
            <a:chOff x="6263441" y="2970592"/>
            <a:chExt cx="290532" cy="1586782"/>
          </a:xfrm>
        </p:grpSpPr>
        <p:grpSp>
          <p:nvGrpSpPr>
            <p:cNvPr id="33" name="Group 32">
              <a:extLst>
                <a:ext uri="{FF2B5EF4-FFF2-40B4-BE49-F238E27FC236}">
                  <a16:creationId xmlns:a16="http://schemas.microsoft.com/office/drawing/2014/main" id="{5553D22A-C431-6046-E4EA-8C64F918CF22}"/>
                </a:ext>
              </a:extLst>
            </p:cNvPr>
            <p:cNvGrpSpPr/>
            <p:nvPr/>
          </p:nvGrpSpPr>
          <p:grpSpPr>
            <a:xfrm flipH="1">
              <a:off x="6263441" y="2970592"/>
              <a:ext cx="290532" cy="538756"/>
              <a:chOff x="1332001" y="2970592"/>
              <a:chExt cx="290532" cy="538756"/>
            </a:xfrm>
          </p:grpSpPr>
          <p:sp>
            <p:nvSpPr>
              <p:cNvPr id="35" name="!!Line2">
                <a:extLst>
                  <a:ext uri="{FF2B5EF4-FFF2-40B4-BE49-F238E27FC236}">
                    <a16:creationId xmlns:a16="http://schemas.microsoft.com/office/drawing/2014/main" id="{8EF49CDC-085D-BB12-F568-78F1BF411FDC}"/>
                  </a:ext>
                </a:extLst>
              </p:cNvPr>
              <p:cNvSpPr/>
              <p:nvPr/>
            </p:nvSpPr>
            <p:spPr bwMode="auto">
              <a:xfrm rot="10800000">
                <a:off x="1332001" y="3240441"/>
                <a:ext cx="261611" cy="268907"/>
              </a:xfrm>
              <a:prstGeom prst="roundRect">
                <a:avLst>
                  <a:gd name="adj" fmla="val 8336"/>
                </a:avLst>
              </a:prstGeom>
              <a:noFill/>
              <a:ln w="6350" cap="flat" cmpd="sng" algn="ctr">
                <a:gradFill flip="none" rotWithShape="1">
                  <a:gsLst>
                    <a:gs pos="35000">
                      <a:srgbClr val="FFFFFF"/>
                    </a:gs>
                    <a:gs pos="0">
                      <a:srgbClr val="FFFFFF"/>
                    </a:gs>
                    <a:gs pos="100000">
                      <a:srgbClr val="FFFFFF">
                        <a:alpha val="0"/>
                      </a:srgbClr>
                    </a:gs>
                    <a:gs pos="37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6" name="!!Line2">
                <a:extLst>
                  <a:ext uri="{FF2B5EF4-FFF2-40B4-BE49-F238E27FC236}">
                    <a16:creationId xmlns:a16="http://schemas.microsoft.com/office/drawing/2014/main" id="{0FB33AFD-C10B-FDB4-50A1-1D581A286C08}"/>
                  </a:ext>
                </a:extLst>
              </p:cNvPr>
              <p:cNvSpPr/>
              <p:nvPr/>
            </p:nvSpPr>
            <p:spPr bwMode="auto">
              <a:xfrm>
                <a:off x="1360922" y="2970592"/>
                <a:ext cx="261611" cy="268907"/>
              </a:xfrm>
              <a:prstGeom prst="roundRect">
                <a:avLst>
                  <a:gd name="adj" fmla="val 8336"/>
                </a:avLst>
              </a:prstGeom>
              <a:noFill/>
              <a:ln w="6350" cap="flat" cmpd="sng" algn="ctr">
                <a:gradFill flip="none" rotWithShape="1">
                  <a:gsLst>
                    <a:gs pos="23000">
                      <a:srgbClr val="FFFFFF"/>
                    </a:gs>
                    <a:gs pos="0">
                      <a:srgbClr val="FFFFFF"/>
                    </a:gs>
                    <a:gs pos="100000">
                      <a:srgbClr val="FFFFFF">
                        <a:alpha val="0"/>
                      </a:srgbClr>
                    </a:gs>
                    <a:gs pos="43000">
                      <a:srgbClr val="FFFFFF">
                        <a:alpha val="0"/>
                      </a:srgbClr>
                    </a:gs>
                  </a:gsLst>
                  <a:lin ang="1890000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7" name="Straight Connector 36">
                <a:extLst>
                  <a:ext uri="{FF2B5EF4-FFF2-40B4-BE49-F238E27FC236}">
                    <a16:creationId xmlns:a16="http://schemas.microsoft.com/office/drawing/2014/main" id="{F7B68ABD-8F62-E625-2E71-F78BF3E7F7BE}"/>
                  </a:ext>
                </a:extLst>
              </p:cNvPr>
              <p:cNvCxnSpPr>
                <a:cxnSpLocks/>
              </p:cNvCxnSpPr>
              <p:nvPr/>
            </p:nvCxnSpPr>
            <p:spPr>
              <a:xfrm>
                <a:off x="1593612" y="3311187"/>
                <a:ext cx="0" cy="193281"/>
              </a:xfrm>
              <a:prstGeom prst="line">
                <a:avLst/>
              </a:prstGeom>
              <a:noFill/>
              <a:ln w="6350" cap="flat" cmpd="sng" algn="ctr">
                <a:solidFill>
                  <a:srgbClr val="FFFFFF"/>
                </a:solidFill>
                <a:prstDash val="solid"/>
                <a:headEnd type="none" w="lg" len="med"/>
                <a:tailEnd type="none" w="lg" len="med"/>
              </a:ln>
              <a:effectLst/>
            </p:spPr>
          </p:cxnSp>
        </p:grpSp>
        <p:cxnSp>
          <p:nvCxnSpPr>
            <p:cNvPr id="34" name="Straight Connector 33">
              <a:extLst>
                <a:ext uri="{FF2B5EF4-FFF2-40B4-BE49-F238E27FC236}">
                  <a16:creationId xmlns:a16="http://schemas.microsoft.com/office/drawing/2014/main" id="{2A92534D-8F6E-1638-45C1-5A959FE06280}"/>
                </a:ext>
              </a:extLst>
            </p:cNvPr>
            <p:cNvCxnSpPr>
              <a:cxnSpLocks/>
            </p:cNvCxnSpPr>
            <p:nvPr/>
          </p:nvCxnSpPr>
          <p:spPr>
            <a:xfrm>
              <a:off x="6286480" y="4080740"/>
              <a:ext cx="0" cy="476634"/>
            </a:xfrm>
            <a:prstGeom prst="line">
              <a:avLst/>
            </a:prstGeom>
            <a:noFill/>
            <a:ln w="6350" cap="flat" cmpd="sng" algn="ctr">
              <a:solidFill>
                <a:srgbClr val="FFFFFF"/>
              </a:solidFill>
              <a:prstDash val="solid"/>
              <a:headEnd type="none" w="lg" len="med"/>
              <a:tailEnd type="triangle" w="med" len="med"/>
            </a:ln>
            <a:effectLst/>
          </p:spPr>
        </p:cxnSp>
      </p:grpSp>
      <p:grpSp>
        <p:nvGrpSpPr>
          <p:cNvPr id="38" name="Group 37">
            <a:extLst>
              <a:ext uri="{FF2B5EF4-FFF2-40B4-BE49-F238E27FC236}">
                <a16:creationId xmlns:a16="http://schemas.microsoft.com/office/drawing/2014/main" id="{40985B13-D6FF-D694-5D12-29FC6E46733D}"/>
              </a:ext>
            </a:extLst>
          </p:cNvPr>
          <p:cNvGrpSpPr/>
          <p:nvPr/>
        </p:nvGrpSpPr>
        <p:grpSpPr>
          <a:xfrm>
            <a:off x="5474917" y="2994592"/>
            <a:ext cx="3131" cy="1516718"/>
            <a:chOff x="5474917" y="2994592"/>
            <a:chExt cx="3131" cy="1516718"/>
          </a:xfrm>
        </p:grpSpPr>
        <p:cxnSp>
          <p:nvCxnSpPr>
            <p:cNvPr id="39" name="Straight Connector 38">
              <a:extLst>
                <a:ext uri="{FF2B5EF4-FFF2-40B4-BE49-F238E27FC236}">
                  <a16:creationId xmlns:a16="http://schemas.microsoft.com/office/drawing/2014/main" id="{E927D80B-8BDD-AFA8-A7B4-C124EFC5BC6E}"/>
                </a:ext>
              </a:extLst>
            </p:cNvPr>
            <p:cNvCxnSpPr>
              <a:cxnSpLocks/>
            </p:cNvCxnSpPr>
            <p:nvPr/>
          </p:nvCxnSpPr>
          <p:spPr>
            <a:xfrm>
              <a:off x="5478048" y="2994592"/>
              <a:ext cx="0" cy="509876"/>
            </a:xfrm>
            <a:prstGeom prst="line">
              <a:avLst/>
            </a:prstGeom>
            <a:noFill/>
            <a:ln w="6350" cap="flat" cmpd="sng" algn="ctr">
              <a:gradFill>
                <a:gsLst>
                  <a:gs pos="33000">
                    <a:srgbClr val="FFFFFF"/>
                  </a:gs>
                  <a:gs pos="0">
                    <a:srgbClr val="FFFFFF">
                      <a:alpha val="0"/>
                    </a:srgbClr>
                  </a:gs>
                </a:gsLst>
                <a:lin ang="5400000" scaled="1"/>
              </a:gradFill>
              <a:prstDash val="solid"/>
              <a:headEnd type="none" w="lg" len="med"/>
              <a:tailEnd type="none" w="lg" len="med"/>
            </a:ln>
            <a:effectLst/>
          </p:spPr>
        </p:cxnSp>
        <p:cxnSp>
          <p:nvCxnSpPr>
            <p:cNvPr id="40" name="Straight Connector 39">
              <a:extLst>
                <a:ext uri="{FF2B5EF4-FFF2-40B4-BE49-F238E27FC236}">
                  <a16:creationId xmlns:a16="http://schemas.microsoft.com/office/drawing/2014/main" id="{2A9E617F-B3FA-469B-3CB2-B8D8E74AC4AB}"/>
                </a:ext>
              </a:extLst>
            </p:cNvPr>
            <p:cNvCxnSpPr>
              <a:cxnSpLocks/>
              <a:endCxn id="17" idx="1"/>
            </p:cNvCxnSpPr>
            <p:nvPr/>
          </p:nvCxnSpPr>
          <p:spPr>
            <a:xfrm flipH="1">
              <a:off x="5474917" y="4034676"/>
              <a:ext cx="3131" cy="476634"/>
            </a:xfrm>
            <a:prstGeom prst="line">
              <a:avLst/>
            </a:prstGeom>
            <a:noFill/>
            <a:ln w="6350" cap="flat" cmpd="sng" algn="ctr">
              <a:solidFill>
                <a:srgbClr val="FFFFFF"/>
              </a:solidFill>
              <a:prstDash val="solid"/>
              <a:headEnd type="none" w="lg" len="med"/>
              <a:tailEnd type="triangle" w="med" len="med"/>
            </a:ln>
            <a:effectLst/>
          </p:spPr>
        </p:cxnSp>
      </p:grpSp>
      <p:sp>
        <p:nvSpPr>
          <p:cNvPr id="41" name="Rectangle: Rounded Corners 23">
            <a:extLst>
              <a:ext uri="{FF2B5EF4-FFF2-40B4-BE49-F238E27FC236}">
                <a16:creationId xmlns:a16="http://schemas.microsoft.com/office/drawing/2014/main" id="{2B8BADDF-0323-1C33-89EF-D0BD33569E66}"/>
              </a:ext>
            </a:extLst>
          </p:cNvPr>
          <p:cNvSpPr/>
          <p:nvPr/>
        </p:nvSpPr>
        <p:spPr bwMode="auto">
          <a:xfrm>
            <a:off x="1280932" y="3506598"/>
            <a:ext cx="607422" cy="608565"/>
          </a:xfrm>
          <a:prstGeom prst="ellipse">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T-SQL</a:t>
            </a:r>
          </a:p>
        </p:txBody>
      </p:sp>
      <p:sp>
        <p:nvSpPr>
          <p:cNvPr id="42" name="Rectangle: Rounded Corners 24">
            <a:extLst>
              <a:ext uri="{FF2B5EF4-FFF2-40B4-BE49-F238E27FC236}">
                <a16:creationId xmlns:a16="http://schemas.microsoft.com/office/drawing/2014/main" id="{04E87CE5-E38F-E4E5-14C7-C9529404C0AD}"/>
              </a:ext>
            </a:extLst>
          </p:cNvPr>
          <p:cNvSpPr/>
          <p:nvPr/>
        </p:nvSpPr>
        <p:spPr bwMode="auto">
          <a:xfrm>
            <a:off x="2086222" y="3506598"/>
            <a:ext cx="607422" cy="608565"/>
          </a:xfrm>
          <a:prstGeom prst="ellipse">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Spark</a:t>
            </a:r>
          </a:p>
        </p:txBody>
      </p:sp>
      <p:sp>
        <p:nvSpPr>
          <p:cNvPr id="43" name="Rectangle: Rounded Corners 25">
            <a:extLst>
              <a:ext uri="{FF2B5EF4-FFF2-40B4-BE49-F238E27FC236}">
                <a16:creationId xmlns:a16="http://schemas.microsoft.com/office/drawing/2014/main" id="{29AC09ED-B88F-CD0E-0A46-D50EC6EC29A9}"/>
              </a:ext>
            </a:extLst>
          </p:cNvPr>
          <p:cNvSpPr/>
          <p:nvPr/>
        </p:nvSpPr>
        <p:spPr bwMode="auto">
          <a:xfrm>
            <a:off x="5174337" y="3511156"/>
            <a:ext cx="607422" cy="608565"/>
          </a:xfrm>
          <a:prstGeom prst="ellipse">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KQL</a:t>
            </a:r>
          </a:p>
        </p:txBody>
      </p:sp>
      <p:sp>
        <p:nvSpPr>
          <p:cNvPr id="44" name="Rectangle: Rounded Corners 28">
            <a:extLst>
              <a:ext uri="{FF2B5EF4-FFF2-40B4-BE49-F238E27FC236}">
                <a16:creationId xmlns:a16="http://schemas.microsoft.com/office/drawing/2014/main" id="{F600E802-2167-6307-AA31-D04FF71632C9}"/>
              </a:ext>
            </a:extLst>
          </p:cNvPr>
          <p:cNvSpPr/>
          <p:nvPr/>
        </p:nvSpPr>
        <p:spPr bwMode="auto">
          <a:xfrm>
            <a:off x="5982769" y="3504468"/>
            <a:ext cx="607422" cy="608565"/>
          </a:xfrm>
          <a:prstGeom prst="ellipse">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0" tIns="91440" rIns="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Analysis</a:t>
            </a:r>
            <a:b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b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Services</a:t>
            </a:r>
          </a:p>
        </p:txBody>
      </p:sp>
      <p:sp>
        <p:nvSpPr>
          <p:cNvPr id="45" name="TextBox 44">
            <a:extLst>
              <a:ext uri="{FF2B5EF4-FFF2-40B4-BE49-F238E27FC236}">
                <a16:creationId xmlns:a16="http://schemas.microsoft.com/office/drawing/2014/main" id="{8E351D8E-88B6-6E2B-2539-A4F9C69DE945}"/>
              </a:ext>
            </a:extLst>
          </p:cNvPr>
          <p:cNvSpPr txBox="1"/>
          <p:nvPr/>
        </p:nvSpPr>
        <p:spPr>
          <a:xfrm>
            <a:off x="1346883" y="5089166"/>
            <a:ext cx="471140" cy="332399"/>
          </a:xfrm>
          <a:prstGeom prst="rect">
            <a:avLst/>
          </a:prstGeom>
          <a:noFill/>
        </p:spPr>
        <p:txBody>
          <a:bodyPr wrap="square" lIns="0" tIns="0" rIns="0" bIns="0" rtlCol="0" anchor="t">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rPr>
              <a:t>Delta – Parquet Format</a:t>
            </a:r>
          </a:p>
        </p:txBody>
      </p:sp>
      <p:sp>
        <p:nvSpPr>
          <p:cNvPr id="46" name="TextBox 45">
            <a:extLst>
              <a:ext uri="{FF2B5EF4-FFF2-40B4-BE49-F238E27FC236}">
                <a16:creationId xmlns:a16="http://schemas.microsoft.com/office/drawing/2014/main" id="{26DFBE12-EC2C-22F4-AF5F-0DDB65106DF3}"/>
              </a:ext>
            </a:extLst>
          </p:cNvPr>
          <p:cNvSpPr txBox="1"/>
          <p:nvPr/>
        </p:nvSpPr>
        <p:spPr>
          <a:xfrm>
            <a:off x="2154363" y="5089166"/>
            <a:ext cx="471140" cy="332399"/>
          </a:xfrm>
          <a:prstGeom prst="rect">
            <a:avLst/>
          </a:prstGeom>
          <a:noFill/>
        </p:spPr>
        <p:txBody>
          <a:bodyPr wrap="square" lIns="0" tIns="0" rIns="0" bIns="0" rtlCol="0" anchor="t">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rPr>
              <a:t>Delta – Parquet Format</a:t>
            </a:r>
          </a:p>
        </p:txBody>
      </p:sp>
      <p:sp>
        <p:nvSpPr>
          <p:cNvPr id="47" name="TextBox 46">
            <a:extLst>
              <a:ext uri="{FF2B5EF4-FFF2-40B4-BE49-F238E27FC236}">
                <a16:creationId xmlns:a16="http://schemas.microsoft.com/office/drawing/2014/main" id="{76351F13-ED65-68C9-0625-F2D9A51B29F3}"/>
              </a:ext>
            </a:extLst>
          </p:cNvPr>
          <p:cNvSpPr txBox="1"/>
          <p:nvPr/>
        </p:nvSpPr>
        <p:spPr>
          <a:xfrm>
            <a:off x="5239347" y="5089166"/>
            <a:ext cx="471140" cy="332399"/>
          </a:xfrm>
          <a:prstGeom prst="rect">
            <a:avLst/>
          </a:prstGeom>
          <a:noFill/>
        </p:spPr>
        <p:txBody>
          <a:bodyPr wrap="square" lIns="0" tIns="0" rIns="0" bIns="0" rtlCol="0" anchor="t">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rPr>
              <a:t>Delta – Parquet Format</a:t>
            </a:r>
          </a:p>
        </p:txBody>
      </p:sp>
      <p:sp>
        <p:nvSpPr>
          <p:cNvPr id="48" name="TextBox 47">
            <a:extLst>
              <a:ext uri="{FF2B5EF4-FFF2-40B4-BE49-F238E27FC236}">
                <a16:creationId xmlns:a16="http://schemas.microsoft.com/office/drawing/2014/main" id="{7B90BC85-834E-307C-9F15-128108422506}"/>
              </a:ext>
            </a:extLst>
          </p:cNvPr>
          <p:cNvSpPr txBox="1"/>
          <p:nvPr/>
        </p:nvSpPr>
        <p:spPr>
          <a:xfrm>
            <a:off x="6056792" y="5089166"/>
            <a:ext cx="471140" cy="332399"/>
          </a:xfrm>
          <a:prstGeom prst="rect">
            <a:avLst/>
          </a:prstGeom>
          <a:noFill/>
        </p:spPr>
        <p:txBody>
          <a:bodyPr wrap="square" lIns="0" tIns="0" rIns="0" bIns="0" rtlCol="0" anchor="t">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800" b="1" i="0" u="none" strike="noStrike" kern="0" cap="none" spc="0" normalizeH="0" baseline="0" noProof="0">
                <a:ln>
                  <a:noFill/>
                </a:ln>
                <a:solidFill>
                  <a:srgbClr val="FFFFFF"/>
                </a:solidFill>
                <a:effectLst/>
                <a:uLnTx/>
                <a:uFillTx/>
              </a:rPr>
              <a:t>Delta – Parquet Format</a:t>
            </a:r>
          </a:p>
        </p:txBody>
      </p:sp>
      <p:sp>
        <p:nvSpPr>
          <p:cNvPr id="49" name="Rounded Rectangle 14">
            <a:extLst>
              <a:ext uri="{FF2B5EF4-FFF2-40B4-BE49-F238E27FC236}">
                <a16:creationId xmlns:a16="http://schemas.microsoft.com/office/drawing/2014/main" id="{070CBB10-213B-C614-00B4-246897C08FC9}"/>
              </a:ext>
            </a:extLst>
          </p:cNvPr>
          <p:cNvSpPr/>
          <p:nvPr/>
        </p:nvSpPr>
        <p:spPr>
          <a:xfrm>
            <a:off x="1917996"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Engineering</a:t>
            </a:r>
          </a:p>
        </p:txBody>
      </p:sp>
      <p:sp>
        <p:nvSpPr>
          <p:cNvPr id="50" name="Rounded Rectangle 16">
            <a:extLst>
              <a:ext uri="{FF2B5EF4-FFF2-40B4-BE49-F238E27FC236}">
                <a16:creationId xmlns:a16="http://schemas.microsoft.com/office/drawing/2014/main" id="{61F201D6-EC58-64CE-1E8E-DE9A5AF89028}"/>
              </a:ext>
            </a:extLst>
          </p:cNvPr>
          <p:cNvSpPr/>
          <p:nvPr/>
        </p:nvSpPr>
        <p:spPr>
          <a:xfrm>
            <a:off x="3976740"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Science</a:t>
            </a:r>
          </a:p>
        </p:txBody>
      </p:sp>
      <p:sp>
        <p:nvSpPr>
          <p:cNvPr id="51" name="Rounded Rectangle 20">
            <a:extLst>
              <a:ext uri="{FF2B5EF4-FFF2-40B4-BE49-F238E27FC236}">
                <a16:creationId xmlns:a16="http://schemas.microsoft.com/office/drawing/2014/main" id="{6706A0BB-0260-3851-63CB-7AFA5B363A7E}"/>
              </a:ext>
            </a:extLst>
          </p:cNvPr>
          <p:cNvSpPr/>
          <p:nvPr/>
        </p:nvSpPr>
        <p:spPr>
          <a:xfrm>
            <a:off x="5006112"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Real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Time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Analytics</a:t>
            </a:r>
          </a:p>
        </p:txBody>
      </p:sp>
      <p:sp>
        <p:nvSpPr>
          <p:cNvPr id="52" name="Rounded Rectangle 21">
            <a:extLst>
              <a:ext uri="{FF2B5EF4-FFF2-40B4-BE49-F238E27FC236}">
                <a16:creationId xmlns:a16="http://schemas.microsoft.com/office/drawing/2014/main" id="{845CE6DB-D9B1-B4BB-3D98-1A37E66D2585}"/>
              </a:ext>
            </a:extLst>
          </p:cNvPr>
          <p:cNvSpPr/>
          <p:nvPr/>
        </p:nvSpPr>
        <p:spPr>
          <a:xfrm>
            <a:off x="6035730"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Business</a:t>
            </a:r>
            <a:br>
              <a:rPr kumimoji="0" lang="en-US" sz="1100" b="0" i="0" u="none" strike="noStrike" kern="0" cap="none" spc="0" normalizeH="0" baseline="0" noProof="0">
                <a:ln>
                  <a:noFill/>
                </a:ln>
                <a:solidFill>
                  <a:srgbClr val="FFFFFF"/>
                </a:solidFill>
                <a:effectLst/>
                <a:uLnTx/>
                <a:uFillTx/>
                <a:latin typeface="Segoe UI Semibold"/>
              </a:rPr>
            </a:br>
            <a:r>
              <a:rPr kumimoji="0" lang="en-US" sz="1100" b="0" i="0" u="none" strike="noStrike" kern="0" cap="none" spc="0" normalizeH="0" baseline="0" noProof="0">
                <a:ln>
                  <a:noFill/>
                </a:ln>
                <a:solidFill>
                  <a:srgbClr val="FFFFFF"/>
                </a:solidFill>
                <a:effectLst/>
                <a:uLnTx/>
                <a:uFillTx/>
                <a:latin typeface="Segoe UI Semibold"/>
              </a:rPr>
              <a:t>Intelligence</a:t>
            </a:r>
          </a:p>
        </p:txBody>
      </p:sp>
      <p:sp>
        <p:nvSpPr>
          <p:cNvPr id="53" name="Rounded Rectangle 13">
            <a:extLst>
              <a:ext uri="{FF2B5EF4-FFF2-40B4-BE49-F238E27FC236}">
                <a16:creationId xmlns:a16="http://schemas.microsoft.com/office/drawing/2014/main" id="{2548CB69-7EAB-BA9D-7F4B-495D2279EC8B}"/>
              </a:ext>
            </a:extLst>
          </p:cNvPr>
          <p:cNvSpPr/>
          <p:nvPr/>
        </p:nvSpPr>
        <p:spPr>
          <a:xfrm>
            <a:off x="888624"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Warehousing</a:t>
            </a:r>
          </a:p>
        </p:txBody>
      </p:sp>
      <p:sp>
        <p:nvSpPr>
          <p:cNvPr id="54" name="Rounded Rectangle 15">
            <a:extLst>
              <a:ext uri="{FF2B5EF4-FFF2-40B4-BE49-F238E27FC236}">
                <a16:creationId xmlns:a16="http://schemas.microsoft.com/office/drawing/2014/main" id="{E5C3F892-DED8-1929-45A3-2532603B6382}"/>
              </a:ext>
            </a:extLst>
          </p:cNvPr>
          <p:cNvSpPr/>
          <p:nvPr/>
        </p:nvSpPr>
        <p:spPr>
          <a:xfrm>
            <a:off x="2947368"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a:t>
            </a:r>
            <a:br>
              <a:rPr kumimoji="0" lang="en-US" sz="1100" b="0" i="0" u="none" strike="noStrike" kern="0" cap="none" spc="0" normalizeH="0" baseline="0" noProof="0">
                <a:ln>
                  <a:noFill/>
                </a:ln>
                <a:solidFill>
                  <a:srgbClr val="FFFFFF"/>
                </a:solidFill>
                <a:effectLst/>
                <a:uLnTx/>
                <a:uFillTx/>
                <a:latin typeface="Segoe UI Semibold"/>
              </a:rPr>
            </a:br>
            <a:r>
              <a:rPr kumimoji="0" lang="en-US" sz="1100" b="0" i="0" u="none" strike="noStrike" kern="0" cap="none" spc="0" normalizeH="0" baseline="0" noProof="0">
                <a:ln>
                  <a:noFill/>
                </a:ln>
                <a:solidFill>
                  <a:srgbClr val="FFFFFF"/>
                </a:solidFill>
                <a:effectLst/>
                <a:uLnTx/>
                <a:uFillTx/>
                <a:latin typeface="Segoe UI Semibold"/>
              </a:rPr>
              <a:t>Integration</a:t>
            </a:r>
          </a:p>
        </p:txBody>
      </p:sp>
      <p:pic>
        <p:nvPicPr>
          <p:cNvPr id="55" name="Picture 54">
            <a:extLst>
              <a:ext uri="{FF2B5EF4-FFF2-40B4-BE49-F238E27FC236}">
                <a16:creationId xmlns:a16="http://schemas.microsoft.com/office/drawing/2014/main" id="{9F0828A7-4922-730E-6D22-59E3DECE3D04}"/>
              </a:ext>
            </a:extLst>
          </p:cNvPr>
          <p:cNvPicPr>
            <a:picLocks noChangeAspect="1"/>
          </p:cNvPicPr>
          <p:nvPr/>
        </p:nvPicPr>
        <p:blipFill>
          <a:blip r:embed="rId3"/>
          <a:stretch>
            <a:fillRect/>
          </a:stretch>
        </p:blipFill>
        <p:spPr>
          <a:xfrm>
            <a:off x="10906093" y="220630"/>
            <a:ext cx="1027999" cy="1581135"/>
          </a:xfrm>
          <a:prstGeom prst="rect">
            <a:avLst/>
          </a:prstGeom>
        </p:spPr>
      </p:pic>
    </p:spTree>
    <p:extLst>
      <p:ext uri="{BB962C8B-B14F-4D97-AF65-F5344CB8AC3E}">
        <p14:creationId xmlns:p14="http://schemas.microsoft.com/office/powerpoint/2010/main" val="3527341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1000"/>
                                        <p:tgtEl>
                                          <p:spTgt spid="2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up)">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up)">
                                      <p:cBhvr>
                                        <p:cTn id="25" dur="1000"/>
                                        <p:tgtEl>
                                          <p:spTgt spid="38"/>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up)">
                                      <p:cBhvr>
                                        <p:cTn id="34" dur="1000"/>
                                        <p:tgtEl>
                                          <p:spTgt spid="32"/>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45" grpId="0"/>
      <p:bldP spid="46" grpId="0"/>
      <p:bldP spid="47"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29">
            <a:extLst>
              <a:ext uri="{FF2B5EF4-FFF2-40B4-BE49-F238E27FC236}">
                <a16:creationId xmlns:a16="http://schemas.microsoft.com/office/drawing/2014/main" id="{4EC08D1F-8E92-710D-8D79-0D5D1A367EEC}"/>
              </a:ext>
            </a:extLst>
          </p:cNvPr>
          <p:cNvSpPr txBox="1">
            <a:spLocks/>
          </p:cNvSpPr>
          <p:nvPr/>
        </p:nvSpPr>
        <p:spPr>
          <a:xfrm>
            <a:off x="582614" y="620490"/>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lang="en-US" b="1" dirty="0">
                <a:solidFill>
                  <a:srgbClr val="832B8F"/>
                </a:solidFill>
              </a:rPr>
              <a:t>Taking One Copy to the next level</a:t>
            </a:r>
          </a:p>
        </p:txBody>
      </p:sp>
      <p:sp>
        <p:nvSpPr>
          <p:cNvPr id="55" name="Text Placeholder 30">
            <a:extLst>
              <a:ext uri="{FF2B5EF4-FFF2-40B4-BE49-F238E27FC236}">
                <a16:creationId xmlns:a16="http://schemas.microsoft.com/office/drawing/2014/main" id="{A673898F-2CFD-8FF7-6C59-04ED2A6FD30E}"/>
              </a:ext>
            </a:extLst>
          </p:cNvPr>
          <p:cNvSpPr txBox="1">
            <a:spLocks/>
          </p:cNvSpPr>
          <p:nvPr/>
        </p:nvSpPr>
        <p:spPr>
          <a:xfrm>
            <a:off x="582614" y="1209211"/>
            <a:ext cx="11026772" cy="307777"/>
          </a:xfrm>
          <a:prstGeom prst="rect">
            <a:avLst/>
          </a:prstGeom>
        </p:spPr>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Shortcuts</a:t>
            </a:r>
          </a:p>
        </p:txBody>
      </p:sp>
      <p:sp>
        <p:nvSpPr>
          <p:cNvPr id="56" name="Rounded Rectangle 38">
            <a:extLst>
              <a:ext uri="{FF2B5EF4-FFF2-40B4-BE49-F238E27FC236}">
                <a16:creationId xmlns:a16="http://schemas.microsoft.com/office/drawing/2014/main" id="{140F47D2-303D-16C1-09E7-73AFE1D67B75}"/>
              </a:ext>
            </a:extLst>
          </p:cNvPr>
          <p:cNvSpPr/>
          <p:nvPr/>
        </p:nvSpPr>
        <p:spPr bwMode="auto">
          <a:xfrm>
            <a:off x="582614" y="1883613"/>
            <a:ext cx="6702754" cy="4184564"/>
          </a:xfrm>
          <a:prstGeom prst="roundRect">
            <a:avLst>
              <a:gd name="adj" fmla="val 3641"/>
            </a:avLst>
          </a:prstGeom>
          <a:solidFill>
            <a:srgbClr val="FFFFFF"/>
          </a:solidFill>
          <a:ln w="9525" cap="flat" cmpd="sng" algn="ctr">
            <a:noFill/>
            <a:prstDash val="solid"/>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sp>
        <p:nvSpPr>
          <p:cNvPr id="57" name="Rounded Rectangle 45">
            <a:extLst>
              <a:ext uri="{FF2B5EF4-FFF2-40B4-BE49-F238E27FC236}">
                <a16:creationId xmlns:a16="http://schemas.microsoft.com/office/drawing/2014/main" id="{0B32CADF-086F-A87E-B106-8825A95E42B4}"/>
              </a:ext>
            </a:extLst>
          </p:cNvPr>
          <p:cNvSpPr/>
          <p:nvPr/>
        </p:nvSpPr>
        <p:spPr>
          <a:xfrm>
            <a:off x="780442" y="2572340"/>
            <a:ext cx="6307098" cy="3219083"/>
          </a:xfrm>
          <a:prstGeom prst="roundRect">
            <a:avLst>
              <a:gd name="adj" fmla="val 3289"/>
            </a:avLst>
          </a:prstGeom>
          <a:gradFill flip="none" rotWithShape="1">
            <a:gsLst>
              <a:gs pos="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UI Semibold"/>
            </a:endParaRPr>
          </a:p>
        </p:txBody>
      </p:sp>
      <p:sp>
        <p:nvSpPr>
          <p:cNvPr id="58" name="Rounded Rectangle 45">
            <a:extLst>
              <a:ext uri="{FF2B5EF4-FFF2-40B4-BE49-F238E27FC236}">
                <a16:creationId xmlns:a16="http://schemas.microsoft.com/office/drawing/2014/main" id="{9E4F8B40-EBEE-5902-05C5-9E527263BE31}"/>
              </a:ext>
            </a:extLst>
          </p:cNvPr>
          <p:cNvSpPr/>
          <p:nvPr/>
        </p:nvSpPr>
        <p:spPr>
          <a:xfrm>
            <a:off x="998538" y="3141920"/>
            <a:ext cx="5870907" cy="1442318"/>
          </a:xfrm>
          <a:prstGeom prst="roundRect">
            <a:avLst>
              <a:gd name="adj" fmla="val 4528"/>
            </a:avLst>
          </a:prstGeom>
          <a:gradFill flip="none" rotWithShape="1">
            <a:gsLst>
              <a:gs pos="100000">
                <a:srgbClr val="4FD4FF"/>
              </a:gs>
              <a:gs pos="0">
                <a:srgbClr val="0078D4"/>
              </a:gs>
              <a:gs pos="60000">
                <a:srgbClr val="0078D4">
                  <a:lumMod val="60000"/>
                  <a:lumOff val="40000"/>
                </a:srgbClr>
              </a:gs>
            </a:gsLst>
            <a:lin ang="2700000" scaled="1"/>
            <a:tileRect/>
          </a:gradFill>
          <a:ln>
            <a:noFill/>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OneLake</a:t>
            </a:r>
            <a:b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br>
            <a:r>
              <a:rPr kumimoji="0" lang="en-US" sz="2000" b="0" i="0" u="none" strike="noStrike" kern="0" cap="none" spc="0" normalizeH="0" baseline="0" noProof="0">
                <a:ln>
                  <a:noFill/>
                </a:ln>
                <a:solidFill>
                  <a:srgbClr val="FFFFFF"/>
                </a:solidFill>
                <a:effectLst/>
                <a:uLnTx/>
                <a:uFillTx/>
                <a:latin typeface="Segoe UI Semibold"/>
                <a:ea typeface="+mn-ea"/>
                <a:cs typeface="Segoe UI" panose="020B0502040204020203" pitchFamily="34" charset="0"/>
              </a:rPr>
              <a:t>Storage</a:t>
            </a:r>
          </a:p>
        </p:txBody>
      </p:sp>
      <p:sp>
        <p:nvSpPr>
          <p:cNvPr id="59" name="TextBox 58">
            <a:extLst>
              <a:ext uri="{FF2B5EF4-FFF2-40B4-BE49-F238E27FC236}">
                <a16:creationId xmlns:a16="http://schemas.microsoft.com/office/drawing/2014/main" id="{D08FCEC3-920A-13CD-D196-628679D25AD1}"/>
              </a:ext>
            </a:extLst>
          </p:cNvPr>
          <p:cNvSpPr txBox="1"/>
          <p:nvPr/>
        </p:nvSpPr>
        <p:spPr>
          <a:xfrm>
            <a:off x="7446599" y="1898403"/>
            <a:ext cx="4116577" cy="4154984"/>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sz="1600">
                <a:latin typeface="Segoe UI" panose="020B0502040204020203" pitchFamily="34" charset="0"/>
                <a:cs typeface="Segoe UI" panose="020B0502040204020203" pitchFamily="34" charset="0"/>
              </a:defRPr>
            </a:lvl1pPr>
          </a:lstStyle>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Sharing data in OneLake is as easy as sharing files in OneDrive, removing the needs for data duplication</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With </a:t>
            </a:r>
            <a:r>
              <a:rPr kumimoji="0" lang="en-US" sz="1600" b="0" i="0" u="none" strike="noStrike" kern="0" cap="none" spc="0" normalizeH="0" baseline="0" noProof="0">
                <a:ln>
                  <a:noFill/>
                </a:ln>
                <a:solidFill>
                  <a:srgbClr val="0078D4"/>
                </a:solidFill>
                <a:effectLst/>
                <a:uLnTx/>
                <a:uFillTx/>
                <a:latin typeface="Segoe UI Semibold"/>
                <a:cs typeface="Segoe UI" panose="020B0502040204020203" pitchFamily="34" charset="0"/>
              </a:rPr>
              <a:t>shortcuts</a:t>
            </a:r>
            <a:r>
              <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 data throughout OneLake can be composed together without any data movement</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Shortcuts also allow instant linking of data already existing in Azure and in other clouds, without any data duplication and movement, making </a:t>
            </a:r>
            <a:r>
              <a:rPr kumimoji="0" lang="en-US" sz="1600" b="0" i="0" u="none" strike="noStrike" kern="0" cap="none" spc="0" normalizeH="0" baseline="0" noProof="0">
                <a:ln>
                  <a:noFill/>
                </a:ln>
                <a:solidFill>
                  <a:srgbClr val="0078D4"/>
                </a:solidFill>
                <a:effectLst/>
                <a:uLnTx/>
                <a:uFillTx/>
                <a:latin typeface="Segoe UI Semibold"/>
                <a:cs typeface="Segoe UI" panose="020B0502040204020203" pitchFamily="34" charset="0"/>
              </a:rPr>
              <a:t>OneLake the first multi-cloud data lake</a:t>
            </a: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rPr>
              <a:t>With support for industry standard APIs, OneLake data can be directly accessed by any application or service</a:t>
            </a:r>
          </a:p>
        </p:txBody>
      </p:sp>
      <p:cxnSp>
        <p:nvCxnSpPr>
          <p:cNvPr id="60" name="Straight Connector 59">
            <a:extLst>
              <a:ext uri="{FF2B5EF4-FFF2-40B4-BE49-F238E27FC236}">
                <a16:creationId xmlns:a16="http://schemas.microsoft.com/office/drawing/2014/main" id="{80FB15D5-7095-13A6-67A7-64114BCBE9EB}"/>
              </a:ext>
            </a:extLst>
          </p:cNvPr>
          <p:cNvCxnSpPr>
            <a:cxnSpLocks/>
          </p:cNvCxnSpPr>
          <p:nvPr/>
        </p:nvCxnSpPr>
        <p:spPr>
          <a:xfrm>
            <a:off x="7492808" y="2764511"/>
            <a:ext cx="4116577" cy="0"/>
          </a:xfrm>
          <a:prstGeom prst="line">
            <a:avLst/>
          </a:prstGeom>
          <a:noFill/>
          <a:ln w="9525" cap="flat" cmpd="sng" algn="ctr">
            <a:solidFill>
              <a:srgbClr val="FFFFFF">
                <a:lumMod val="85000"/>
              </a:srgbClr>
            </a:solidFill>
            <a:prstDash val="solid"/>
            <a:headEnd type="none" w="lg" len="med"/>
            <a:tailEnd type="none" w="lg" len="med"/>
          </a:ln>
          <a:effectLst/>
        </p:spPr>
      </p:cxnSp>
      <p:cxnSp>
        <p:nvCxnSpPr>
          <p:cNvPr id="61" name="Straight Connector 60">
            <a:extLst>
              <a:ext uri="{FF2B5EF4-FFF2-40B4-BE49-F238E27FC236}">
                <a16:creationId xmlns:a16="http://schemas.microsoft.com/office/drawing/2014/main" id="{782548F8-9E5B-CB73-6D0A-D2CF87A8517C}"/>
              </a:ext>
            </a:extLst>
          </p:cNvPr>
          <p:cNvCxnSpPr>
            <a:cxnSpLocks/>
          </p:cNvCxnSpPr>
          <p:nvPr/>
        </p:nvCxnSpPr>
        <p:spPr>
          <a:xfrm>
            <a:off x="7492808" y="3711862"/>
            <a:ext cx="4116577" cy="0"/>
          </a:xfrm>
          <a:prstGeom prst="line">
            <a:avLst/>
          </a:prstGeom>
          <a:noFill/>
          <a:ln w="9525" cap="flat" cmpd="sng" algn="ctr">
            <a:solidFill>
              <a:srgbClr val="FFFFFF">
                <a:lumMod val="85000"/>
              </a:srgbClr>
            </a:solidFill>
            <a:prstDash val="solid"/>
            <a:headEnd type="none" w="lg" len="med"/>
            <a:tailEnd type="none" w="lg" len="med"/>
          </a:ln>
          <a:effectLst/>
        </p:spPr>
      </p:cxnSp>
      <p:cxnSp>
        <p:nvCxnSpPr>
          <p:cNvPr id="62" name="Straight Connector 61">
            <a:extLst>
              <a:ext uri="{FF2B5EF4-FFF2-40B4-BE49-F238E27FC236}">
                <a16:creationId xmlns:a16="http://schemas.microsoft.com/office/drawing/2014/main" id="{C5DB22E6-F69F-C9F6-F814-F846180C2CD6}"/>
              </a:ext>
            </a:extLst>
          </p:cNvPr>
          <p:cNvCxnSpPr>
            <a:cxnSpLocks/>
          </p:cNvCxnSpPr>
          <p:nvPr/>
        </p:nvCxnSpPr>
        <p:spPr>
          <a:xfrm>
            <a:off x="7492808" y="5138220"/>
            <a:ext cx="4116577" cy="0"/>
          </a:xfrm>
          <a:prstGeom prst="line">
            <a:avLst/>
          </a:prstGeom>
          <a:noFill/>
          <a:ln w="9525" cap="flat" cmpd="sng" algn="ctr">
            <a:solidFill>
              <a:srgbClr val="FFFFFF">
                <a:lumMod val="85000"/>
              </a:srgbClr>
            </a:solidFill>
            <a:prstDash val="solid"/>
            <a:headEnd type="none" w="lg" len="med"/>
            <a:tailEnd type="none" w="lg" len="med"/>
          </a:ln>
          <a:effectLst/>
        </p:spPr>
      </p:cxnSp>
      <p:sp>
        <p:nvSpPr>
          <p:cNvPr id="63" name="Cylinder 22">
            <a:extLst>
              <a:ext uri="{FF2B5EF4-FFF2-40B4-BE49-F238E27FC236}">
                <a16:creationId xmlns:a16="http://schemas.microsoft.com/office/drawing/2014/main" id="{AAF3C37D-1318-C931-4C89-C053FECC76C8}"/>
              </a:ext>
            </a:extLst>
          </p:cNvPr>
          <p:cNvSpPr/>
          <p:nvPr/>
        </p:nvSpPr>
        <p:spPr bwMode="auto">
          <a:xfrm>
            <a:off x="1214990" y="3614772"/>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Finance</a:t>
            </a:r>
          </a:p>
        </p:txBody>
      </p:sp>
      <p:sp>
        <p:nvSpPr>
          <p:cNvPr id="64" name="Cylinder 88">
            <a:extLst>
              <a:ext uri="{FF2B5EF4-FFF2-40B4-BE49-F238E27FC236}">
                <a16:creationId xmlns:a16="http://schemas.microsoft.com/office/drawing/2014/main" id="{761E46DF-D134-E666-E55D-338B71D07FA3}"/>
              </a:ext>
            </a:extLst>
          </p:cNvPr>
          <p:cNvSpPr/>
          <p:nvPr/>
        </p:nvSpPr>
        <p:spPr bwMode="auto">
          <a:xfrm>
            <a:off x="2022470" y="3614772"/>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Customers</a:t>
            </a:r>
            <a:b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b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360</a:t>
            </a:r>
          </a:p>
        </p:txBody>
      </p:sp>
      <p:sp>
        <p:nvSpPr>
          <p:cNvPr id="65" name="Cylinder 89">
            <a:extLst>
              <a:ext uri="{FF2B5EF4-FFF2-40B4-BE49-F238E27FC236}">
                <a16:creationId xmlns:a16="http://schemas.microsoft.com/office/drawing/2014/main" id="{B7C7D15D-5D33-B290-67CC-3EA50EC0DD40}"/>
              </a:ext>
            </a:extLst>
          </p:cNvPr>
          <p:cNvSpPr/>
          <p:nvPr/>
        </p:nvSpPr>
        <p:spPr bwMode="auto">
          <a:xfrm>
            <a:off x="5107454" y="3614772"/>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Service</a:t>
            </a:r>
            <a:b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b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Telemetry</a:t>
            </a:r>
          </a:p>
        </p:txBody>
      </p:sp>
      <p:sp>
        <p:nvSpPr>
          <p:cNvPr id="66" name="Cylinder 91">
            <a:extLst>
              <a:ext uri="{FF2B5EF4-FFF2-40B4-BE49-F238E27FC236}">
                <a16:creationId xmlns:a16="http://schemas.microsoft.com/office/drawing/2014/main" id="{24F22E23-5E80-ADB1-2B8D-1E02605EC8CE}"/>
              </a:ext>
            </a:extLst>
          </p:cNvPr>
          <p:cNvSpPr/>
          <p:nvPr/>
        </p:nvSpPr>
        <p:spPr bwMode="auto">
          <a:xfrm>
            <a:off x="5924899" y="3614772"/>
            <a:ext cx="734926" cy="496614"/>
          </a:xfrm>
          <a:prstGeom prst="can">
            <a:avLst/>
          </a:prstGeom>
          <a:gradFill flip="none" rotWithShape="1">
            <a:gsLst>
              <a:gs pos="100000">
                <a:srgbClr val="0078D4">
                  <a:lumMod val="75000"/>
                </a:srgbClr>
              </a:gs>
              <a:gs pos="4000">
                <a:srgbClr val="01447C"/>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Business</a:t>
            </a:r>
            <a:b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br>
            <a:r>
              <a:rPr kumimoji="0" lang="en-US" sz="900" b="1" i="0" u="none" strike="noStrike" kern="0" cap="none" spc="0" normalizeH="0" baseline="0" noProof="0">
                <a:ln>
                  <a:noFill/>
                </a:ln>
                <a:solidFill>
                  <a:srgbClr val="FFFFFF"/>
                </a:solidFill>
                <a:effectLst/>
                <a:uLnTx/>
                <a:uFillTx/>
                <a:latin typeface="Segoe UI"/>
                <a:ea typeface="+mn-ea"/>
                <a:cs typeface="Segoe UI" pitchFamily="34" charset="0"/>
              </a:rPr>
              <a:t>KPIs</a:t>
            </a:r>
          </a:p>
        </p:txBody>
      </p:sp>
      <p:grpSp>
        <p:nvGrpSpPr>
          <p:cNvPr id="67" name="Group 66">
            <a:extLst>
              <a:ext uri="{FF2B5EF4-FFF2-40B4-BE49-F238E27FC236}">
                <a16:creationId xmlns:a16="http://schemas.microsoft.com/office/drawing/2014/main" id="{0D653FBD-CEA8-3D49-10A6-DF5C73A75783}"/>
              </a:ext>
            </a:extLst>
          </p:cNvPr>
          <p:cNvGrpSpPr/>
          <p:nvPr/>
        </p:nvGrpSpPr>
        <p:grpSpPr>
          <a:xfrm>
            <a:off x="998539" y="4376543"/>
            <a:ext cx="5862832" cy="1187977"/>
            <a:chOff x="998539" y="3997499"/>
            <a:chExt cx="5862832" cy="1187977"/>
          </a:xfrm>
        </p:grpSpPr>
        <p:sp>
          <p:nvSpPr>
            <p:cNvPr id="68" name="Rounded Rectangle 81">
              <a:extLst>
                <a:ext uri="{FF2B5EF4-FFF2-40B4-BE49-F238E27FC236}">
                  <a16:creationId xmlns:a16="http://schemas.microsoft.com/office/drawing/2014/main" id="{CEE02521-F04F-EF16-BB37-F392DE3A9536}"/>
                </a:ext>
              </a:extLst>
            </p:cNvPr>
            <p:cNvSpPr/>
            <p:nvPr/>
          </p:nvSpPr>
          <p:spPr bwMode="auto">
            <a:xfrm>
              <a:off x="3600072" y="4305277"/>
              <a:ext cx="1581539" cy="880199"/>
            </a:xfrm>
            <a:prstGeom prst="roundRect">
              <a:avLst>
                <a:gd name="adj" fmla="val 7450"/>
              </a:avLst>
            </a:prstGeom>
            <a:solidFill>
              <a:srgbClr val="FFFFFF">
                <a:alpha val="5000"/>
              </a:srgbClr>
            </a:solidFill>
            <a:ln w="6350" cap="flat" cmpd="sng" algn="ctr">
              <a:solidFill>
                <a:srgbClr val="FFFFFF"/>
              </a:solidFill>
              <a:prstDash val="dash"/>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sp>
          <p:nvSpPr>
            <p:cNvPr id="69" name="Rounded Rectangle 82">
              <a:extLst>
                <a:ext uri="{FF2B5EF4-FFF2-40B4-BE49-F238E27FC236}">
                  <a16:creationId xmlns:a16="http://schemas.microsoft.com/office/drawing/2014/main" id="{8EFE1C23-65C1-B7D2-ACA7-9EA79380DA74}"/>
                </a:ext>
              </a:extLst>
            </p:cNvPr>
            <p:cNvSpPr/>
            <p:nvPr/>
          </p:nvSpPr>
          <p:spPr bwMode="auto">
            <a:xfrm>
              <a:off x="5279832" y="4305277"/>
              <a:ext cx="1581539" cy="880199"/>
            </a:xfrm>
            <a:prstGeom prst="roundRect">
              <a:avLst>
                <a:gd name="adj" fmla="val 7450"/>
              </a:avLst>
            </a:prstGeom>
            <a:solidFill>
              <a:srgbClr val="FFFFFF">
                <a:alpha val="5000"/>
              </a:srgbClr>
            </a:solidFill>
            <a:ln w="6350" cap="flat" cmpd="sng" algn="ctr">
              <a:solidFill>
                <a:srgbClr val="FFFFFF"/>
              </a:solidFill>
              <a:prstDash val="dash"/>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sp>
          <p:nvSpPr>
            <p:cNvPr id="70" name="Rounded Rectangle 76">
              <a:extLst>
                <a:ext uri="{FF2B5EF4-FFF2-40B4-BE49-F238E27FC236}">
                  <a16:creationId xmlns:a16="http://schemas.microsoft.com/office/drawing/2014/main" id="{845B3DE2-596A-31AC-DFC3-DCBC310DA03F}"/>
                </a:ext>
              </a:extLst>
            </p:cNvPr>
            <p:cNvSpPr/>
            <p:nvPr/>
          </p:nvSpPr>
          <p:spPr bwMode="auto">
            <a:xfrm>
              <a:off x="998539" y="4305277"/>
              <a:ext cx="2511386" cy="880199"/>
            </a:xfrm>
            <a:prstGeom prst="roundRect">
              <a:avLst>
                <a:gd name="adj" fmla="val 7450"/>
              </a:avLst>
            </a:prstGeom>
            <a:solidFill>
              <a:srgbClr val="FFFFFF">
                <a:alpha val="5000"/>
              </a:srgbClr>
            </a:solidFill>
            <a:ln w="6350" cap="flat" cmpd="sng" algn="ctr">
              <a:solidFill>
                <a:srgbClr val="FFFFFF"/>
              </a:solidFill>
              <a:prstDash val="dash"/>
              <a:headEnd type="none" w="med" len="med"/>
              <a:tailEnd type="none" w="med" len="med"/>
            </a:ln>
            <a:effectLst>
              <a:outerShdw blurRad="288696" dist="38100" dir="2700000" algn="tl" rotWithShape="0">
                <a:prstClr val="black">
                  <a:alpha val="19774"/>
                </a:prstClr>
              </a:outerShdw>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tab pos="5195888" algn="l"/>
                </a:tabLst>
                <a:defRPr/>
              </a:pPr>
              <a:endParaRPr kumimoji="0" lang="en-US" sz="2353" b="1" i="0" u="none" strike="noStrike" kern="0" cap="none" spc="0" normalizeH="0" baseline="0" noProof="0">
                <a:ln>
                  <a:noFill/>
                </a:ln>
                <a:gradFill>
                  <a:gsLst>
                    <a:gs pos="0">
                      <a:srgbClr val="FFFFFF"/>
                    </a:gs>
                    <a:gs pos="100000">
                      <a:srgbClr val="FFFFFF"/>
                    </a:gs>
                  </a:gsLst>
                  <a:lin ang="5400000" scaled="0"/>
                </a:gradFill>
                <a:effectLst/>
                <a:uLnTx/>
                <a:uFillTx/>
                <a:cs typeface="Segoe UI" pitchFamily="34" charset="0"/>
              </a:endParaRPr>
            </a:p>
          </p:txBody>
        </p:sp>
        <p:cxnSp>
          <p:nvCxnSpPr>
            <p:cNvPr id="71" name="Straight Connector 70">
              <a:extLst>
                <a:ext uri="{FF2B5EF4-FFF2-40B4-BE49-F238E27FC236}">
                  <a16:creationId xmlns:a16="http://schemas.microsoft.com/office/drawing/2014/main" id="{C04FB22B-2006-F0CB-BD4A-49FBD922FB3F}"/>
                </a:ext>
              </a:extLst>
            </p:cNvPr>
            <p:cNvCxnSpPr>
              <a:cxnSpLocks/>
            </p:cNvCxnSpPr>
            <p:nvPr/>
          </p:nvCxnSpPr>
          <p:spPr>
            <a:xfrm flipV="1">
              <a:off x="4213632" y="3997499"/>
              <a:ext cx="0" cy="307778"/>
            </a:xfrm>
            <a:prstGeom prst="line">
              <a:avLst/>
            </a:prstGeom>
            <a:noFill/>
            <a:ln w="6350" cap="flat" cmpd="sng" algn="ctr">
              <a:solidFill>
                <a:srgbClr val="FFFFFF"/>
              </a:solidFill>
              <a:prstDash val="dash"/>
              <a:headEnd type="none" w="lg" len="med"/>
              <a:tailEnd type="triangle" w="med" len="med"/>
            </a:ln>
            <a:effectLst/>
          </p:spPr>
        </p:cxnSp>
        <p:cxnSp>
          <p:nvCxnSpPr>
            <p:cNvPr id="72" name="Straight Connector 71">
              <a:extLst>
                <a:ext uri="{FF2B5EF4-FFF2-40B4-BE49-F238E27FC236}">
                  <a16:creationId xmlns:a16="http://schemas.microsoft.com/office/drawing/2014/main" id="{96BBC9D0-C96A-5F9E-481C-8874043FB054}"/>
                </a:ext>
              </a:extLst>
            </p:cNvPr>
            <p:cNvCxnSpPr>
              <a:cxnSpLocks/>
            </p:cNvCxnSpPr>
            <p:nvPr/>
          </p:nvCxnSpPr>
          <p:spPr>
            <a:xfrm flipV="1">
              <a:off x="2437345" y="3997499"/>
              <a:ext cx="0" cy="307778"/>
            </a:xfrm>
            <a:prstGeom prst="line">
              <a:avLst/>
            </a:prstGeom>
            <a:noFill/>
            <a:ln w="6350" cap="flat" cmpd="sng" algn="ctr">
              <a:solidFill>
                <a:srgbClr val="FFFFFF"/>
              </a:solidFill>
              <a:prstDash val="dash"/>
              <a:headEnd type="none" w="lg" len="med"/>
              <a:tailEnd type="triangle" w="med" len="med"/>
            </a:ln>
            <a:effectLst/>
          </p:spPr>
        </p:cxnSp>
        <p:cxnSp>
          <p:nvCxnSpPr>
            <p:cNvPr id="73" name="Straight Connector 72">
              <a:extLst>
                <a:ext uri="{FF2B5EF4-FFF2-40B4-BE49-F238E27FC236}">
                  <a16:creationId xmlns:a16="http://schemas.microsoft.com/office/drawing/2014/main" id="{60703C17-6BE8-33E0-3E3C-0B05F8D68D0D}"/>
                </a:ext>
              </a:extLst>
            </p:cNvPr>
            <p:cNvCxnSpPr>
              <a:cxnSpLocks/>
            </p:cNvCxnSpPr>
            <p:nvPr/>
          </p:nvCxnSpPr>
          <p:spPr>
            <a:xfrm flipV="1">
              <a:off x="5889459" y="3997499"/>
              <a:ext cx="0" cy="307778"/>
            </a:xfrm>
            <a:prstGeom prst="line">
              <a:avLst/>
            </a:prstGeom>
            <a:noFill/>
            <a:ln w="6350" cap="flat" cmpd="sng" algn="ctr">
              <a:solidFill>
                <a:srgbClr val="FFFFFF"/>
              </a:solidFill>
              <a:prstDash val="dash"/>
              <a:headEnd type="none" w="lg" len="med"/>
              <a:tailEnd type="triangle" w="med" len="med"/>
            </a:ln>
            <a:effectLst/>
          </p:spPr>
        </p:cxnSp>
        <p:cxnSp>
          <p:nvCxnSpPr>
            <p:cNvPr id="74" name="Straight Connector 73">
              <a:extLst>
                <a:ext uri="{FF2B5EF4-FFF2-40B4-BE49-F238E27FC236}">
                  <a16:creationId xmlns:a16="http://schemas.microsoft.com/office/drawing/2014/main" id="{95F711A7-8C24-9785-85CC-5A407B841005}"/>
                </a:ext>
              </a:extLst>
            </p:cNvPr>
            <p:cNvCxnSpPr>
              <a:cxnSpLocks/>
            </p:cNvCxnSpPr>
            <p:nvPr/>
          </p:nvCxnSpPr>
          <p:spPr>
            <a:xfrm flipV="1">
              <a:off x="1329784" y="3997499"/>
              <a:ext cx="0" cy="307778"/>
            </a:xfrm>
            <a:prstGeom prst="line">
              <a:avLst/>
            </a:prstGeom>
            <a:noFill/>
            <a:ln w="6350" cap="flat" cmpd="sng" algn="ctr">
              <a:solidFill>
                <a:srgbClr val="FFFFFF"/>
              </a:solidFill>
              <a:prstDash val="dash"/>
              <a:headEnd type="none" w="lg" len="med"/>
              <a:tailEnd type="triangle" w="med" len="med"/>
            </a:ln>
            <a:effectLst/>
          </p:spPr>
        </p:cxnSp>
        <p:cxnSp>
          <p:nvCxnSpPr>
            <p:cNvPr id="75" name="Straight Connector 74">
              <a:extLst>
                <a:ext uri="{FF2B5EF4-FFF2-40B4-BE49-F238E27FC236}">
                  <a16:creationId xmlns:a16="http://schemas.microsoft.com/office/drawing/2014/main" id="{F88BC3FC-72AA-A40B-D04D-BFB79F41FBE7}"/>
                </a:ext>
              </a:extLst>
            </p:cNvPr>
            <p:cNvCxnSpPr>
              <a:cxnSpLocks/>
            </p:cNvCxnSpPr>
            <p:nvPr/>
          </p:nvCxnSpPr>
          <p:spPr>
            <a:xfrm flipV="1">
              <a:off x="1698971" y="3997499"/>
              <a:ext cx="0" cy="307778"/>
            </a:xfrm>
            <a:prstGeom prst="line">
              <a:avLst/>
            </a:prstGeom>
            <a:noFill/>
            <a:ln w="6350" cap="flat" cmpd="sng" algn="ctr">
              <a:solidFill>
                <a:srgbClr val="FFFFFF"/>
              </a:solidFill>
              <a:prstDash val="dash"/>
              <a:headEnd type="none" w="lg" len="med"/>
              <a:tailEnd type="triangle" w="med" len="med"/>
            </a:ln>
            <a:effectLst/>
          </p:spPr>
        </p:cxnSp>
        <p:cxnSp>
          <p:nvCxnSpPr>
            <p:cNvPr id="76" name="Straight Connector 75">
              <a:extLst>
                <a:ext uri="{FF2B5EF4-FFF2-40B4-BE49-F238E27FC236}">
                  <a16:creationId xmlns:a16="http://schemas.microsoft.com/office/drawing/2014/main" id="{A4803CE2-D0AE-BCD0-EF28-7CC6E0068C74}"/>
                </a:ext>
              </a:extLst>
            </p:cNvPr>
            <p:cNvCxnSpPr>
              <a:cxnSpLocks/>
            </p:cNvCxnSpPr>
            <p:nvPr/>
          </p:nvCxnSpPr>
          <p:spPr>
            <a:xfrm flipV="1">
              <a:off x="2068158" y="3997499"/>
              <a:ext cx="0" cy="307778"/>
            </a:xfrm>
            <a:prstGeom prst="line">
              <a:avLst/>
            </a:prstGeom>
            <a:noFill/>
            <a:ln w="6350" cap="flat" cmpd="sng" algn="ctr">
              <a:solidFill>
                <a:srgbClr val="FFFFFF"/>
              </a:solidFill>
              <a:prstDash val="dash"/>
              <a:headEnd type="none" w="lg" len="med"/>
              <a:tailEnd type="triangle" w="med" len="med"/>
            </a:ln>
            <a:effectLst/>
          </p:spPr>
        </p:cxnSp>
        <p:cxnSp>
          <p:nvCxnSpPr>
            <p:cNvPr id="77" name="Straight Connector 76">
              <a:extLst>
                <a:ext uri="{FF2B5EF4-FFF2-40B4-BE49-F238E27FC236}">
                  <a16:creationId xmlns:a16="http://schemas.microsoft.com/office/drawing/2014/main" id="{99AE0F6C-4A59-E246-E28F-B7CF973CDD92}"/>
                </a:ext>
              </a:extLst>
            </p:cNvPr>
            <p:cNvCxnSpPr>
              <a:cxnSpLocks/>
            </p:cNvCxnSpPr>
            <p:nvPr/>
          </p:nvCxnSpPr>
          <p:spPr>
            <a:xfrm flipV="1">
              <a:off x="2806532" y="3997499"/>
              <a:ext cx="0" cy="307778"/>
            </a:xfrm>
            <a:prstGeom prst="line">
              <a:avLst/>
            </a:prstGeom>
            <a:noFill/>
            <a:ln w="6350" cap="flat" cmpd="sng" algn="ctr">
              <a:solidFill>
                <a:srgbClr val="FFFFFF"/>
              </a:solidFill>
              <a:prstDash val="dash"/>
              <a:headEnd type="none" w="lg" len="med"/>
              <a:tailEnd type="triangle" w="med" len="med"/>
            </a:ln>
            <a:effectLst/>
          </p:spPr>
        </p:cxnSp>
        <p:cxnSp>
          <p:nvCxnSpPr>
            <p:cNvPr id="78" name="Straight Connector 77">
              <a:extLst>
                <a:ext uri="{FF2B5EF4-FFF2-40B4-BE49-F238E27FC236}">
                  <a16:creationId xmlns:a16="http://schemas.microsoft.com/office/drawing/2014/main" id="{B3ADA7D9-7A90-9D7D-DBC6-B23D84E53317}"/>
                </a:ext>
              </a:extLst>
            </p:cNvPr>
            <p:cNvCxnSpPr>
              <a:cxnSpLocks/>
            </p:cNvCxnSpPr>
            <p:nvPr/>
          </p:nvCxnSpPr>
          <p:spPr>
            <a:xfrm flipV="1">
              <a:off x="3175720" y="3997499"/>
              <a:ext cx="0" cy="307778"/>
            </a:xfrm>
            <a:prstGeom prst="line">
              <a:avLst/>
            </a:prstGeom>
            <a:noFill/>
            <a:ln w="6350" cap="flat" cmpd="sng" algn="ctr">
              <a:solidFill>
                <a:srgbClr val="FFFFFF"/>
              </a:solidFill>
              <a:prstDash val="dash"/>
              <a:headEnd type="none" w="lg" len="med"/>
              <a:tailEnd type="triangle" w="med" len="med"/>
            </a:ln>
            <a:effectLst/>
          </p:spPr>
        </p:cxnSp>
        <p:cxnSp>
          <p:nvCxnSpPr>
            <p:cNvPr id="79" name="Straight Connector 78">
              <a:extLst>
                <a:ext uri="{FF2B5EF4-FFF2-40B4-BE49-F238E27FC236}">
                  <a16:creationId xmlns:a16="http://schemas.microsoft.com/office/drawing/2014/main" id="{A9A8DAF8-61E2-C19D-FBA0-7690C3ECD779}"/>
                </a:ext>
              </a:extLst>
            </p:cNvPr>
            <p:cNvCxnSpPr>
              <a:cxnSpLocks/>
            </p:cNvCxnSpPr>
            <p:nvPr/>
          </p:nvCxnSpPr>
          <p:spPr>
            <a:xfrm flipV="1">
              <a:off x="4575140" y="3997499"/>
              <a:ext cx="0" cy="307778"/>
            </a:xfrm>
            <a:prstGeom prst="line">
              <a:avLst/>
            </a:prstGeom>
            <a:noFill/>
            <a:ln w="6350" cap="flat" cmpd="sng" algn="ctr">
              <a:solidFill>
                <a:srgbClr val="FFFFFF"/>
              </a:solidFill>
              <a:prstDash val="dash"/>
              <a:headEnd type="none" w="lg" len="med"/>
              <a:tailEnd type="triangle" w="med" len="med"/>
            </a:ln>
            <a:effectLst/>
          </p:spPr>
        </p:cxnSp>
        <p:cxnSp>
          <p:nvCxnSpPr>
            <p:cNvPr id="80" name="Straight Connector 79">
              <a:extLst>
                <a:ext uri="{FF2B5EF4-FFF2-40B4-BE49-F238E27FC236}">
                  <a16:creationId xmlns:a16="http://schemas.microsoft.com/office/drawing/2014/main" id="{5B841AC5-C724-B11F-F8DD-6D5EACE31A44}"/>
                </a:ext>
              </a:extLst>
            </p:cNvPr>
            <p:cNvCxnSpPr>
              <a:cxnSpLocks/>
            </p:cNvCxnSpPr>
            <p:nvPr/>
          </p:nvCxnSpPr>
          <p:spPr>
            <a:xfrm flipV="1">
              <a:off x="6241967" y="3997499"/>
              <a:ext cx="0" cy="307778"/>
            </a:xfrm>
            <a:prstGeom prst="line">
              <a:avLst/>
            </a:prstGeom>
            <a:noFill/>
            <a:ln w="6350" cap="flat" cmpd="sng" algn="ctr">
              <a:solidFill>
                <a:srgbClr val="FFFFFF"/>
              </a:solidFill>
              <a:prstDash val="dash"/>
              <a:headEnd type="none" w="lg" len="med"/>
              <a:tailEnd type="triangle" w="med" len="med"/>
            </a:ln>
            <a:effectLst/>
          </p:spPr>
        </p:cxnSp>
      </p:grpSp>
      <p:grpSp>
        <p:nvGrpSpPr>
          <p:cNvPr id="81" name="Group 80">
            <a:extLst>
              <a:ext uri="{FF2B5EF4-FFF2-40B4-BE49-F238E27FC236}">
                <a16:creationId xmlns:a16="http://schemas.microsoft.com/office/drawing/2014/main" id="{13A5332F-8D21-A0E6-F8D5-6C7B694A1DA4}"/>
              </a:ext>
            </a:extLst>
          </p:cNvPr>
          <p:cNvGrpSpPr/>
          <p:nvPr/>
        </p:nvGrpSpPr>
        <p:grpSpPr>
          <a:xfrm>
            <a:off x="1180024" y="4832154"/>
            <a:ext cx="5689421" cy="594511"/>
            <a:chOff x="1180024" y="4453110"/>
            <a:chExt cx="5689421" cy="594511"/>
          </a:xfrm>
        </p:grpSpPr>
        <p:grpSp>
          <p:nvGrpSpPr>
            <p:cNvPr id="82" name="Group 81">
              <a:extLst>
                <a:ext uri="{FF2B5EF4-FFF2-40B4-BE49-F238E27FC236}">
                  <a16:creationId xmlns:a16="http://schemas.microsoft.com/office/drawing/2014/main" id="{A8F99859-19D0-11BC-2112-55DFA6D2FB44}"/>
                </a:ext>
              </a:extLst>
            </p:cNvPr>
            <p:cNvGrpSpPr/>
            <p:nvPr/>
          </p:nvGrpSpPr>
          <p:grpSpPr>
            <a:xfrm>
              <a:off x="4046551" y="4453110"/>
              <a:ext cx="688580" cy="342450"/>
              <a:chOff x="3429012" y="4362864"/>
              <a:chExt cx="688580" cy="342450"/>
            </a:xfrm>
          </p:grpSpPr>
          <p:pic>
            <p:nvPicPr>
              <p:cNvPr id="96" name="Picture 95">
                <a:extLst>
                  <a:ext uri="{FF2B5EF4-FFF2-40B4-BE49-F238E27FC236}">
                    <a16:creationId xmlns:a16="http://schemas.microsoft.com/office/drawing/2014/main" id="{4DCFFF55-D414-E0EE-82F3-CA4CEB8211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29012" y="4362864"/>
                <a:ext cx="310487" cy="342450"/>
              </a:xfrm>
              <a:prstGeom prst="rect">
                <a:avLst/>
              </a:prstGeom>
            </p:spPr>
          </p:pic>
          <p:pic>
            <p:nvPicPr>
              <p:cNvPr id="97" name="Picture 96">
                <a:extLst>
                  <a:ext uri="{FF2B5EF4-FFF2-40B4-BE49-F238E27FC236}">
                    <a16:creationId xmlns:a16="http://schemas.microsoft.com/office/drawing/2014/main" id="{DD2669BB-D989-85AB-7138-F37D407C5F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07105" y="4362864"/>
                <a:ext cx="310487" cy="342450"/>
              </a:xfrm>
              <a:prstGeom prst="rect">
                <a:avLst/>
              </a:prstGeom>
            </p:spPr>
          </p:pic>
        </p:grpSp>
        <p:sp>
          <p:nvSpPr>
            <p:cNvPr id="83" name="TextBox 82">
              <a:extLst>
                <a:ext uri="{FF2B5EF4-FFF2-40B4-BE49-F238E27FC236}">
                  <a16:creationId xmlns:a16="http://schemas.microsoft.com/office/drawing/2014/main" id="{02A17894-3D03-EC42-C878-1C6AACA8690D}"/>
                </a:ext>
              </a:extLst>
            </p:cNvPr>
            <p:cNvSpPr txBox="1"/>
            <p:nvPr/>
          </p:nvSpPr>
          <p:spPr>
            <a:xfrm>
              <a:off x="3591997" y="4862955"/>
              <a:ext cx="1597688" cy="184666"/>
            </a:xfrm>
            <a:prstGeom prst="rect">
              <a:avLst/>
            </a:prstGeom>
            <a:noFill/>
          </p:spPr>
          <p:txBody>
            <a:bodyPr wrap="square" lIns="0" tIns="0" rIns="0" bIns="0" rtlCol="0">
              <a:spAutoFit/>
            </a:bodyPr>
            <a:lstStyle/>
            <a:p>
              <a:pPr algn="ctr" defTabSz="914400">
                <a:defRPr/>
              </a:pPr>
              <a:r>
                <a:rPr lang="en-US" sz="1200">
                  <a:solidFill>
                    <a:srgbClr val="FFFFFF"/>
                  </a:solidFill>
                  <a:latin typeface="Segoe UI Semibold"/>
                </a:rPr>
                <a:t>Amazon</a:t>
              </a:r>
            </a:p>
          </p:txBody>
        </p:sp>
        <p:grpSp>
          <p:nvGrpSpPr>
            <p:cNvPr id="84" name="Group 83">
              <a:extLst>
                <a:ext uri="{FF2B5EF4-FFF2-40B4-BE49-F238E27FC236}">
                  <a16:creationId xmlns:a16="http://schemas.microsoft.com/office/drawing/2014/main" id="{D4B2C3C7-6906-2C83-2390-24561D1F6136}"/>
                </a:ext>
              </a:extLst>
            </p:cNvPr>
            <p:cNvGrpSpPr/>
            <p:nvPr/>
          </p:nvGrpSpPr>
          <p:grpSpPr>
            <a:xfrm>
              <a:off x="5753092" y="4481948"/>
              <a:ext cx="635018" cy="284774"/>
              <a:chOff x="4185198" y="4391702"/>
              <a:chExt cx="635018" cy="284774"/>
            </a:xfrm>
          </p:grpSpPr>
          <p:pic>
            <p:nvPicPr>
              <p:cNvPr id="94" name="Picture 93">
                <a:extLst>
                  <a:ext uri="{FF2B5EF4-FFF2-40B4-BE49-F238E27FC236}">
                    <a16:creationId xmlns:a16="http://schemas.microsoft.com/office/drawing/2014/main" id="{0B6D37F0-B155-58B7-F3EC-D517C97A15D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85198" y="4391702"/>
                <a:ext cx="283707" cy="284774"/>
              </a:xfrm>
              <a:prstGeom prst="rect">
                <a:avLst/>
              </a:prstGeom>
            </p:spPr>
          </p:pic>
          <p:pic>
            <p:nvPicPr>
              <p:cNvPr id="95" name="Picture 94">
                <a:extLst>
                  <a:ext uri="{FF2B5EF4-FFF2-40B4-BE49-F238E27FC236}">
                    <a16:creationId xmlns:a16="http://schemas.microsoft.com/office/drawing/2014/main" id="{C8CCFF96-3A8B-B451-449D-942D0208148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36509" y="4391702"/>
                <a:ext cx="283707" cy="284774"/>
              </a:xfrm>
              <a:prstGeom prst="rect">
                <a:avLst/>
              </a:prstGeom>
            </p:spPr>
          </p:pic>
        </p:grpSp>
        <p:sp>
          <p:nvSpPr>
            <p:cNvPr id="85" name="TextBox 84">
              <a:extLst>
                <a:ext uri="{FF2B5EF4-FFF2-40B4-BE49-F238E27FC236}">
                  <a16:creationId xmlns:a16="http://schemas.microsoft.com/office/drawing/2014/main" id="{CB93CB2D-9C64-A4BC-5933-CB33F769673A}"/>
                </a:ext>
              </a:extLst>
            </p:cNvPr>
            <p:cNvSpPr txBox="1"/>
            <p:nvPr/>
          </p:nvSpPr>
          <p:spPr>
            <a:xfrm>
              <a:off x="5271757" y="4862955"/>
              <a:ext cx="1597688" cy="184666"/>
            </a:xfrm>
            <a:prstGeom prst="rect">
              <a:avLst/>
            </a:prstGeom>
            <a:noFill/>
          </p:spPr>
          <p:txBody>
            <a:bodyPr wrap="square" lIns="0" tIns="0" rIns="0" bIns="0" rtlCol="0">
              <a:spAutoFit/>
            </a:bodyPr>
            <a:lstStyle/>
            <a:p>
              <a:pPr algn="ctr" defTabSz="914400">
                <a:defRPr/>
              </a:pPr>
              <a:r>
                <a:rPr lang="en-US" sz="1200">
                  <a:solidFill>
                    <a:srgbClr val="FFFFFF"/>
                  </a:solidFill>
                  <a:latin typeface="Segoe UI Semibold"/>
                </a:rPr>
                <a:t>Google</a:t>
              </a:r>
            </a:p>
          </p:txBody>
        </p:sp>
        <p:sp>
          <p:nvSpPr>
            <p:cNvPr id="86" name="TextBox 85">
              <a:extLst>
                <a:ext uri="{FF2B5EF4-FFF2-40B4-BE49-F238E27FC236}">
                  <a16:creationId xmlns:a16="http://schemas.microsoft.com/office/drawing/2014/main" id="{8FD8D62B-46DC-0AE8-BEB4-79C5E3D6488D}"/>
                </a:ext>
              </a:extLst>
            </p:cNvPr>
            <p:cNvSpPr txBox="1"/>
            <p:nvPr/>
          </p:nvSpPr>
          <p:spPr>
            <a:xfrm>
              <a:off x="1455388" y="4862955"/>
              <a:ext cx="1597688" cy="184666"/>
            </a:xfrm>
            <a:prstGeom prst="rect">
              <a:avLst/>
            </a:prstGeom>
            <a:noFill/>
          </p:spPr>
          <p:txBody>
            <a:bodyPr wrap="square" lIns="0" tIns="0" rIns="0" bIns="0" rtlCol="0">
              <a:spAutoFit/>
            </a:bodyPr>
            <a:lstStyle/>
            <a:p>
              <a:pPr algn="ctr" defTabSz="914400">
                <a:defRPr/>
              </a:pPr>
              <a:r>
                <a:rPr lang="en-US" sz="1200">
                  <a:solidFill>
                    <a:srgbClr val="FFFFFF"/>
                  </a:solidFill>
                  <a:latin typeface="Segoe UI Semibold"/>
                </a:rPr>
                <a:t>Azure</a:t>
              </a:r>
            </a:p>
          </p:txBody>
        </p:sp>
        <p:grpSp>
          <p:nvGrpSpPr>
            <p:cNvPr id="87" name="Group 86">
              <a:extLst>
                <a:ext uri="{FF2B5EF4-FFF2-40B4-BE49-F238E27FC236}">
                  <a16:creationId xmlns:a16="http://schemas.microsoft.com/office/drawing/2014/main" id="{495EFD59-3AEB-BD7E-5364-49B0298578D1}"/>
                </a:ext>
              </a:extLst>
            </p:cNvPr>
            <p:cNvGrpSpPr/>
            <p:nvPr/>
          </p:nvGrpSpPr>
          <p:grpSpPr>
            <a:xfrm>
              <a:off x="1180024" y="4453110"/>
              <a:ext cx="2148416" cy="342450"/>
              <a:chOff x="1212990" y="4362864"/>
              <a:chExt cx="2148416" cy="342450"/>
            </a:xfrm>
          </p:grpSpPr>
          <p:pic>
            <p:nvPicPr>
              <p:cNvPr id="88" name="Picture 87" descr="Icon&#10;&#10;Description automatically generated">
                <a:extLst>
                  <a:ext uri="{FF2B5EF4-FFF2-40B4-BE49-F238E27FC236}">
                    <a16:creationId xmlns:a16="http://schemas.microsoft.com/office/drawing/2014/main" id="{568FEDC0-5EC5-3856-82D0-2156AE3F8D16}"/>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7136" r="26607"/>
              <a:stretch/>
            </p:blipFill>
            <p:spPr>
              <a:xfrm>
                <a:off x="2321001" y="4362864"/>
                <a:ext cx="301731" cy="342450"/>
              </a:xfrm>
              <a:prstGeom prst="rect">
                <a:avLst/>
              </a:prstGeom>
            </p:spPr>
          </p:pic>
          <p:pic>
            <p:nvPicPr>
              <p:cNvPr id="89" name="Picture 88" descr="Icon&#10;&#10;Description automatically generated">
                <a:extLst>
                  <a:ext uri="{FF2B5EF4-FFF2-40B4-BE49-F238E27FC236}">
                    <a16:creationId xmlns:a16="http://schemas.microsoft.com/office/drawing/2014/main" id="{8DD7E97C-7E7B-D000-AE89-9B00018E40DF}"/>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7136" r="26607"/>
              <a:stretch/>
            </p:blipFill>
            <p:spPr>
              <a:xfrm>
                <a:off x="2690338" y="4362864"/>
                <a:ext cx="301731" cy="342450"/>
              </a:xfrm>
              <a:prstGeom prst="rect">
                <a:avLst/>
              </a:prstGeom>
            </p:spPr>
          </p:pic>
          <p:pic>
            <p:nvPicPr>
              <p:cNvPr id="90" name="Picture 89" descr="Icon&#10;&#10;Description automatically generated">
                <a:extLst>
                  <a:ext uri="{FF2B5EF4-FFF2-40B4-BE49-F238E27FC236}">
                    <a16:creationId xmlns:a16="http://schemas.microsoft.com/office/drawing/2014/main" id="{DF22D486-EA53-FB26-CD64-18B7C68A5652}"/>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7136" r="26607"/>
              <a:stretch/>
            </p:blipFill>
            <p:spPr>
              <a:xfrm>
                <a:off x="3059675" y="4362864"/>
                <a:ext cx="301731" cy="342450"/>
              </a:xfrm>
              <a:prstGeom prst="rect">
                <a:avLst/>
              </a:prstGeom>
            </p:spPr>
          </p:pic>
          <p:pic>
            <p:nvPicPr>
              <p:cNvPr id="91" name="Picture 90" descr="Icon&#10;&#10;Description automatically generated">
                <a:extLst>
                  <a:ext uri="{FF2B5EF4-FFF2-40B4-BE49-F238E27FC236}">
                    <a16:creationId xmlns:a16="http://schemas.microsoft.com/office/drawing/2014/main" id="{46E74232-AABC-A161-9691-9BBBC49B4E8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7136" r="26607"/>
              <a:stretch/>
            </p:blipFill>
            <p:spPr>
              <a:xfrm>
                <a:off x="1212990" y="4362864"/>
                <a:ext cx="301731" cy="342450"/>
              </a:xfrm>
              <a:prstGeom prst="rect">
                <a:avLst/>
              </a:prstGeom>
            </p:spPr>
          </p:pic>
          <p:pic>
            <p:nvPicPr>
              <p:cNvPr id="92" name="Picture 91" descr="Icon&#10;&#10;Description automatically generated">
                <a:extLst>
                  <a:ext uri="{FF2B5EF4-FFF2-40B4-BE49-F238E27FC236}">
                    <a16:creationId xmlns:a16="http://schemas.microsoft.com/office/drawing/2014/main" id="{C3E41D73-3A6D-C126-5339-A4D2B112DF68}"/>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7136" r="26607"/>
              <a:stretch/>
            </p:blipFill>
            <p:spPr>
              <a:xfrm>
                <a:off x="1582327" y="4362864"/>
                <a:ext cx="301731" cy="342450"/>
              </a:xfrm>
              <a:prstGeom prst="rect">
                <a:avLst/>
              </a:prstGeom>
            </p:spPr>
          </p:pic>
          <p:pic>
            <p:nvPicPr>
              <p:cNvPr id="93" name="Picture 92" descr="Icon&#10;&#10;Description automatically generated">
                <a:extLst>
                  <a:ext uri="{FF2B5EF4-FFF2-40B4-BE49-F238E27FC236}">
                    <a16:creationId xmlns:a16="http://schemas.microsoft.com/office/drawing/2014/main" id="{352E25B2-CDCF-471D-C9A0-BDD733D449B3}"/>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7136" r="26607"/>
              <a:stretch/>
            </p:blipFill>
            <p:spPr>
              <a:xfrm>
                <a:off x="1951664" y="4362864"/>
                <a:ext cx="301731" cy="342450"/>
              </a:xfrm>
              <a:prstGeom prst="rect">
                <a:avLst/>
              </a:prstGeom>
            </p:spPr>
          </p:pic>
        </p:grpSp>
      </p:grpSp>
      <p:sp>
        <p:nvSpPr>
          <p:cNvPr id="98" name="Arc 97">
            <a:extLst>
              <a:ext uri="{FF2B5EF4-FFF2-40B4-BE49-F238E27FC236}">
                <a16:creationId xmlns:a16="http://schemas.microsoft.com/office/drawing/2014/main" id="{CC36C6C5-A924-408C-00A0-4288BAC563D7}"/>
              </a:ext>
            </a:extLst>
          </p:cNvPr>
          <p:cNvSpPr/>
          <p:nvPr/>
        </p:nvSpPr>
        <p:spPr>
          <a:xfrm>
            <a:off x="1576156" y="3285227"/>
            <a:ext cx="746837" cy="746837"/>
          </a:xfrm>
          <a:prstGeom prst="arc">
            <a:avLst>
              <a:gd name="adj1" fmla="val 10606347"/>
              <a:gd name="adj2" fmla="val 0"/>
            </a:avLst>
          </a:prstGeom>
          <a:noFill/>
          <a:ln w="6350" cap="flat" cmpd="sng" algn="ctr">
            <a:solidFill>
              <a:srgbClr val="FFFFFF"/>
            </a:solidFill>
            <a:prstDash val="dash"/>
            <a:headEnd type="triangl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99" name="Arc 98">
            <a:extLst>
              <a:ext uri="{FF2B5EF4-FFF2-40B4-BE49-F238E27FC236}">
                <a16:creationId xmlns:a16="http://schemas.microsoft.com/office/drawing/2014/main" id="{E0FEFBD1-A008-2C66-6816-3CDF0D204BDC}"/>
              </a:ext>
            </a:extLst>
          </p:cNvPr>
          <p:cNvSpPr/>
          <p:nvPr/>
        </p:nvSpPr>
        <p:spPr>
          <a:xfrm>
            <a:off x="5474846" y="3270163"/>
            <a:ext cx="746837" cy="746837"/>
          </a:xfrm>
          <a:prstGeom prst="arc">
            <a:avLst>
              <a:gd name="adj1" fmla="val 10606347"/>
              <a:gd name="adj2" fmla="val 0"/>
            </a:avLst>
          </a:prstGeom>
          <a:noFill/>
          <a:ln w="6350" cap="flat" cmpd="sng" algn="ctr">
            <a:solidFill>
              <a:srgbClr val="FFFFFF"/>
            </a:solidFill>
            <a:prstDash val="dash"/>
            <a:headEnd type="triangl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Segoe UI"/>
              <a:ea typeface="+mn-ea"/>
              <a:cs typeface="+mn-cs"/>
            </a:endParaRPr>
          </a:p>
        </p:txBody>
      </p:sp>
      <p:sp>
        <p:nvSpPr>
          <p:cNvPr id="100" name="Rounded Rectangle 14">
            <a:extLst>
              <a:ext uri="{FF2B5EF4-FFF2-40B4-BE49-F238E27FC236}">
                <a16:creationId xmlns:a16="http://schemas.microsoft.com/office/drawing/2014/main" id="{A11B4042-C6B2-12F0-94E4-89A45E9481AB}"/>
              </a:ext>
            </a:extLst>
          </p:cNvPr>
          <p:cNvSpPr/>
          <p:nvPr/>
        </p:nvSpPr>
        <p:spPr>
          <a:xfrm>
            <a:off x="888624"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Integration</a:t>
            </a:r>
          </a:p>
        </p:txBody>
      </p:sp>
      <p:sp>
        <p:nvSpPr>
          <p:cNvPr id="101" name="Rounded Rectangle 15">
            <a:extLst>
              <a:ext uri="{FF2B5EF4-FFF2-40B4-BE49-F238E27FC236}">
                <a16:creationId xmlns:a16="http://schemas.microsoft.com/office/drawing/2014/main" id="{AD57C9FF-15F3-0040-FDD4-EC01E425641B}"/>
              </a:ext>
            </a:extLst>
          </p:cNvPr>
          <p:cNvSpPr/>
          <p:nvPr/>
        </p:nvSpPr>
        <p:spPr>
          <a:xfrm>
            <a:off x="1917996"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Engineering</a:t>
            </a:r>
          </a:p>
        </p:txBody>
      </p:sp>
      <p:sp>
        <p:nvSpPr>
          <p:cNvPr id="102" name="Rounded Rectangle 16">
            <a:extLst>
              <a:ext uri="{FF2B5EF4-FFF2-40B4-BE49-F238E27FC236}">
                <a16:creationId xmlns:a16="http://schemas.microsoft.com/office/drawing/2014/main" id="{E9348013-8DA4-2258-F661-E18017C0611A}"/>
              </a:ext>
            </a:extLst>
          </p:cNvPr>
          <p:cNvSpPr/>
          <p:nvPr/>
        </p:nvSpPr>
        <p:spPr>
          <a:xfrm>
            <a:off x="2947368"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a:t>
            </a:r>
            <a:br>
              <a:rPr kumimoji="0" lang="en-US" sz="1100" b="0" i="0" u="none" strike="noStrike" kern="0" cap="none" spc="0" normalizeH="0" baseline="0" noProof="0">
                <a:ln>
                  <a:noFill/>
                </a:ln>
                <a:solidFill>
                  <a:srgbClr val="FFFFFF"/>
                </a:solidFill>
                <a:effectLst/>
                <a:uLnTx/>
                <a:uFillTx/>
                <a:latin typeface="Segoe UI Semibold"/>
              </a:rPr>
            </a:br>
            <a:r>
              <a:rPr kumimoji="0" lang="en-US" sz="1100" b="0" i="0" u="none" strike="noStrike" kern="0" cap="none" spc="0" normalizeH="0" baseline="0" noProof="0">
                <a:ln>
                  <a:noFill/>
                </a:ln>
                <a:solidFill>
                  <a:srgbClr val="FFFFFF"/>
                </a:solidFill>
                <a:effectLst/>
                <a:uLnTx/>
                <a:uFillTx/>
                <a:latin typeface="Segoe UI Semibold"/>
              </a:rPr>
              <a:t>Warehousing</a:t>
            </a:r>
          </a:p>
        </p:txBody>
      </p:sp>
      <p:sp>
        <p:nvSpPr>
          <p:cNvPr id="103" name="Rounded Rectangle 17">
            <a:extLst>
              <a:ext uri="{FF2B5EF4-FFF2-40B4-BE49-F238E27FC236}">
                <a16:creationId xmlns:a16="http://schemas.microsoft.com/office/drawing/2014/main" id="{6548C494-D01E-51D5-0E4E-D1A4303F22FE}"/>
              </a:ext>
            </a:extLst>
          </p:cNvPr>
          <p:cNvSpPr/>
          <p:nvPr/>
        </p:nvSpPr>
        <p:spPr>
          <a:xfrm>
            <a:off x="3976740"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Real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Time</a:t>
            </a:r>
            <a:br>
              <a:rPr kumimoji="0" lang="en-US" sz="1100" b="0" i="0" u="none" strike="noStrike" kern="0" cap="none" spc="0" normalizeH="0" baseline="0" noProof="0">
                <a:ln>
                  <a:noFill/>
                </a:ln>
                <a:solidFill>
                  <a:srgbClr val="FFFFFF"/>
                </a:solidFill>
                <a:effectLst/>
                <a:uLnTx/>
                <a:uFillTx/>
                <a:latin typeface="Segoe UI Semibold"/>
              </a:rPr>
            </a:br>
            <a:r>
              <a:rPr kumimoji="0" lang="en-US" sz="1100" b="0" i="0" u="none" strike="noStrike" kern="0" cap="none" spc="0" normalizeH="0" baseline="0" noProof="0">
                <a:ln>
                  <a:noFill/>
                </a:ln>
                <a:solidFill>
                  <a:srgbClr val="FFFFFF"/>
                </a:solidFill>
                <a:effectLst/>
                <a:uLnTx/>
                <a:uFillTx/>
                <a:latin typeface="Segoe UI Semibold"/>
              </a:rPr>
              <a:t>Analytics</a:t>
            </a:r>
          </a:p>
        </p:txBody>
      </p:sp>
      <p:sp>
        <p:nvSpPr>
          <p:cNvPr id="104" name="Rounded Rectangle 18">
            <a:extLst>
              <a:ext uri="{FF2B5EF4-FFF2-40B4-BE49-F238E27FC236}">
                <a16:creationId xmlns:a16="http://schemas.microsoft.com/office/drawing/2014/main" id="{AEB1F551-ACBE-04F3-E2D9-5D4E703A3179}"/>
              </a:ext>
            </a:extLst>
          </p:cNvPr>
          <p:cNvSpPr/>
          <p:nvPr/>
        </p:nvSpPr>
        <p:spPr>
          <a:xfrm>
            <a:off x="5006112"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Data </a:t>
            </a:r>
            <a:br>
              <a:rPr kumimoji="0" lang="en-US" sz="1100" b="0" i="0" u="none" strike="noStrike" kern="0" cap="none" spc="0" normalizeH="0" baseline="0" noProof="0">
                <a:ln>
                  <a:noFill/>
                </a:ln>
                <a:solidFill>
                  <a:srgbClr val="FFFFFF"/>
                </a:solidFill>
                <a:effectLst/>
                <a:uLnTx/>
                <a:uFillTx/>
                <a:latin typeface="Segoe UI Semibold"/>
              </a:rPr>
            </a:br>
            <a:r>
              <a:rPr kumimoji="0" lang="en-US" sz="1100" b="0" i="0" u="none" strike="noStrike" kern="0" cap="none" spc="0" normalizeH="0" baseline="0" noProof="0">
                <a:ln>
                  <a:noFill/>
                </a:ln>
                <a:solidFill>
                  <a:srgbClr val="FFFFFF"/>
                </a:solidFill>
                <a:effectLst/>
                <a:uLnTx/>
                <a:uFillTx/>
                <a:latin typeface="Segoe UI Semibold"/>
              </a:rPr>
              <a:t>Science</a:t>
            </a:r>
          </a:p>
        </p:txBody>
      </p:sp>
      <p:sp>
        <p:nvSpPr>
          <p:cNvPr id="105" name="Rounded Rectangle 19">
            <a:extLst>
              <a:ext uri="{FF2B5EF4-FFF2-40B4-BE49-F238E27FC236}">
                <a16:creationId xmlns:a16="http://schemas.microsoft.com/office/drawing/2014/main" id="{AE560C73-66EB-EC58-D3A9-F884207EF0F1}"/>
              </a:ext>
            </a:extLst>
          </p:cNvPr>
          <p:cNvSpPr/>
          <p:nvPr/>
        </p:nvSpPr>
        <p:spPr>
          <a:xfrm>
            <a:off x="6035730" y="2156355"/>
            <a:ext cx="946800" cy="831600"/>
          </a:xfrm>
          <a:prstGeom prst="roundRect">
            <a:avLst>
              <a:gd name="adj" fmla="val 6586"/>
            </a:avLst>
          </a:prstGeom>
          <a:gradFill flip="none" rotWithShape="1">
            <a:gsLst>
              <a:gs pos="20000">
                <a:srgbClr val="243A5E"/>
              </a:gs>
              <a:gs pos="100000">
                <a:srgbClr val="0078D4"/>
              </a:gs>
            </a:gsLst>
            <a:lin ang="5400000" scaled="1"/>
            <a:tileRect/>
          </a:gradFill>
          <a:ln>
            <a:noFill/>
          </a:ln>
          <a:effectLst/>
        </p:spPr>
        <p:txBody>
          <a:bodyPr rot="0" spcFirstLastPara="0" vertOverflow="overflow" horzOverflow="overflow" vert="horz" wrap="none" lIns="182880" tIns="146304" rIns="18360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UI Semibold"/>
              </a:rPr>
              <a:t>Business</a:t>
            </a:r>
            <a:br>
              <a:rPr kumimoji="0" lang="en-US" sz="1100" b="0" i="0" u="none" strike="noStrike" kern="0" cap="none" spc="0" normalizeH="0" baseline="0" noProof="0">
                <a:ln>
                  <a:noFill/>
                </a:ln>
                <a:solidFill>
                  <a:srgbClr val="FFFFFF"/>
                </a:solidFill>
                <a:effectLst/>
                <a:uLnTx/>
                <a:uFillTx/>
                <a:latin typeface="Segoe UI Semibold"/>
              </a:rPr>
            </a:br>
            <a:r>
              <a:rPr kumimoji="0" lang="en-US" sz="1100" b="0" i="0" u="none" strike="noStrike" kern="0" cap="none" spc="0" normalizeH="0" baseline="0" noProof="0">
                <a:ln>
                  <a:noFill/>
                </a:ln>
                <a:solidFill>
                  <a:srgbClr val="FFFFFF"/>
                </a:solidFill>
                <a:effectLst/>
                <a:uLnTx/>
                <a:uFillTx/>
                <a:latin typeface="Segoe UI Semibold"/>
              </a:rPr>
              <a:t>Intelligence</a:t>
            </a:r>
          </a:p>
        </p:txBody>
      </p:sp>
      <p:pic>
        <p:nvPicPr>
          <p:cNvPr id="2" name="Picture 1">
            <a:extLst>
              <a:ext uri="{FF2B5EF4-FFF2-40B4-BE49-F238E27FC236}">
                <a16:creationId xmlns:a16="http://schemas.microsoft.com/office/drawing/2014/main" id="{B80D7A66-F8F3-CF67-41EC-DEFA71D6B135}"/>
              </a:ext>
            </a:extLst>
          </p:cNvPr>
          <p:cNvPicPr>
            <a:picLocks noChangeAspect="1"/>
          </p:cNvPicPr>
          <p:nvPr/>
        </p:nvPicPr>
        <p:blipFill>
          <a:blip r:embed="rId7"/>
          <a:stretch>
            <a:fillRect/>
          </a:stretch>
        </p:blipFill>
        <p:spPr>
          <a:xfrm>
            <a:off x="10906093" y="220630"/>
            <a:ext cx="1027999" cy="1581135"/>
          </a:xfrm>
          <a:prstGeom prst="rect">
            <a:avLst/>
          </a:prstGeom>
        </p:spPr>
      </p:pic>
    </p:spTree>
    <p:extLst>
      <p:ext uri="{BB962C8B-B14F-4D97-AF65-F5344CB8AC3E}">
        <p14:creationId xmlns:p14="http://schemas.microsoft.com/office/powerpoint/2010/main" val="3596017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right)">
                                      <p:cBhvr>
                                        <p:cTn id="7" dur="1000"/>
                                        <p:tgtEl>
                                          <p:spTgt spid="9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9"/>
                                        </p:tgtEl>
                                        <p:attrNameLst>
                                          <p:attrName>style.visibility</p:attrName>
                                        </p:attrNameLst>
                                      </p:cBhvr>
                                      <p:to>
                                        <p:strVal val="visible"/>
                                      </p:to>
                                    </p:set>
                                    <p:animEffect transition="in" filter="wipe(right)">
                                      <p:cBhvr>
                                        <p:cTn id="10" dur="1000"/>
                                        <p:tgtEl>
                                          <p:spTgt spid="9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down)">
                                      <p:cBhvr>
                                        <p:cTn id="15" dur="1000"/>
                                        <p:tgtEl>
                                          <p:spTgt spid="67"/>
                                        </p:tgtEl>
                                      </p:cBhvr>
                                    </p:animEffect>
                                  </p:childTnLst>
                                </p:cTn>
                              </p:par>
                              <p:par>
                                <p:cTn id="16" presetID="10" presetClass="entr" presetSubtype="0" fill="hold" nodeType="withEffect">
                                  <p:stCondLst>
                                    <p:cond delay="20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A660CD-968D-310A-E7AC-A9947D285C7A}"/>
              </a:ext>
            </a:extLst>
          </p:cNvPr>
          <p:cNvPicPr>
            <a:picLocks noChangeAspect="1"/>
          </p:cNvPicPr>
          <p:nvPr/>
        </p:nvPicPr>
        <p:blipFill>
          <a:blip r:embed="rId3"/>
          <a:stretch>
            <a:fillRect/>
          </a:stretch>
        </p:blipFill>
        <p:spPr>
          <a:xfrm>
            <a:off x="1265419" y="1592801"/>
            <a:ext cx="8632833" cy="4478535"/>
          </a:xfrm>
          <a:prstGeom prst="rect">
            <a:avLst/>
          </a:prstGeom>
        </p:spPr>
      </p:pic>
      <p:sp>
        <p:nvSpPr>
          <p:cNvPr id="7" name="TextBox 6">
            <a:extLst>
              <a:ext uri="{FF2B5EF4-FFF2-40B4-BE49-F238E27FC236}">
                <a16:creationId xmlns:a16="http://schemas.microsoft.com/office/drawing/2014/main" id="{5F9A93CC-BE3E-CEB7-CE73-7866A63C56E2}"/>
              </a:ext>
            </a:extLst>
          </p:cNvPr>
          <p:cNvSpPr txBox="1"/>
          <p:nvPr/>
        </p:nvSpPr>
        <p:spPr>
          <a:xfrm>
            <a:off x="8578121" y="6488668"/>
            <a:ext cx="2334718" cy="369332"/>
          </a:xfrm>
          <a:prstGeom prst="rect">
            <a:avLst/>
          </a:prstGeom>
          <a:noFill/>
        </p:spPr>
        <p:txBody>
          <a:bodyPr wrap="square">
            <a:spAutoFit/>
          </a:bodyPr>
          <a:lstStyle/>
          <a:p>
            <a:r>
              <a:rPr lang="en-GB" b="0" i="0" dirty="0">
                <a:solidFill>
                  <a:srgbClr val="05192D"/>
                </a:solidFill>
                <a:effectLst/>
                <a:highlight>
                  <a:srgbClr val="FFFFFF"/>
                </a:highlight>
                <a:latin typeface="Studio-Feixen-Sans"/>
              </a:rPr>
              <a:t>Source: Microsoft</a:t>
            </a:r>
            <a:endParaRPr lang="en-SI" dirty="0"/>
          </a:p>
        </p:txBody>
      </p:sp>
      <p:sp>
        <p:nvSpPr>
          <p:cNvPr id="3" name="Title 1">
            <a:extLst>
              <a:ext uri="{FF2B5EF4-FFF2-40B4-BE49-F238E27FC236}">
                <a16:creationId xmlns:a16="http://schemas.microsoft.com/office/drawing/2014/main" id="{E1EE75BC-FF9A-F196-CBA9-55E55AF8AF54}"/>
              </a:ext>
            </a:extLst>
          </p:cNvPr>
          <p:cNvSpPr txBox="1">
            <a:spLocks/>
          </p:cNvSpPr>
          <p:nvPr/>
        </p:nvSpPr>
        <p:spPr>
          <a:xfrm>
            <a:off x="838200" y="365125"/>
            <a:ext cx="1051560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dirty="0">
                <a:solidFill>
                  <a:schemeClr val="bg1"/>
                </a:solidFill>
              </a:rPr>
              <a:t>Microsoft Fabric in a gist with “All services”</a:t>
            </a:r>
            <a:endParaRPr lang="en-SI" dirty="0">
              <a:solidFill>
                <a:schemeClr val="bg1"/>
              </a:solidFill>
            </a:endParaRPr>
          </a:p>
        </p:txBody>
      </p:sp>
      <p:pic>
        <p:nvPicPr>
          <p:cNvPr id="8" name="Picture 7">
            <a:extLst>
              <a:ext uri="{FF2B5EF4-FFF2-40B4-BE49-F238E27FC236}">
                <a16:creationId xmlns:a16="http://schemas.microsoft.com/office/drawing/2014/main" id="{22CFE47F-60DC-FA75-F12F-0A89E72B95F3}"/>
              </a:ext>
            </a:extLst>
          </p:cNvPr>
          <p:cNvPicPr>
            <a:picLocks noChangeAspect="1"/>
          </p:cNvPicPr>
          <p:nvPr/>
        </p:nvPicPr>
        <p:blipFill>
          <a:blip r:embed="rId4"/>
          <a:stretch>
            <a:fillRect/>
          </a:stretch>
        </p:blipFill>
        <p:spPr>
          <a:xfrm>
            <a:off x="10906093" y="190150"/>
            <a:ext cx="1027999" cy="1581135"/>
          </a:xfrm>
          <a:prstGeom prst="rect">
            <a:avLst/>
          </a:prstGeom>
        </p:spPr>
      </p:pic>
    </p:spTree>
    <p:extLst>
      <p:ext uri="{BB962C8B-B14F-4D97-AF65-F5344CB8AC3E}">
        <p14:creationId xmlns:p14="http://schemas.microsoft.com/office/powerpoint/2010/main" val="1816571358"/>
      </p:ext>
    </p:extLst>
  </p:cSld>
  <p:clrMapOvr>
    <a:masterClrMapping/>
  </p:clrMapOvr>
</p:sld>
</file>

<file path=ppt/theme/theme1.xml><?xml version="1.0" encoding="utf-8"?>
<a:theme xmlns:a="http://schemas.openxmlformats.org/drawingml/2006/main" name="2_Event Theme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vent Theme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vent Theme 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800</TotalTime>
  <Words>3782</Words>
  <Application>Microsoft Macintosh PowerPoint</Application>
  <PresentationFormat>Widescreen</PresentationFormat>
  <Paragraphs>350</Paragraphs>
  <Slides>35</Slides>
  <Notes>20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35</vt:i4>
      </vt:variant>
    </vt:vector>
  </HeadingPairs>
  <TitlesOfParts>
    <vt:vector size="49" baseType="lpstr">
      <vt:lpstr>Aptos</vt:lpstr>
      <vt:lpstr>Aptos Narrow</vt:lpstr>
      <vt:lpstr>Arial</vt:lpstr>
      <vt:lpstr>Calibri</vt:lpstr>
      <vt:lpstr>Open Sans</vt:lpstr>
      <vt:lpstr>Open Sans Light</vt:lpstr>
      <vt:lpstr>Segoe UI</vt:lpstr>
      <vt:lpstr>Segoe UI Light</vt:lpstr>
      <vt:lpstr>Segoe UI Semibold</vt:lpstr>
      <vt:lpstr>Studio-Feixen-Sans</vt:lpstr>
      <vt:lpstr>Wingdings</vt:lpstr>
      <vt:lpstr>2_Event Theme 2</vt:lpstr>
      <vt:lpstr>1_Event Theme 2</vt:lpstr>
      <vt:lpstr>Event Theme 4</vt:lpstr>
      <vt:lpstr>PowerPoint Presentation</vt:lpstr>
      <vt:lpstr>PowerPoint Presentation</vt:lpstr>
      <vt:lpstr>About</vt:lpstr>
      <vt:lpstr>Agenda </vt:lpstr>
      <vt:lpstr>SaaS foundation</vt:lpstr>
      <vt:lpstr>PowerPoint Presentation</vt:lpstr>
      <vt:lpstr>PowerPoint Presentation</vt:lpstr>
      <vt:lpstr>PowerPoint Presentation</vt:lpstr>
      <vt:lpstr>PowerPoint Presentation</vt:lpstr>
      <vt:lpstr>OneLake and lakehouse</vt:lpstr>
      <vt:lpstr>OneLake organisation</vt:lpstr>
      <vt:lpstr>.. and Fabric is - a complete analytics platform </vt:lpstr>
      <vt:lpstr>.. and Fabric is  Lake-centric and open </vt:lpstr>
      <vt:lpstr>.. and Fabric is Artificial intelligence</vt:lpstr>
      <vt:lpstr>.. and Fabric is  Empowerment for all business users</vt:lpstr>
      <vt:lpstr>.. and Fabric is  cost reduction through unified capacities</vt:lpstr>
      <vt:lpstr>.. and Fabric is  OneLake: The Heart of Fabric</vt:lpstr>
      <vt:lpstr>.. and where does Fabric stand with others?</vt:lpstr>
      <vt:lpstr>..and  Competition?</vt:lpstr>
      <vt:lpstr>Comparison – Strengths vs. Weaknesses</vt:lpstr>
      <vt:lpstr>Tips from the field</vt:lpstr>
      <vt:lpstr>Data science in Fabric </vt:lpstr>
      <vt:lpstr>Fabric – Data Science assets </vt:lpstr>
      <vt:lpstr>Ingest data </vt:lpstr>
      <vt:lpstr>Ingest data </vt:lpstr>
      <vt:lpstr>Explore and visualize data (EDA)</vt:lpstr>
      <vt:lpstr>Data Cleaning and using Apache Spark</vt:lpstr>
      <vt:lpstr>PowerPoint Presentation</vt:lpstr>
      <vt:lpstr>PowerPoint Presentation</vt:lpstr>
      <vt:lpstr>Model registratioin with MLFlow</vt:lpstr>
      <vt:lpstr>Model building</vt:lpstr>
      <vt:lpstr>Model Assessment</vt:lpstr>
      <vt:lpstr>Model Consumption with API</vt:lpstr>
      <vt:lpstr>SynapseML and Microsoft AI services</vt:lpstr>
      <vt:lpstr>Thanks!</vt:lpstr>
    </vt:vector>
  </TitlesOfParts>
  <Company>Communis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Rino Babić</dc:creator>
  <cp:lastModifiedBy>Tomaž Kaštrun</cp:lastModifiedBy>
  <cp:revision>15</cp:revision>
  <dcterms:created xsi:type="dcterms:W3CDTF">2023-10-05T09:35:29Z</dcterms:created>
  <dcterms:modified xsi:type="dcterms:W3CDTF">2025-02-22T16:32:10Z</dcterms:modified>
</cp:coreProperties>
</file>