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9a989312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9a989312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Elaborate on the questions you asked, describing what kinds of data you needed to answer them, and where you found it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-When can we expect a return to normalcy? Needed TSA data from COVID as well as a baseline (2019 average)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Describe the exploration and cleanup process. Discuss insights you had while exploring the data that you didn't anticipate. Discuss any problems that arose after exploring the data, and how you resolved them.</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-Linear regression was performed but only after TSA checks began to increase (for simplicity I chose 01Apr)</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9a989312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9a989312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iscuss your findings. Did you find what you expected to find? If not, why not? What inferences or general conclusions can you draw from your analysis?</a:t>
            </a:r>
            <a:endParaRPr/>
          </a:p>
          <a:p>
            <a:pPr indent="0" lvl="0" marL="0" rtl="0" algn="l">
              <a:spcBef>
                <a:spcPts val="0"/>
              </a:spcBef>
              <a:spcAft>
                <a:spcPts val="0"/>
              </a:spcAft>
              <a:buNone/>
            </a:pPr>
            <a:r>
              <a:rPr lang="en"/>
              <a:t>-</a:t>
            </a:r>
            <a:r>
              <a:rPr lang="en">
                <a:solidFill>
                  <a:schemeClr val="dk1"/>
                </a:solidFill>
              </a:rPr>
              <a:t>Predicting that airline travel won’t recover for over a year, but this will depend on many more factors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-Because there’s a decent positive correlation in travel throughput over time, this is a good star</a:t>
            </a:r>
            <a:endParaRPr/>
          </a:p>
          <a:p>
            <a:pPr indent="0" lvl="0" marL="0" rtl="0" algn="l">
              <a:spcBef>
                <a:spcPts val="0"/>
              </a:spcBef>
              <a:spcAft>
                <a:spcPts val="0"/>
              </a:spcAft>
              <a:buNone/>
            </a:pPr>
            <a:r>
              <a:rPr lang="en"/>
              <a:t>Discuss any difficulties that arose, and how you dealt with them</a:t>
            </a:r>
            <a:endParaRPr/>
          </a:p>
          <a:p>
            <a:pPr indent="0" lvl="0" marL="0" rtl="0" algn="l">
              <a:spcBef>
                <a:spcPts val="0"/>
              </a:spcBef>
              <a:spcAft>
                <a:spcPts val="0"/>
              </a:spcAft>
              <a:buNone/>
            </a:pPr>
            <a:r>
              <a:rPr lang="en"/>
              <a:t>Discuss any additional questions that came up, but which you didn't have time to answer: What would you research next, if you had two more weeks?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9a989312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9a989312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Elaborate on the questions you asked, describing what kinds of data you needed to answer them, and where you found it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-What was the effect COVID had on travel spending? Specifically in NJ? UStravel.org (all modes of transport, by State)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9a989312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9a989312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dk1"/>
                </a:solidFill>
              </a:rPr>
              <a:t>Describe the exploration and cleanup process. Discuss insights you had while exploring the data that you didn't anticipate. Discuss any problems that arose after exploring the data, and how you resolved them.</a:t>
            </a:r>
            <a:endParaRPr sz="1050">
              <a:solidFill>
                <a:schemeClr val="dk1"/>
              </a:solidFill>
            </a:endParaRPr>
          </a:p>
          <a:p>
            <a:pPr indent="0" lvl="0" marL="0" rtl="0" algn="l">
              <a:lnSpc>
                <a:spcPct val="115000"/>
              </a:lnSpc>
              <a:spcBef>
                <a:spcPts val="0"/>
              </a:spcBef>
              <a:spcAft>
                <a:spcPts val="0"/>
              </a:spcAft>
              <a:buNone/>
            </a:pPr>
            <a:r>
              <a:rPr lang="en" sz="1050">
                <a:solidFill>
                  <a:schemeClr val="dk1"/>
                </a:solidFill>
              </a:rPr>
              <a:t>- Linear regressions. I chose NJ and NY as a comparison (they are neighboring states that share many modes of travel)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Elaborate on the questions you asked, describing what kinds of data you needed to answer them, and where you found it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-When can we expect a return to normalcy?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9a989312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9a989312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Discuss your findings. Did you find what you expected to find? If not, why not? What inferences or general conclusions can you draw from your analysis?</a:t>
            </a:r>
            <a:endParaRPr>
              <a:solidFill>
                <a:schemeClr val="dk1"/>
              </a:solidFill>
            </a:endParaRPr>
          </a:p>
          <a:p>
            <a:pPr indent="0" lvl="0" marL="0" rtl="0" algn="l">
              <a:spcBef>
                <a:spcPts val="0"/>
              </a:spcBef>
              <a:spcAft>
                <a:spcPts val="0"/>
              </a:spcAft>
              <a:buNone/>
            </a:pPr>
            <a:r>
              <a:rPr lang="en">
                <a:solidFill>
                  <a:schemeClr val="dk1"/>
                </a:solidFill>
              </a:rPr>
              <a:t>-Could imply that a larger loss in travel spending indicates a longer return to normalcy (NJ will return to travel before NY)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-Hoping for stronger correlations over time, the dataset was only over the last weeks of 2020 (limited)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Discuss any difficulties that arose, and how you dealt with them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Discuss any additional questions that came up, but which you didn't have time to answer: What would you research next, if you had two more weeks?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9a9e9f7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9a9e9f7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9a9e9f7e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9a9e9f7e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9a9e9f7e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9a9e9f7e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9cb9c9ec2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9cb9c9ec2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9cb9c9ec2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9cb9c9ec2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9a989312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9a989312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9cb9c9ec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9cb9c9ec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chart presents movement trends over time in the state of New Jersey for usage data of transit stations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the official announcement that the USA was in a pandemic, the usage of transit stations(buses, taxi, and trains) has diminished greatly. As show, usage rates from mid February up to late Spring shrunk considerably due to the mandatory </a:t>
            </a:r>
            <a:r>
              <a:rPr lang="en"/>
              <a:t>quarantine</a:t>
            </a:r>
            <a:r>
              <a:rPr lang="en"/>
              <a:t> issued countrywide. We can infer that social distancing factors(such as </a:t>
            </a:r>
            <a:r>
              <a:rPr lang="en"/>
              <a:t>brandishing</a:t>
            </a:r>
            <a:r>
              <a:rPr lang="en"/>
              <a:t> masks, hand sanitizers, staying approximately 6 feet apart from any individual) have cause an increase in transit usage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9bfe219e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9bfe219e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1F1F24"/>
              </a:highlight>
            </a:endParaRPr>
          </a:p>
          <a:p>
            <a:pPr indent="0" lvl="0" marL="0" rtl="0" algn="l">
              <a:spcBef>
                <a:spcPts val="0"/>
              </a:spcBef>
              <a:spcAft>
                <a:spcPts val="0"/>
              </a:spcAft>
              <a:buNone/>
            </a:pPr>
            <a:r>
              <a:rPr lang="en"/>
              <a:t>Did you find what you expected to find? If not, why not? What inferences or general conclusions can you draw from your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 Discuss any difficulties that arose, and how you dealt with them</a:t>
            </a:r>
            <a:endParaRPr/>
          </a:p>
          <a:p>
            <a:pPr indent="0" lvl="0" marL="0" rtl="0" algn="l">
              <a:spcBef>
                <a:spcPts val="0"/>
              </a:spcBef>
              <a:spcAft>
                <a:spcPts val="0"/>
              </a:spcAft>
              <a:buNone/>
            </a:pPr>
            <a:r>
              <a:rPr lang="en"/>
              <a:t>  * Discuss any additional questions that came up, but which you didn't have time to answer: What would you research next, if you had two more weeks?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9a989312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9a989312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9a98931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9a98931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9a989312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9a989312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9a9893128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9a9893128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9a989312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9a989312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9a98931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9a98931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9a989312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9a989312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9a989312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9a989312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Elaborate on the questions you asked, describing what kinds of data you needed to answer them, and where you found it</a:t>
            </a:r>
            <a:endParaRPr/>
          </a:p>
          <a:p>
            <a:pPr indent="0" lvl="0" marL="0" rtl="0" algn="l">
              <a:spcBef>
                <a:spcPts val="0"/>
              </a:spcBef>
              <a:spcAft>
                <a:spcPts val="0"/>
              </a:spcAft>
              <a:buNone/>
            </a:pPr>
            <a:r>
              <a:rPr lang="en"/>
              <a:t>-What was the effect COVID had on flight travel? Needed TSA data</a:t>
            </a:r>
            <a:endParaRPr/>
          </a:p>
          <a:p>
            <a:pPr indent="0" lvl="0" marL="0" rtl="0" algn="l">
              <a:lnSpc>
                <a:spcPct val="115000"/>
              </a:lnSpc>
              <a:spcBef>
                <a:spcPts val="0"/>
              </a:spcBef>
              <a:spcAft>
                <a:spcPts val="0"/>
              </a:spcAft>
              <a:buNone/>
            </a:pPr>
            <a:r>
              <a:rPr lang="en" sz="1050"/>
              <a:t>Describe the exploration and cleanup process. </a:t>
            </a:r>
            <a:r>
              <a:rPr lang="en" sz="1050">
                <a:solidFill>
                  <a:schemeClr val="dk1"/>
                </a:solidFill>
              </a:rPr>
              <a:t>Discuss insights you had while exploring the data that you didn't anticipate</a:t>
            </a:r>
            <a:r>
              <a:rPr lang="en" sz="1050"/>
              <a:t>. </a:t>
            </a:r>
            <a:r>
              <a:rPr lang="en" sz="1050">
                <a:solidFill>
                  <a:schemeClr val="dk1"/>
                </a:solidFill>
              </a:rPr>
              <a:t>Discuss any problems that arose after exploring the data, and how you resolved them.</a:t>
            </a:r>
            <a:endParaRPr sz="1050">
              <a:solidFill>
                <a:schemeClr val="dk1"/>
              </a:solidFill>
            </a:endParaRPr>
          </a:p>
          <a:p>
            <a:pPr indent="0" lvl="0" marL="0" rtl="0" algn="l">
              <a:lnSpc>
                <a:spcPct val="115000"/>
              </a:lnSpc>
              <a:spcBef>
                <a:spcPts val="0"/>
              </a:spcBef>
              <a:spcAft>
                <a:spcPts val="0"/>
              </a:spcAft>
              <a:buNone/>
            </a:pPr>
            <a:r>
              <a:rPr lang="en" sz="1050"/>
              <a:t>-CSV was entered manually using Excel, uploaded to Jupyter</a:t>
            </a:r>
            <a:endParaRPr sz="1050"/>
          </a:p>
          <a:p>
            <a:pPr indent="0" lvl="0" marL="0" rtl="0" algn="l">
              <a:lnSpc>
                <a:spcPct val="115000"/>
              </a:lnSpc>
              <a:spcBef>
                <a:spcPts val="0"/>
              </a:spcBef>
              <a:spcAft>
                <a:spcPts val="0"/>
              </a:spcAft>
              <a:buNone/>
            </a:pPr>
            <a:r>
              <a:rPr lang="en" sz="1050"/>
              <a:t>- Data for February was missing </a:t>
            </a:r>
            <a:endParaRPr sz="1050"/>
          </a:p>
          <a:p>
            <a:pPr indent="0" lvl="0" marL="0" rtl="0" algn="l">
              <a:lnSpc>
                <a:spcPct val="115000"/>
              </a:lnSpc>
              <a:spcBef>
                <a:spcPts val="0"/>
              </a:spcBef>
              <a:spcAft>
                <a:spcPts val="0"/>
              </a:spcAft>
              <a:buNone/>
            </a:pPr>
            <a:r>
              <a:rPr lang="en" sz="1050"/>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ata.bts.gov/Research-and-Statistics/Trips-by-Distance/w96p-f2qv"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atausa.io/profile/geo/new-jersey#:~:text=Median%20Household%20Income,-%2481%2C740&amp;text=Households%20in%20New%20Jersey%20have,represents%20a%202.06%25%20annual%20growth." TargetMode="External"/><Relationship Id="rId4" Type="http://schemas.openxmlformats.org/officeDocument/2006/relationships/hyperlink" Target="https://www.ustravel.org/sites/default/files/media_root/document/TE_Coronavirus_WeeklyImpacts_01.22.21.pdf" TargetMode="External"/><Relationship Id="rId9" Type="http://schemas.openxmlformats.org/officeDocument/2006/relationships/hyperlink" Target="https://www.njtransit.com/covid19" TargetMode="External"/><Relationship Id="rId5" Type="http://schemas.openxmlformats.org/officeDocument/2006/relationships/hyperlink" Target="https://www.ustravel.org/toolkit/covid-19-travel-industry-research" TargetMode="External"/><Relationship Id="rId6" Type="http://schemas.openxmlformats.org/officeDocument/2006/relationships/hyperlink" Target="https://www.tsa.gov/coronavirus/passenger-throughput" TargetMode="External"/><Relationship Id="rId7" Type="http://schemas.openxmlformats.org/officeDocument/2006/relationships/hyperlink" Target="https://data.bts.gov/Research-and-Statistics/Trips-by-Distance/w96p-f2qv" TargetMode="External"/><Relationship Id="rId8" Type="http://schemas.openxmlformats.org/officeDocument/2006/relationships/hyperlink" Target="https://www.bloomberg.com/graphics/2020-united-states-coronavirus-outbrea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hyperlink" Target="https://datausa.io/profile/geo/new-jersey#:~:text=Median%20Household%20Income,-%2481%2C740&amp;text=Households%20in%20New%20Jersey%20have,represents%20a%202.06%25%20annual%20growt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Covid-19 Effects and Projections</a:t>
            </a:r>
            <a:endParaRPr/>
          </a:p>
        </p:txBody>
      </p:sp>
      <p:sp>
        <p:nvSpPr>
          <p:cNvPr id="86" name="Google Shape;86;p13"/>
          <p:cNvSpPr txBox="1"/>
          <p:nvPr>
            <p:ph idx="1" type="subTitle"/>
          </p:nvPr>
        </p:nvSpPr>
        <p:spPr>
          <a:xfrm>
            <a:off x="311700" y="2834125"/>
            <a:ext cx="8520600" cy="11169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6307"/>
              <a:t>Project 1 - Team 1</a:t>
            </a:r>
            <a:endParaRPr sz="6307"/>
          </a:p>
          <a:p>
            <a:pPr indent="0" lvl="0" marL="0" rtl="0" algn="l">
              <a:spcBef>
                <a:spcPts val="0"/>
              </a:spcBef>
              <a:spcAft>
                <a:spcPts val="0"/>
              </a:spcAft>
              <a:buNone/>
            </a:pPr>
            <a:r>
              <a:rPr lang="en" sz="3118"/>
              <a:t>Tom Babjak</a:t>
            </a:r>
            <a:endParaRPr sz="3118"/>
          </a:p>
          <a:p>
            <a:pPr indent="0" lvl="0" marL="0" rtl="0" algn="l">
              <a:spcBef>
                <a:spcPts val="0"/>
              </a:spcBef>
              <a:spcAft>
                <a:spcPts val="0"/>
              </a:spcAft>
              <a:buNone/>
            </a:pPr>
            <a:r>
              <a:rPr lang="en" sz="3118"/>
              <a:t>Fleming Brathwaite</a:t>
            </a:r>
            <a:endParaRPr sz="3118"/>
          </a:p>
          <a:p>
            <a:pPr indent="0" lvl="0" marL="0" rtl="0" algn="l">
              <a:spcBef>
                <a:spcPts val="0"/>
              </a:spcBef>
              <a:spcAft>
                <a:spcPts val="0"/>
              </a:spcAft>
              <a:buNone/>
            </a:pPr>
            <a:r>
              <a:rPr lang="en" sz="3118"/>
              <a:t>Alexander Gonzalez</a:t>
            </a:r>
            <a:endParaRPr sz="3118"/>
          </a:p>
          <a:p>
            <a:pPr indent="0" lvl="0" marL="0" rtl="0" algn="l">
              <a:spcBef>
                <a:spcPts val="0"/>
              </a:spcBef>
              <a:spcAft>
                <a:spcPts val="0"/>
              </a:spcAft>
              <a:buNone/>
            </a:pPr>
            <a:r>
              <a:rPr lang="en" sz="3118"/>
              <a:t>Mona Peteet</a:t>
            </a:r>
            <a:endParaRPr sz="3118"/>
          </a:p>
        </p:txBody>
      </p:sp>
      <p:sp>
        <p:nvSpPr>
          <p:cNvPr id="87" name="Google Shape;87;p13"/>
          <p:cNvSpPr txBox="1"/>
          <p:nvPr/>
        </p:nvSpPr>
        <p:spPr>
          <a:xfrm>
            <a:off x="276000" y="4428000"/>
            <a:ext cx="228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February 2021</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311700" y="2620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TSA Traveler Throughput: Effects of COVID-19</a:t>
            </a:r>
            <a:endParaRPr/>
          </a:p>
        </p:txBody>
      </p:sp>
      <p:sp>
        <p:nvSpPr>
          <p:cNvPr id="158" name="Google Shape;158;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2"/>
          <p:cNvPicPr preferRelativeResize="0"/>
          <p:nvPr/>
        </p:nvPicPr>
        <p:blipFill rotWithShape="1">
          <a:blip r:embed="rId3">
            <a:alphaModFix/>
          </a:blip>
          <a:srcRect b="0" l="7848" r="7848" t="0"/>
          <a:stretch/>
        </p:blipFill>
        <p:spPr>
          <a:xfrm>
            <a:off x="337500" y="1172475"/>
            <a:ext cx="5488104" cy="3416400"/>
          </a:xfrm>
          <a:prstGeom prst="rect">
            <a:avLst/>
          </a:prstGeom>
          <a:noFill/>
          <a:ln>
            <a:noFill/>
          </a:ln>
        </p:spPr>
      </p:pic>
      <p:pic>
        <p:nvPicPr>
          <p:cNvPr id="160" name="Google Shape;160;p22"/>
          <p:cNvPicPr preferRelativeResize="0"/>
          <p:nvPr/>
        </p:nvPicPr>
        <p:blipFill>
          <a:blip r:embed="rId4">
            <a:alphaModFix/>
          </a:blip>
          <a:stretch>
            <a:fillRect/>
          </a:stretch>
        </p:blipFill>
        <p:spPr>
          <a:xfrm>
            <a:off x="4972125" y="1392643"/>
            <a:ext cx="3453573" cy="29360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259375" y="209500"/>
            <a:ext cx="87462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Return to Normalcy: Date Prediction Based on TSA Data</a:t>
            </a:r>
            <a:endParaRPr sz="2700"/>
          </a:p>
        </p:txBody>
      </p:sp>
      <p:pic>
        <p:nvPicPr>
          <p:cNvPr id="166" name="Google Shape;166;p23"/>
          <p:cNvPicPr preferRelativeResize="0"/>
          <p:nvPr/>
        </p:nvPicPr>
        <p:blipFill>
          <a:blip r:embed="rId3">
            <a:alphaModFix/>
          </a:blip>
          <a:stretch>
            <a:fillRect/>
          </a:stretch>
        </p:blipFill>
        <p:spPr>
          <a:xfrm>
            <a:off x="1801225" y="1165088"/>
            <a:ext cx="5220881" cy="1631875"/>
          </a:xfrm>
          <a:prstGeom prst="rect">
            <a:avLst/>
          </a:prstGeom>
          <a:noFill/>
          <a:ln>
            <a:noFill/>
          </a:ln>
        </p:spPr>
      </p:pic>
      <p:pic>
        <p:nvPicPr>
          <p:cNvPr id="167" name="Google Shape;167;p23"/>
          <p:cNvPicPr preferRelativeResize="0"/>
          <p:nvPr/>
        </p:nvPicPr>
        <p:blipFill>
          <a:blip r:embed="rId4">
            <a:alphaModFix/>
          </a:blip>
          <a:stretch>
            <a:fillRect/>
          </a:stretch>
        </p:blipFill>
        <p:spPr>
          <a:xfrm>
            <a:off x="1608650" y="2739325"/>
            <a:ext cx="5787025" cy="1842150"/>
          </a:xfrm>
          <a:prstGeom prst="rect">
            <a:avLst/>
          </a:prstGeom>
          <a:noFill/>
          <a:ln>
            <a:noFill/>
          </a:ln>
        </p:spPr>
      </p:pic>
      <p:sp>
        <p:nvSpPr>
          <p:cNvPr id="168" name="Google Shape;168;p23"/>
          <p:cNvSpPr/>
          <p:nvPr/>
        </p:nvSpPr>
        <p:spPr>
          <a:xfrm>
            <a:off x="1579150" y="4312025"/>
            <a:ext cx="1230900" cy="2955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363900" y="201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Travel Spending Data, By State: Totals + %Change</a:t>
            </a:r>
            <a:endParaRPr/>
          </a:p>
        </p:txBody>
      </p:sp>
      <p:sp>
        <p:nvSpPr>
          <p:cNvPr id="174" name="Google Shape;174;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24"/>
          <p:cNvPicPr preferRelativeResize="0"/>
          <p:nvPr/>
        </p:nvPicPr>
        <p:blipFill rotWithShape="1">
          <a:blip r:embed="rId3">
            <a:alphaModFix/>
          </a:blip>
          <a:srcRect b="0" l="12134" r="0" t="18052"/>
          <a:stretch/>
        </p:blipFill>
        <p:spPr>
          <a:xfrm>
            <a:off x="1585588" y="3066900"/>
            <a:ext cx="5972825" cy="1954674"/>
          </a:xfrm>
          <a:prstGeom prst="rect">
            <a:avLst/>
          </a:prstGeom>
          <a:noFill/>
          <a:ln>
            <a:noFill/>
          </a:ln>
        </p:spPr>
      </p:pic>
      <p:pic>
        <p:nvPicPr>
          <p:cNvPr id="176" name="Google Shape;176;p24"/>
          <p:cNvPicPr preferRelativeResize="0"/>
          <p:nvPr/>
        </p:nvPicPr>
        <p:blipFill rotWithShape="1">
          <a:blip r:embed="rId4">
            <a:alphaModFix/>
          </a:blip>
          <a:srcRect b="4987" l="11237" r="0" t="31881"/>
          <a:stretch/>
        </p:blipFill>
        <p:spPr>
          <a:xfrm>
            <a:off x="1585577" y="1152475"/>
            <a:ext cx="5972824" cy="19144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311700" y="2095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600"/>
              <a:t>COVID-19 on NJ/NY Spending: 14Nov2020 - 02Jan2021</a:t>
            </a:r>
            <a:endParaRPr sz="2600"/>
          </a:p>
        </p:txBody>
      </p:sp>
      <p:sp>
        <p:nvSpPr>
          <p:cNvPr id="182" name="Google Shape;182;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25"/>
          <p:cNvPicPr preferRelativeResize="0"/>
          <p:nvPr/>
        </p:nvPicPr>
        <p:blipFill rotWithShape="1">
          <a:blip r:embed="rId3">
            <a:alphaModFix/>
          </a:blip>
          <a:srcRect b="41786" l="0" r="6331" t="0"/>
          <a:stretch/>
        </p:blipFill>
        <p:spPr>
          <a:xfrm>
            <a:off x="311700" y="1152475"/>
            <a:ext cx="3099275" cy="2057374"/>
          </a:xfrm>
          <a:prstGeom prst="rect">
            <a:avLst/>
          </a:prstGeom>
          <a:noFill/>
          <a:ln>
            <a:noFill/>
          </a:ln>
        </p:spPr>
      </p:pic>
      <p:pic>
        <p:nvPicPr>
          <p:cNvPr id="184" name="Google Shape;184;p25"/>
          <p:cNvPicPr preferRelativeResize="0"/>
          <p:nvPr/>
        </p:nvPicPr>
        <p:blipFill rotWithShape="1">
          <a:blip r:embed="rId3">
            <a:alphaModFix/>
          </a:blip>
          <a:srcRect b="0" l="5909" r="39624" t="58267"/>
          <a:stretch/>
        </p:blipFill>
        <p:spPr>
          <a:xfrm>
            <a:off x="2422025" y="2596162"/>
            <a:ext cx="2440049" cy="1997126"/>
          </a:xfrm>
          <a:prstGeom prst="rect">
            <a:avLst/>
          </a:prstGeom>
          <a:noFill/>
          <a:ln>
            <a:noFill/>
          </a:ln>
        </p:spPr>
      </p:pic>
      <p:pic>
        <p:nvPicPr>
          <p:cNvPr id="185" name="Google Shape;185;p25"/>
          <p:cNvPicPr preferRelativeResize="0"/>
          <p:nvPr/>
        </p:nvPicPr>
        <p:blipFill rotWithShape="1">
          <a:blip r:embed="rId4">
            <a:alphaModFix/>
          </a:blip>
          <a:srcRect b="38499" l="0" r="9771" t="0"/>
          <a:stretch/>
        </p:blipFill>
        <p:spPr>
          <a:xfrm>
            <a:off x="4582100" y="1152475"/>
            <a:ext cx="2616251" cy="1997124"/>
          </a:xfrm>
          <a:prstGeom prst="rect">
            <a:avLst/>
          </a:prstGeom>
          <a:noFill/>
          <a:ln>
            <a:noFill/>
          </a:ln>
        </p:spPr>
      </p:pic>
      <p:pic>
        <p:nvPicPr>
          <p:cNvPr id="186" name="Google Shape;186;p25"/>
          <p:cNvPicPr preferRelativeResize="0"/>
          <p:nvPr/>
        </p:nvPicPr>
        <p:blipFill rotWithShape="1">
          <a:blip r:embed="rId4">
            <a:alphaModFix/>
          </a:blip>
          <a:srcRect b="0" l="5911" r="44827" t="61794"/>
          <a:stretch/>
        </p:blipFill>
        <p:spPr>
          <a:xfrm>
            <a:off x="6374600" y="2620575"/>
            <a:ext cx="2243023" cy="19483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311700" y="192425"/>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lang="en" sz="2600"/>
              <a:t>Return to Normalcy: Predictions Based on Spending Data</a:t>
            </a:r>
            <a:endParaRPr sz="2600"/>
          </a:p>
        </p:txBody>
      </p:sp>
      <p:sp>
        <p:nvSpPr>
          <p:cNvPr id="192" name="Google Shape;192;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26"/>
          <p:cNvPicPr preferRelativeResize="0"/>
          <p:nvPr/>
        </p:nvPicPr>
        <p:blipFill>
          <a:blip r:embed="rId3">
            <a:alphaModFix/>
          </a:blip>
          <a:stretch>
            <a:fillRect/>
          </a:stretch>
        </p:blipFill>
        <p:spPr>
          <a:xfrm>
            <a:off x="549087" y="1152475"/>
            <a:ext cx="8045815" cy="3416400"/>
          </a:xfrm>
          <a:prstGeom prst="rect">
            <a:avLst/>
          </a:prstGeom>
          <a:noFill/>
          <a:ln>
            <a:noFill/>
          </a:ln>
        </p:spPr>
      </p:pic>
      <p:sp>
        <p:nvSpPr>
          <p:cNvPr id="194" name="Google Shape;194;p26"/>
          <p:cNvSpPr/>
          <p:nvPr/>
        </p:nvSpPr>
        <p:spPr>
          <a:xfrm>
            <a:off x="1327750" y="4207975"/>
            <a:ext cx="1437300" cy="360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p:nvPr/>
        </p:nvSpPr>
        <p:spPr>
          <a:xfrm>
            <a:off x="1327750" y="2491175"/>
            <a:ext cx="1437300" cy="360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26"/>
          <p:cNvCxnSpPr/>
          <p:nvPr/>
        </p:nvCxnSpPr>
        <p:spPr>
          <a:xfrm flipH="1">
            <a:off x="3777050" y="1037725"/>
            <a:ext cx="212700" cy="251400"/>
          </a:xfrm>
          <a:prstGeom prst="straightConnector1">
            <a:avLst/>
          </a:prstGeom>
          <a:noFill/>
          <a:ln cap="flat" cmpd="sng" w="9525">
            <a:solidFill>
              <a:srgbClr val="FF0000"/>
            </a:solidFill>
            <a:prstDash val="solid"/>
            <a:round/>
            <a:headEnd len="med" w="med" type="none"/>
            <a:tailEnd len="med" w="med" type="triangle"/>
          </a:ln>
        </p:spPr>
      </p:cxnSp>
      <p:cxnSp>
        <p:nvCxnSpPr>
          <p:cNvPr id="197" name="Google Shape;197;p26"/>
          <p:cNvCxnSpPr/>
          <p:nvPr/>
        </p:nvCxnSpPr>
        <p:spPr>
          <a:xfrm flipH="1">
            <a:off x="3777050" y="2775700"/>
            <a:ext cx="212700" cy="2514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311700" y="3664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NJ Changes in Mobility</a:t>
            </a:r>
            <a:endParaRPr/>
          </a:p>
        </p:txBody>
      </p:sp>
      <p:sp>
        <p:nvSpPr>
          <p:cNvPr id="203" name="Google Shape;203;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Analyzing the impacts of Covid on mobility across NJ during the holidays.  The period of time defined as “holidays” are the US Thanksgiving Holiday weekend and the last two weeks in December.</a:t>
            </a:r>
            <a:endParaRPr/>
          </a:p>
          <a:p>
            <a:pPr indent="0" lvl="0" marL="0" rtl="0" algn="l">
              <a:spcBef>
                <a:spcPts val="1200"/>
              </a:spcBef>
              <a:spcAft>
                <a:spcPts val="0"/>
              </a:spcAft>
              <a:buNone/>
            </a:pPr>
            <a:r>
              <a:rPr lang="en"/>
              <a:t>The datapoint presented are the staying at home numbers.</a:t>
            </a:r>
            <a:endParaRPr/>
          </a:p>
          <a:p>
            <a:pPr indent="0" lvl="0" marL="0" rtl="0" algn="l">
              <a:spcBef>
                <a:spcPts val="1200"/>
              </a:spcBef>
              <a:spcAft>
                <a:spcPts val="1200"/>
              </a:spcAft>
              <a:buNone/>
            </a:pPr>
            <a:r>
              <a:rPr lang="en"/>
              <a:t>The dataset source is : US Dept of Transportation </a:t>
            </a:r>
            <a:r>
              <a:rPr lang="en" sz="1100" u="sng">
                <a:solidFill>
                  <a:schemeClr val="hlink"/>
                </a:solidFill>
                <a:hlinkClick r:id="rId3"/>
              </a:rPr>
              <a:t>https://data.bts.gov/Research-and-Statistics/Trips-by-Distance/w96p-f2qv</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8"/>
          <p:cNvPicPr preferRelativeResize="0"/>
          <p:nvPr/>
        </p:nvPicPr>
        <p:blipFill>
          <a:blip r:embed="rId3">
            <a:alphaModFix/>
          </a:blip>
          <a:stretch>
            <a:fillRect/>
          </a:stretch>
        </p:blipFill>
        <p:spPr>
          <a:xfrm>
            <a:off x="162556" y="190600"/>
            <a:ext cx="3720524" cy="2544925"/>
          </a:xfrm>
          <a:prstGeom prst="rect">
            <a:avLst/>
          </a:prstGeom>
          <a:noFill/>
          <a:ln>
            <a:noFill/>
          </a:ln>
        </p:spPr>
      </p:pic>
      <p:pic>
        <p:nvPicPr>
          <p:cNvPr id="209" name="Google Shape;209;p28"/>
          <p:cNvPicPr preferRelativeResize="0"/>
          <p:nvPr/>
        </p:nvPicPr>
        <p:blipFill>
          <a:blip r:embed="rId4">
            <a:alphaModFix/>
          </a:blip>
          <a:stretch>
            <a:fillRect/>
          </a:stretch>
        </p:blipFill>
        <p:spPr>
          <a:xfrm>
            <a:off x="3692125" y="507150"/>
            <a:ext cx="4586049" cy="1689275"/>
          </a:xfrm>
          <a:prstGeom prst="rect">
            <a:avLst/>
          </a:prstGeom>
          <a:noFill/>
          <a:ln>
            <a:noFill/>
          </a:ln>
        </p:spPr>
      </p:pic>
      <p:pic>
        <p:nvPicPr>
          <p:cNvPr id="210" name="Google Shape;210;p28"/>
          <p:cNvPicPr preferRelativeResize="0"/>
          <p:nvPr/>
        </p:nvPicPr>
        <p:blipFill>
          <a:blip r:embed="rId5">
            <a:alphaModFix/>
          </a:blip>
          <a:stretch>
            <a:fillRect/>
          </a:stretch>
        </p:blipFill>
        <p:spPr>
          <a:xfrm>
            <a:off x="2342200" y="2125750"/>
            <a:ext cx="5029301" cy="2957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9"/>
          <p:cNvPicPr preferRelativeResize="0"/>
          <p:nvPr/>
        </p:nvPicPr>
        <p:blipFill>
          <a:blip r:embed="rId3">
            <a:alphaModFix/>
          </a:blip>
          <a:stretch>
            <a:fillRect/>
          </a:stretch>
        </p:blipFill>
        <p:spPr>
          <a:xfrm>
            <a:off x="1994825" y="2033200"/>
            <a:ext cx="4020725" cy="2649000"/>
          </a:xfrm>
          <a:prstGeom prst="rect">
            <a:avLst/>
          </a:prstGeom>
          <a:noFill/>
          <a:ln>
            <a:noFill/>
          </a:ln>
        </p:spPr>
      </p:pic>
      <p:pic>
        <p:nvPicPr>
          <p:cNvPr id="216" name="Google Shape;216;p29"/>
          <p:cNvPicPr preferRelativeResize="0"/>
          <p:nvPr/>
        </p:nvPicPr>
        <p:blipFill>
          <a:blip r:embed="rId4">
            <a:alphaModFix/>
          </a:blip>
          <a:stretch>
            <a:fillRect/>
          </a:stretch>
        </p:blipFill>
        <p:spPr>
          <a:xfrm>
            <a:off x="60150" y="140875"/>
            <a:ext cx="7890075" cy="1704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311700" y="1924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Transit Stations Data Filtering</a:t>
            </a:r>
            <a:endParaRPr/>
          </a:p>
        </p:txBody>
      </p:sp>
      <p:pic>
        <p:nvPicPr>
          <p:cNvPr id="222" name="Google Shape;222;p30"/>
          <p:cNvPicPr preferRelativeResize="0"/>
          <p:nvPr/>
        </p:nvPicPr>
        <p:blipFill>
          <a:blip r:embed="rId3">
            <a:alphaModFix/>
          </a:blip>
          <a:stretch>
            <a:fillRect/>
          </a:stretch>
        </p:blipFill>
        <p:spPr>
          <a:xfrm>
            <a:off x="152400" y="1094600"/>
            <a:ext cx="6246824" cy="3896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1"/>
          <p:cNvPicPr preferRelativeResize="0"/>
          <p:nvPr/>
        </p:nvPicPr>
        <p:blipFill>
          <a:blip r:embed="rId3">
            <a:alphaModFix/>
          </a:blip>
          <a:stretch>
            <a:fillRect/>
          </a:stretch>
        </p:blipFill>
        <p:spPr>
          <a:xfrm>
            <a:off x="152400" y="152400"/>
            <a:ext cx="8839201" cy="4247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lang="en" sz="2445">
                <a:solidFill>
                  <a:srgbClr val="000000"/>
                </a:solidFill>
              </a:rPr>
              <a:t>Motivation &amp; Summary</a:t>
            </a:r>
            <a:endParaRPr sz="2445">
              <a:solidFill>
                <a:srgbClr val="000000"/>
              </a:solidFill>
            </a:endParaRPr>
          </a:p>
          <a:p>
            <a:pPr indent="0" lvl="0" marL="0" rtl="0" algn="l">
              <a:spcBef>
                <a:spcPts val="0"/>
              </a:spcBef>
              <a:spcAft>
                <a:spcPts val="0"/>
              </a:spcAft>
              <a:buSzPts val="990"/>
              <a:buNone/>
            </a:pPr>
            <a:r>
              <a:t/>
            </a:r>
            <a:endParaRPr sz="2520"/>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Clr>
                <a:srgbClr val="000000"/>
              </a:buClr>
              <a:buSzPts val="1050"/>
              <a:buChar char="●"/>
            </a:pPr>
            <a:r>
              <a:rPr b="1" lang="en" sz="1050">
                <a:solidFill>
                  <a:srgbClr val="000000"/>
                </a:solidFill>
              </a:rPr>
              <a:t>Hypothesis</a:t>
            </a:r>
            <a:endParaRPr b="1" sz="1050">
              <a:solidFill>
                <a:srgbClr val="000000"/>
              </a:solidFill>
            </a:endParaRPr>
          </a:p>
          <a:p>
            <a:pPr indent="-295275" lvl="1" marL="914400" rtl="0" algn="l">
              <a:spcBef>
                <a:spcPts val="0"/>
              </a:spcBef>
              <a:spcAft>
                <a:spcPts val="0"/>
              </a:spcAft>
              <a:buClr>
                <a:srgbClr val="000000"/>
              </a:buClr>
              <a:buSzPts val="1050"/>
              <a:buChar char="○"/>
            </a:pPr>
            <a:r>
              <a:rPr lang="en" sz="1050">
                <a:solidFill>
                  <a:srgbClr val="000000"/>
                </a:solidFill>
              </a:rPr>
              <a:t>If</a:t>
            </a:r>
            <a:r>
              <a:rPr b="1" lang="en" sz="1050">
                <a:solidFill>
                  <a:srgbClr val="000000"/>
                </a:solidFill>
              </a:rPr>
              <a:t> </a:t>
            </a:r>
            <a:r>
              <a:rPr lang="en" sz="1050">
                <a:solidFill>
                  <a:srgbClr val="000000"/>
                </a:solidFill>
              </a:rPr>
              <a:t>the covid pandemic affected the travelling economy then a decrease in mobility across various forms of transportation would be expected.</a:t>
            </a:r>
            <a:endParaRPr sz="1050">
              <a:solidFill>
                <a:srgbClr val="000000"/>
              </a:solidFill>
            </a:endParaRPr>
          </a:p>
          <a:p>
            <a:pPr indent="0" lvl="0" marL="457200" rtl="0" algn="l">
              <a:spcBef>
                <a:spcPts val="0"/>
              </a:spcBef>
              <a:spcAft>
                <a:spcPts val="0"/>
              </a:spcAft>
              <a:buNone/>
            </a:pPr>
            <a:r>
              <a:t/>
            </a:r>
            <a:endParaRPr sz="1050">
              <a:solidFill>
                <a:srgbClr val="000000"/>
              </a:solidFill>
            </a:endParaRPr>
          </a:p>
          <a:p>
            <a:pPr indent="-295275" lvl="0" marL="457200" rtl="0" algn="l">
              <a:spcBef>
                <a:spcPts val="0"/>
              </a:spcBef>
              <a:spcAft>
                <a:spcPts val="0"/>
              </a:spcAft>
              <a:buClr>
                <a:srgbClr val="000000"/>
              </a:buClr>
              <a:buSzPts val="1050"/>
              <a:buChar char="●"/>
            </a:pPr>
            <a:r>
              <a:rPr b="1" lang="en" sz="1050">
                <a:solidFill>
                  <a:srgbClr val="000000"/>
                </a:solidFill>
              </a:rPr>
              <a:t>Exploration</a:t>
            </a:r>
            <a:endParaRPr b="1" sz="1050">
              <a:solidFill>
                <a:srgbClr val="000000"/>
              </a:solidFill>
            </a:endParaRPr>
          </a:p>
          <a:p>
            <a:pPr indent="-295275" lvl="1" marL="914400" rtl="0" algn="l">
              <a:spcBef>
                <a:spcPts val="0"/>
              </a:spcBef>
              <a:spcAft>
                <a:spcPts val="0"/>
              </a:spcAft>
              <a:buClr>
                <a:srgbClr val="000000"/>
              </a:buClr>
              <a:buSzPts val="1050"/>
              <a:buChar char="○"/>
            </a:pPr>
            <a:r>
              <a:rPr lang="en" sz="1050">
                <a:solidFill>
                  <a:srgbClr val="000000"/>
                </a:solidFill>
              </a:rPr>
              <a:t>Seeking to analyze the economic impacts resulting from the pandemic in order to assess household income and travel spending impacts.</a:t>
            </a:r>
            <a:endParaRPr sz="1050">
              <a:solidFill>
                <a:srgbClr val="000000"/>
              </a:solidFill>
            </a:endParaRPr>
          </a:p>
          <a:p>
            <a:pPr indent="-295275" lvl="1" marL="914400" rtl="0" algn="l">
              <a:spcBef>
                <a:spcPts val="0"/>
              </a:spcBef>
              <a:spcAft>
                <a:spcPts val="0"/>
              </a:spcAft>
              <a:buClr>
                <a:srgbClr val="000000"/>
              </a:buClr>
              <a:buSzPts val="1050"/>
              <a:buChar char="○"/>
            </a:pPr>
            <a:r>
              <a:rPr lang="en" sz="1050">
                <a:solidFill>
                  <a:srgbClr val="000000"/>
                </a:solidFill>
              </a:rPr>
              <a:t>To review the travel implications and understand if the impacts were experienced across various forms of transportation, to determine if a particular form of travel was more affected than the other. </a:t>
            </a:r>
            <a:endParaRPr sz="1050">
              <a:solidFill>
                <a:srgbClr val="000000"/>
              </a:solidFill>
            </a:endParaRPr>
          </a:p>
          <a:p>
            <a:pPr indent="-295275" lvl="1" marL="914400" rtl="0" algn="l">
              <a:spcBef>
                <a:spcPts val="0"/>
              </a:spcBef>
              <a:spcAft>
                <a:spcPts val="0"/>
              </a:spcAft>
              <a:buClr>
                <a:srgbClr val="000000"/>
              </a:buClr>
              <a:buSzPts val="1050"/>
              <a:buChar char="○"/>
            </a:pPr>
            <a:r>
              <a:rPr lang="en" sz="1050">
                <a:solidFill>
                  <a:srgbClr val="000000"/>
                </a:solidFill>
              </a:rPr>
              <a:t>Based on current trends in air-travel, what was the effect of COVID-19 in 2020, and when can we predict a return to ‘normalcy’?</a:t>
            </a:r>
            <a:endParaRPr sz="1050">
              <a:solidFill>
                <a:srgbClr val="000000"/>
              </a:solidFill>
            </a:endParaRPr>
          </a:p>
          <a:p>
            <a:pPr indent="0" lvl="0" marL="914400" rtl="0" algn="l">
              <a:spcBef>
                <a:spcPts val="0"/>
              </a:spcBef>
              <a:spcAft>
                <a:spcPts val="0"/>
              </a:spcAft>
              <a:buNone/>
            </a:pPr>
            <a:r>
              <a:t/>
            </a:r>
            <a:endParaRPr sz="1050">
              <a:solidFill>
                <a:srgbClr val="000000"/>
              </a:solidFill>
            </a:endParaRPr>
          </a:p>
          <a:p>
            <a:pPr indent="-295275" lvl="0" marL="457200" rtl="0" algn="l">
              <a:spcBef>
                <a:spcPts val="0"/>
              </a:spcBef>
              <a:spcAft>
                <a:spcPts val="0"/>
              </a:spcAft>
              <a:buClr>
                <a:srgbClr val="000000"/>
              </a:buClr>
              <a:buSzPts val="1050"/>
              <a:buChar char="●"/>
            </a:pPr>
            <a:r>
              <a:rPr b="1" lang="en" sz="1050">
                <a:solidFill>
                  <a:srgbClr val="000000"/>
                </a:solidFill>
              </a:rPr>
              <a:t>Observations</a:t>
            </a:r>
            <a:endParaRPr b="1" sz="1050">
              <a:solidFill>
                <a:srgbClr val="000000"/>
              </a:solidFill>
            </a:endParaRPr>
          </a:p>
          <a:p>
            <a:pPr indent="-295275" lvl="1" marL="914400" rtl="0" algn="l">
              <a:spcBef>
                <a:spcPts val="0"/>
              </a:spcBef>
              <a:spcAft>
                <a:spcPts val="0"/>
              </a:spcAft>
              <a:buClr>
                <a:srgbClr val="000000"/>
              </a:buClr>
              <a:buSzPts val="1050"/>
              <a:buChar char="○"/>
            </a:pPr>
            <a:r>
              <a:rPr lang="en" sz="1050">
                <a:solidFill>
                  <a:srgbClr val="000000"/>
                </a:solidFill>
              </a:rPr>
              <a:t>The resulting analysis demonstrated sharp declines after February 2020 for data analyzed in the areas of mobility.</a:t>
            </a:r>
            <a:endParaRPr sz="1050">
              <a:solidFill>
                <a:srgbClr val="000000"/>
              </a:solidFill>
            </a:endParaRPr>
          </a:p>
          <a:p>
            <a:pPr indent="-295275" lvl="1" marL="914400" rtl="0" algn="l">
              <a:spcBef>
                <a:spcPts val="0"/>
              </a:spcBef>
              <a:spcAft>
                <a:spcPts val="0"/>
              </a:spcAft>
              <a:buClr>
                <a:srgbClr val="000000"/>
              </a:buClr>
              <a:buSzPts val="1050"/>
              <a:buChar char="○"/>
            </a:pPr>
            <a:r>
              <a:rPr lang="en" sz="1050">
                <a:solidFill>
                  <a:srgbClr val="000000"/>
                </a:solidFill>
              </a:rPr>
              <a:t>There is a decrease in unemployment claims starting Fall/Winter 2020.  The causal factors were not explored as part of this project’s analysis. </a:t>
            </a:r>
            <a:endParaRPr sz="1050">
              <a:solidFill>
                <a:srgbClr val="000000"/>
              </a:solidFill>
            </a:endParaRPr>
          </a:p>
          <a:p>
            <a:pPr indent="-295275" lvl="1" marL="914400" rtl="0" algn="l">
              <a:spcBef>
                <a:spcPts val="0"/>
              </a:spcBef>
              <a:spcAft>
                <a:spcPts val="0"/>
              </a:spcAft>
              <a:buClr>
                <a:srgbClr val="000000"/>
              </a:buClr>
              <a:buSzPts val="1050"/>
              <a:buChar char="○"/>
            </a:pPr>
            <a:r>
              <a:rPr lang="en" sz="1050">
                <a:solidFill>
                  <a:srgbClr val="000000"/>
                </a:solidFill>
              </a:rPr>
              <a:t>Impacts were slightly varied between states but some similarities exist.</a:t>
            </a:r>
            <a:endParaRPr sz="105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311700" y="2272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Covid 19 affects on NJ transit Stations</a:t>
            </a:r>
            <a:endParaRPr/>
          </a:p>
        </p:txBody>
      </p:sp>
      <p:pic>
        <p:nvPicPr>
          <p:cNvPr id="233" name="Google Shape;233;p32"/>
          <p:cNvPicPr preferRelativeResize="0"/>
          <p:nvPr/>
        </p:nvPicPr>
        <p:blipFill>
          <a:blip r:embed="rId3">
            <a:alphaModFix/>
          </a:blip>
          <a:stretch>
            <a:fillRect/>
          </a:stretch>
        </p:blipFill>
        <p:spPr>
          <a:xfrm>
            <a:off x="820325" y="1008675"/>
            <a:ext cx="7318675" cy="3519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239" name="Google Shape;239;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Our findings were to be expected as the circumstances and events are rather recent.</a:t>
            </a:r>
            <a:endParaRPr sz="1100"/>
          </a:p>
          <a:p>
            <a:pPr indent="-298450" lvl="0" marL="457200" rtl="0" algn="l">
              <a:spcBef>
                <a:spcPts val="0"/>
              </a:spcBef>
              <a:spcAft>
                <a:spcPts val="0"/>
              </a:spcAft>
              <a:buSzPts val="1100"/>
              <a:buChar char="●"/>
            </a:pPr>
            <a:r>
              <a:rPr lang="en" sz="1100"/>
              <a:t>The resulting data extracted demonstrated that after initial dips a phase of recovery has been noted beginning Summer 2020.</a:t>
            </a:r>
            <a:endParaRPr sz="1100"/>
          </a:p>
          <a:p>
            <a:pPr indent="-298450" lvl="0" marL="457200" rtl="0" algn="l">
              <a:spcBef>
                <a:spcPts val="0"/>
              </a:spcBef>
              <a:spcAft>
                <a:spcPts val="0"/>
              </a:spcAft>
              <a:buSzPts val="1100"/>
              <a:buChar char="●"/>
            </a:pPr>
            <a:r>
              <a:rPr lang="en" sz="1100"/>
              <a:t>There was difficulty in defining a quantitative baseline for normalcy.</a:t>
            </a:r>
            <a:endParaRPr sz="1100"/>
          </a:p>
          <a:p>
            <a:pPr indent="-298450" lvl="0" marL="457200" rtl="0" algn="l">
              <a:spcBef>
                <a:spcPts val="0"/>
              </a:spcBef>
              <a:spcAft>
                <a:spcPts val="0"/>
              </a:spcAft>
              <a:buSzPts val="1100"/>
              <a:buChar char="●"/>
            </a:pPr>
            <a:r>
              <a:rPr lang="en" sz="1100"/>
              <a:t>With additional time we would:</a:t>
            </a:r>
            <a:endParaRPr sz="1100"/>
          </a:p>
          <a:p>
            <a:pPr indent="-298450" lvl="1" marL="914400" rtl="0" algn="l">
              <a:spcBef>
                <a:spcPts val="0"/>
              </a:spcBef>
              <a:spcAft>
                <a:spcPts val="0"/>
              </a:spcAft>
              <a:buSzPts val="1100"/>
              <a:buChar char="○"/>
            </a:pPr>
            <a:r>
              <a:rPr lang="en" sz="1100"/>
              <a:t>Explore causal factors explaining recovery aspects (e.g. drops in unemployment claims)</a:t>
            </a:r>
            <a:endParaRPr sz="1100"/>
          </a:p>
          <a:p>
            <a:pPr indent="-298450" lvl="1" marL="914400" rtl="0" algn="l">
              <a:spcBef>
                <a:spcPts val="0"/>
              </a:spcBef>
              <a:spcAft>
                <a:spcPts val="0"/>
              </a:spcAft>
              <a:buSzPts val="1100"/>
              <a:buChar char="○"/>
            </a:pPr>
            <a:r>
              <a:rPr lang="en" sz="1100"/>
              <a:t>Analyze the household spending activities (e.g. what are people spending on?)</a:t>
            </a:r>
            <a:endParaRPr sz="1100"/>
          </a:p>
          <a:p>
            <a:pPr indent="0" lvl="0" marL="0" rtl="0" algn="l">
              <a:spcBef>
                <a:spcPts val="1200"/>
              </a:spcBef>
              <a:spcAft>
                <a:spcPts val="1200"/>
              </a:spcAft>
              <a:buNone/>
            </a:pPr>
            <a:r>
              <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 - Q&amp;A</a:t>
            </a:r>
            <a:endParaRPr/>
          </a:p>
        </p:txBody>
      </p:sp>
      <p:sp>
        <p:nvSpPr>
          <p:cNvPr id="245" name="Google Shape;245;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AutoNum type="arabicPeriod"/>
            </a:pPr>
            <a:r>
              <a:rPr lang="en" sz="1200" u="sng">
                <a:solidFill>
                  <a:schemeClr val="hlink"/>
                </a:solidFill>
                <a:hlinkClick r:id="rId3"/>
              </a:rPr>
              <a:t>https://datausa.io/profile/geo/new-jersey#:~:text=Median%20Household%20Income,-%2481%2C740&amp;text=Households%20in%20New%20Jersey%20have,represents%20a%202.06%25%20annual%20growth.</a:t>
            </a:r>
            <a:endParaRPr sz="1900"/>
          </a:p>
          <a:p>
            <a:pPr indent="-304800" lvl="0" marL="457200" rtl="0" algn="l">
              <a:spcBef>
                <a:spcPts val="0"/>
              </a:spcBef>
              <a:spcAft>
                <a:spcPts val="0"/>
              </a:spcAft>
              <a:buSzPts val="1200"/>
              <a:buAutoNum type="arabicPeriod"/>
            </a:pPr>
            <a:r>
              <a:rPr lang="en" sz="1200" u="sng">
                <a:solidFill>
                  <a:schemeClr val="hlink"/>
                </a:solidFill>
                <a:hlinkClick r:id="rId4"/>
              </a:rPr>
              <a:t>https://www.ustravel.org/sites/default/files/media_root/document/TE_Coronavirus_WeeklyImpacts_01.22.21.pdf</a:t>
            </a:r>
            <a:endParaRPr sz="1200"/>
          </a:p>
          <a:p>
            <a:pPr indent="-304800" lvl="0" marL="457200" rtl="0" algn="l">
              <a:spcBef>
                <a:spcPts val="0"/>
              </a:spcBef>
              <a:spcAft>
                <a:spcPts val="0"/>
              </a:spcAft>
              <a:buSzPts val="1200"/>
              <a:buAutoNum type="arabicPeriod"/>
            </a:pPr>
            <a:r>
              <a:rPr lang="en" sz="1200" u="sng">
                <a:solidFill>
                  <a:schemeClr val="hlink"/>
                </a:solidFill>
                <a:highlight>
                  <a:srgbClr val="FFFFFF"/>
                </a:highlight>
                <a:hlinkClick r:id="rId5"/>
              </a:rPr>
              <a:t>https://www.ustravel.org/toolkit/covid-19-travel-industry-research</a:t>
            </a:r>
            <a:endParaRPr sz="1200"/>
          </a:p>
          <a:p>
            <a:pPr indent="-304800" lvl="0" marL="457200" rtl="0" algn="l">
              <a:spcBef>
                <a:spcPts val="0"/>
              </a:spcBef>
              <a:spcAft>
                <a:spcPts val="0"/>
              </a:spcAft>
              <a:buSzPts val="1200"/>
              <a:buAutoNum type="arabicPeriod"/>
            </a:pPr>
            <a:r>
              <a:rPr lang="en" sz="1200" u="sng">
                <a:solidFill>
                  <a:schemeClr val="hlink"/>
                </a:solidFill>
                <a:hlinkClick r:id="rId6"/>
              </a:rPr>
              <a:t>https://www.tsa.gov/coronavirus/passenger-throughput</a:t>
            </a:r>
            <a:endParaRPr sz="1200"/>
          </a:p>
          <a:p>
            <a:pPr indent="-298450" lvl="0" marL="457200" rtl="0" algn="l">
              <a:spcBef>
                <a:spcPts val="0"/>
              </a:spcBef>
              <a:spcAft>
                <a:spcPts val="0"/>
              </a:spcAft>
              <a:buSzPts val="1100"/>
              <a:buAutoNum type="arabicPeriod"/>
            </a:pPr>
            <a:r>
              <a:rPr lang="en" sz="1100" u="sng">
                <a:solidFill>
                  <a:schemeClr val="accent5"/>
                </a:solidFill>
                <a:hlinkClick r:id="rId7">
                  <a:extLst>
                    <a:ext uri="{A12FA001-AC4F-418D-AE19-62706E023703}">
                      <ahyp:hlinkClr val="tx"/>
                    </a:ext>
                  </a:extLst>
                </a:hlinkClick>
              </a:rPr>
              <a:t>https://data.bts.gov/Research-and-Statistics/Trips-by-Distance/w96p-f2qv</a:t>
            </a:r>
            <a:endParaRPr sz="1100"/>
          </a:p>
          <a:p>
            <a:pPr indent="-298450" lvl="0" marL="457200" rtl="0" algn="l">
              <a:spcBef>
                <a:spcPts val="0"/>
              </a:spcBef>
              <a:spcAft>
                <a:spcPts val="0"/>
              </a:spcAft>
              <a:buSzPts val="1100"/>
              <a:buAutoNum type="arabicPeriod"/>
            </a:pPr>
            <a:r>
              <a:rPr lang="en" sz="1200" u="sng">
                <a:solidFill>
                  <a:schemeClr val="hlink"/>
                </a:solidFill>
                <a:highlight>
                  <a:srgbClr val="FFFFFF"/>
                </a:highlight>
                <a:hlinkClick r:id="rId8"/>
              </a:rPr>
              <a:t>https://www.bloomberg.com/graphics/2020-united-states-coronavirus-outbreak/</a:t>
            </a:r>
            <a:endParaRPr sz="1100"/>
          </a:p>
          <a:p>
            <a:pPr indent="-298450" lvl="0" marL="457200" rtl="0" algn="l">
              <a:spcBef>
                <a:spcPts val="0"/>
              </a:spcBef>
              <a:spcAft>
                <a:spcPts val="0"/>
              </a:spcAft>
              <a:buSzPts val="1100"/>
              <a:buAutoNum type="arabicPeriod"/>
            </a:pPr>
            <a:r>
              <a:rPr lang="en" sz="1100" u="sng">
                <a:solidFill>
                  <a:schemeClr val="hlink"/>
                </a:solidFill>
                <a:latin typeface="Arial"/>
                <a:ea typeface="Arial"/>
                <a:cs typeface="Arial"/>
                <a:sym typeface="Arial"/>
                <a:hlinkClick r:id="rId9"/>
              </a:rPr>
              <a:t>COVID-19: How We're Protecting You | NJ TRANSIT | New Jersey Transit Corporation | New Jersey</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Employment Coverage </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5"/>
          <p:cNvPicPr preferRelativeResize="0"/>
          <p:nvPr/>
        </p:nvPicPr>
        <p:blipFill>
          <a:blip r:embed="rId3">
            <a:alphaModFix/>
          </a:blip>
          <a:stretch>
            <a:fillRect/>
          </a:stretch>
        </p:blipFill>
        <p:spPr>
          <a:xfrm>
            <a:off x="-50225" y="1174825"/>
            <a:ext cx="9144000" cy="3968676"/>
          </a:xfrm>
          <a:prstGeom prst="rect">
            <a:avLst/>
          </a:prstGeom>
          <a:noFill/>
          <a:ln>
            <a:noFill/>
          </a:ln>
        </p:spPr>
      </p:pic>
      <p:sp>
        <p:nvSpPr>
          <p:cNvPr id="101" name="Google Shape;101;p15"/>
          <p:cNvSpPr txBox="1"/>
          <p:nvPr/>
        </p:nvSpPr>
        <p:spPr>
          <a:xfrm>
            <a:off x="-50225" y="4712400"/>
            <a:ext cx="5637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1.</a:t>
            </a:r>
            <a:r>
              <a:rPr lang="en" sz="800" u="sng">
                <a:solidFill>
                  <a:schemeClr val="accent5"/>
                </a:solidFill>
                <a:hlinkClick r:id="rId4">
                  <a:extLst>
                    <a:ext uri="{A12FA001-AC4F-418D-AE19-62706E023703}">
                      <ahyp:hlinkClr val="tx"/>
                    </a:ext>
                  </a:extLst>
                </a:hlinkClick>
              </a:rPr>
              <a:t>https://datausa.io/profile/geo/new-jersey#:~:text=Median%20Household%20Income,-%2481%2C740&amp;text=Households%20in%20New%20Jersey%20have,represents%20a%202.06%25%20annual%20growth.</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244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 on Employment Data Organizing</a:t>
            </a:r>
            <a:endParaRPr/>
          </a:p>
        </p:txBody>
      </p:sp>
      <p:sp>
        <p:nvSpPr>
          <p:cNvPr id="107" name="Google Shape;107;p16"/>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8" name="Google Shape;108;p16"/>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16"/>
          <p:cNvPicPr preferRelativeResize="0"/>
          <p:nvPr/>
        </p:nvPicPr>
        <p:blipFill rotWithShape="1">
          <a:blip r:embed="rId3">
            <a:alphaModFix/>
          </a:blip>
          <a:srcRect b="24941" l="0" r="0" t="0"/>
          <a:stretch/>
        </p:blipFill>
        <p:spPr>
          <a:xfrm>
            <a:off x="311700" y="1152475"/>
            <a:ext cx="3999900" cy="3416401"/>
          </a:xfrm>
          <a:prstGeom prst="rect">
            <a:avLst/>
          </a:prstGeom>
          <a:noFill/>
          <a:ln>
            <a:noFill/>
          </a:ln>
        </p:spPr>
      </p:pic>
      <p:pic>
        <p:nvPicPr>
          <p:cNvPr id="110" name="Google Shape;110;p16"/>
          <p:cNvPicPr preferRelativeResize="0"/>
          <p:nvPr/>
        </p:nvPicPr>
        <p:blipFill>
          <a:blip r:embed="rId4">
            <a:alphaModFix/>
          </a:blip>
          <a:stretch>
            <a:fillRect/>
          </a:stretch>
        </p:blipFill>
        <p:spPr>
          <a:xfrm>
            <a:off x="4832400" y="1152475"/>
            <a:ext cx="3999900"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235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Impact on Employment Data Organizing</a:t>
            </a:r>
            <a:endParaRPr/>
          </a:p>
        </p:txBody>
      </p:sp>
      <p:sp>
        <p:nvSpPr>
          <p:cNvPr id="116" name="Google Shape;116;p17"/>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17"/>
          <p:cNvPicPr preferRelativeResize="0"/>
          <p:nvPr/>
        </p:nvPicPr>
        <p:blipFill rotWithShape="1">
          <a:blip r:embed="rId3">
            <a:alphaModFix/>
          </a:blip>
          <a:srcRect b="23242" l="0" r="0" t="0"/>
          <a:stretch/>
        </p:blipFill>
        <p:spPr>
          <a:xfrm>
            <a:off x="4993150" y="1152475"/>
            <a:ext cx="3999900" cy="3416400"/>
          </a:xfrm>
          <a:prstGeom prst="rect">
            <a:avLst/>
          </a:prstGeom>
          <a:noFill/>
          <a:ln>
            <a:noFill/>
          </a:ln>
        </p:spPr>
      </p:pic>
      <p:pic>
        <p:nvPicPr>
          <p:cNvPr id="118" name="Google Shape;118;p17"/>
          <p:cNvPicPr preferRelativeResize="0"/>
          <p:nvPr/>
        </p:nvPicPr>
        <p:blipFill>
          <a:blip r:embed="rId4">
            <a:alphaModFix/>
          </a:blip>
          <a:stretch>
            <a:fillRect/>
          </a:stretch>
        </p:blipFill>
        <p:spPr>
          <a:xfrm>
            <a:off x="311700" y="1152475"/>
            <a:ext cx="3999899" cy="3579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11700" y="2620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 on Employment Data Organizing</a:t>
            </a:r>
            <a:endParaRPr/>
          </a:p>
        </p:txBody>
      </p:sp>
      <p:sp>
        <p:nvSpPr>
          <p:cNvPr id="124" name="Google Shape;124;p18"/>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18"/>
          <p:cNvPicPr preferRelativeResize="0"/>
          <p:nvPr/>
        </p:nvPicPr>
        <p:blipFill>
          <a:blip r:embed="rId3">
            <a:alphaModFix/>
          </a:blip>
          <a:stretch>
            <a:fillRect/>
          </a:stretch>
        </p:blipFill>
        <p:spPr>
          <a:xfrm>
            <a:off x="4520700" y="1152475"/>
            <a:ext cx="4311601" cy="3416400"/>
          </a:xfrm>
          <a:prstGeom prst="rect">
            <a:avLst/>
          </a:prstGeom>
          <a:noFill/>
          <a:ln>
            <a:noFill/>
          </a:ln>
        </p:spPr>
      </p:pic>
      <p:pic>
        <p:nvPicPr>
          <p:cNvPr id="126" name="Google Shape;126;p18"/>
          <p:cNvPicPr preferRelativeResize="0"/>
          <p:nvPr/>
        </p:nvPicPr>
        <p:blipFill rotWithShape="1">
          <a:blip r:embed="rId4">
            <a:alphaModFix/>
          </a:blip>
          <a:srcRect b="35856" l="0" r="0" t="0"/>
          <a:stretch/>
        </p:blipFill>
        <p:spPr>
          <a:xfrm>
            <a:off x="311700" y="1152475"/>
            <a:ext cx="3999900" cy="3416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2966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Unemployment Impact Comparison 2018 vs 2019</a:t>
            </a:r>
            <a:endParaRPr/>
          </a:p>
        </p:txBody>
      </p:sp>
      <p:sp>
        <p:nvSpPr>
          <p:cNvPr id="132" name="Google Shape;132;p19"/>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3" name="Google Shape;133;p19"/>
          <p:cNvSpPr txBox="1"/>
          <p:nvPr>
            <p:ph idx="2" type="body"/>
          </p:nvPr>
        </p:nvSpPr>
        <p:spPr>
          <a:xfrm>
            <a:off x="4872600" y="1202700"/>
            <a:ext cx="3779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19"/>
          <p:cNvPicPr preferRelativeResize="0"/>
          <p:nvPr/>
        </p:nvPicPr>
        <p:blipFill rotWithShape="1">
          <a:blip r:embed="rId3">
            <a:alphaModFix/>
          </a:blip>
          <a:srcRect b="0" l="2884" r="0" t="0"/>
          <a:stretch/>
        </p:blipFill>
        <p:spPr>
          <a:xfrm>
            <a:off x="4652400" y="1202700"/>
            <a:ext cx="3999900" cy="3416400"/>
          </a:xfrm>
          <a:prstGeom prst="rect">
            <a:avLst/>
          </a:prstGeom>
          <a:noFill/>
          <a:ln>
            <a:noFill/>
          </a:ln>
        </p:spPr>
      </p:pic>
      <p:pic>
        <p:nvPicPr>
          <p:cNvPr id="135" name="Google Shape;135;p19"/>
          <p:cNvPicPr preferRelativeResize="0"/>
          <p:nvPr/>
        </p:nvPicPr>
        <p:blipFill rotWithShape="1">
          <a:blip r:embed="rId4">
            <a:alphaModFix/>
          </a:blip>
          <a:srcRect b="0" l="3381" r="0" t="0"/>
          <a:stretch/>
        </p:blipFill>
        <p:spPr>
          <a:xfrm>
            <a:off x="311700" y="1152475"/>
            <a:ext cx="3999899"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11700" y="2620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Une</a:t>
            </a:r>
            <a:r>
              <a:rPr lang="en"/>
              <a:t>mployment Impact Comparison 2019 vs 2020</a:t>
            </a:r>
            <a:endParaRPr/>
          </a:p>
          <a:p>
            <a:pPr indent="0" lvl="0" marL="0" rtl="0" algn="l">
              <a:spcBef>
                <a:spcPts val="0"/>
              </a:spcBef>
              <a:spcAft>
                <a:spcPts val="0"/>
              </a:spcAft>
              <a:buNone/>
            </a:pPr>
            <a:r>
              <a:t/>
            </a:r>
            <a:endParaRPr/>
          </a:p>
        </p:txBody>
      </p:sp>
      <p:sp>
        <p:nvSpPr>
          <p:cNvPr id="141" name="Google Shape;141;p20"/>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2" name="Google Shape;142;p20"/>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0"/>
          <p:cNvPicPr preferRelativeResize="0"/>
          <p:nvPr/>
        </p:nvPicPr>
        <p:blipFill rotWithShape="1">
          <a:blip r:embed="rId3">
            <a:alphaModFix/>
          </a:blip>
          <a:srcRect b="0" l="3306" r="0" t="0"/>
          <a:stretch/>
        </p:blipFill>
        <p:spPr>
          <a:xfrm>
            <a:off x="4832400" y="1152475"/>
            <a:ext cx="3999900" cy="3416400"/>
          </a:xfrm>
          <a:prstGeom prst="rect">
            <a:avLst/>
          </a:prstGeom>
          <a:noFill/>
          <a:ln>
            <a:noFill/>
          </a:ln>
        </p:spPr>
      </p:pic>
      <p:pic>
        <p:nvPicPr>
          <p:cNvPr id="144" name="Google Shape;144;p20"/>
          <p:cNvPicPr preferRelativeResize="0"/>
          <p:nvPr/>
        </p:nvPicPr>
        <p:blipFill rotWithShape="1">
          <a:blip r:embed="rId4">
            <a:alphaModFix/>
          </a:blip>
          <a:srcRect b="0" l="2884" r="0" t="0"/>
          <a:stretch/>
        </p:blipFill>
        <p:spPr>
          <a:xfrm>
            <a:off x="311700" y="1152475"/>
            <a:ext cx="3999900"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311700" y="2269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TSA Traveler Data for January</a:t>
            </a:r>
            <a:endParaRPr/>
          </a:p>
          <a:p>
            <a:pPr indent="0" lvl="0" marL="0" rtl="0" algn="l">
              <a:spcBef>
                <a:spcPts val="0"/>
              </a:spcBef>
              <a:spcAft>
                <a:spcPts val="0"/>
              </a:spcAft>
              <a:buNone/>
            </a:pPr>
            <a:r>
              <a:t/>
            </a:r>
            <a:endParaRPr/>
          </a:p>
        </p:txBody>
      </p:sp>
      <p:sp>
        <p:nvSpPr>
          <p:cNvPr id="150" name="Google Shape;150;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1"/>
          <p:cNvPicPr preferRelativeResize="0"/>
          <p:nvPr/>
        </p:nvPicPr>
        <p:blipFill rotWithShape="1">
          <a:blip r:embed="rId3">
            <a:alphaModFix/>
          </a:blip>
          <a:srcRect b="0" l="0" r="55021" t="0"/>
          <a:stretch/>
        </p:blipFill>
        <p:spPr>
          <a:xfrm>
            <a:off x="354500" y="1196600"/>
            <a:ext cx="4217500" cy="3058141"/>
          </a:xfrm>
          <a:prstGeom prst="rect">
            <a:avLst/>
          </a:prstGeom>
          <a:noFill/>
          <a:ln>
            <a:noFill/>
          </a:ln>
        </p:spPr>
      </p:pic>
      <p:pic>
        <p:nvPicPr>
          <p:cNvPr id="152" name="Google Shape;152;p21"/>
          <p:cNvPicPr preferRelativeResize="0"/>
          <p:nvPr/>
        </p:nvPicPr>
        <p:blipFill rotWithShape="1">
          <a:blip r:embed="rId4">
            <a:alphaModFix/>
          </a:blip>
          <a:srcRect b="0" l="0" r="17837" t="0"/>
          <a:stretch/>
        </p:blipFill>
        <p:spPr>
          <a:xfrm>
            <a:off x="4283287" y="1196600"/>
            <a:ext cx="4549011" cy="3372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