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6" r:id="rId9"/>
    <p:sldId id="267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2B2D"/>
    <a:srgbClr val="5F6060"/>
    <a:srgbClr val="1B2F68"/>
    <a:srgbClr val="231815"/>
    <a:srgbClr val="B58BBD"/>
    <a:srgbClr val="7EA03B"/>
    <a:srgbClr val="FCD35E"/>
    <a:srgbClr val="626262"/>
    <a:srgbClr val="221815"/>
    <a:srgbClr val="31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24585-0580-4D40-9EAF-833D517FD406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5CC42-5CA4-44B2-A3A3-2119288AF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463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5CC42-5CA4-44B2-A3A3-2119288AFF8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302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3F28-1A2A-4D0B-BE1E-EC8463D26F9C}" type="datetimeFigureOut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42BC-8EF7-4073-B866-43A8044416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85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3F28-1A2A-4D0B-BE1E-EC8463D26F9C}" type="datetimeFigureOut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42BC-8EF7-4073-B866-43A8044416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15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3F28-1A2A-4D0B-BE1E-EC8463D26F9C}" type="datetimeFigureOut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42BC-8EF7-4073-B866-43A8044416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66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3F28-1A2A-4D0B-BE1E-EC8463D26F9C}" type="datetimeFigureOut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42BC-8EF7-4073-B866-43A8044416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33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3F28-1A2A-4D0B-BE1E-EC8463D26F9C}" type="datetimeFigureOut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42BC-8EF7-4073-B866-43A8044416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08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3F28-1A2A-4D0B-BE1E-EC8463D26F9C}" type="datetimeFigureOut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42BC-8EF7-4073-B866-43A8044416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1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3F28-1A2A-4D0B-BE1E-EC8463D26F9C}" type="datetimeFigureOut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42BC-8EF7-4073-B866-43A8044416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910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3F28-1A2A-4D0B-BE1E-EC8463D26F9C}" type="datetimeFigureOut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42BC-8EF7-4073-B866-43A8044416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11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3F28-1A2A-4D0B-BE1E-EC8463D26F9C}" type="datetimeFigureOut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42BC-8EF7-4073-B866-43A8044416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89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3F28-1A2A-4D0B-BE1E-EC8463D26F9C}" type="datetimeFigureOut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42BC-8EF7-4073-B866-43A8044416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51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3F28-1A2A-4D0B-BE1E-EC8463D26F9C}" type="datetimeFigureOut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42BC-8EF7-4073-B866-43A8044416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18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03F28-1A2A-4D0B-BE1E-EC8463D26F9C}" type="datetimeFigureOut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742BC-8EF7-4073-B866-43A8044416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0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59632" y="3284984"/>
            <a:ext cx="505458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Web Site</a:t>
            </a:r>
          </a:p>
          <a:p>
            <a:pPr>
              <a:lnSpc>
                <a:spcPct val="150000"/>
              </a:lnSpc>
            </a:pPr>
            <a:r>
              <a:rPr lang="ko-KR" altLang="en-US" sz="4000" b="1" dirty="0" smtClean="0">
                <a:latin typeface="나눔고딕" pitchFamily="50" charset="-127"/>
                <a:ea typeface="나눔고딕" pitchFamily="50" charset="-127"/>
              </a:rPr>
              <a:t>스포츠 아웃도어사이트</a:t>
            </a:r>
            <a:endParaRPr lang="en-US" altLang="ko-KR" sz="4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8650" y="6021288"/>
            <a:ext cx="2059314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Sung Won </a:t>
            </a:r>
            <a:r>
              <a:rPr lang="en-US" altLang="ko-KR" sz="2000" dirty="0" err="1" smtClean="0">
                <a:latin typeface="나눔고딕" pitchFamily="50" charset="-127"/>
                <a:ea typeface="나눔고딕" pitchFamily="50" charset="-127"/>
              </a:rPr>
              <a:t>Mun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844824"/>
            <a:ext cx="1343025" cy="704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332656"/>
            <a:ext cx="874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Arial" pitchFamily="34" charset="0"/>
                <a:cs typeface="Arial" pitchFamily="34" charset="0"/>
              </a:rPr>
              <a:t>Contents</a:t>
            </a:r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19501" y="2060848"/>
            <a:ext cx="33969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  <a:cs typeface="Arial" pitchFamily="34" charset="0"/>
              </a:rPr>
              <a:t>5. 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  <a:cs typeface="Arial" pitchFamily="34" charset="0"/>
              </a:rPr>
              <a:t>메인 페이지</a:t>
            </a:r>
            <a:endParaRPr lang="en-US" altLang="ko-KR" sz="2400" b="1" dirty="0" smtClean="0"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  <a:p>
            <a:endParaRPr lang="en-US" altLang="ko-KR" sz="2400" b="1" dirty="0"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  <a:p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  <a:cs typeface="Arial" pitchFamily="34" charset="0"/>
              </a:rPr>
              <a:t>6. 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  <a:cs typeface="Arial" pitchFamily="34" charset="0"/>
              </a:rPr>
              <a:t>서브 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  <a:cs typeface="Arial" pitchFamily="34" charset="0"/>
              </a:rPr>
              <a:t>페이지</a:t>
            </a:r>
            <a:endParaRPr lang="en-US" altLang="ko-KR" sz="2400" b="1" dirty="0" smtClean="0"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  <a:p>
            <a:endParaRPr lang="en-US" altLang="ko-KR" sz="2400" b="1" dirty="0"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  <a:p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  <a:cs typeface="Arial" pitchFamily="34" charset="0"/>
              </a:rPr>
              <a:t>7. </a:t>
            </a:r>
            <a:r>
              <a:rPr lang="ko-KR" altLang="en-US" sz="2400" b="1" dirty="0" err="1" smtClean="0">
                <a:latin typeface="나눔고딕" pitchFamily="50" charset="-127"/>
                <a:ea typeface="나눔고딕" pitchFamily="50" charset="-127"/>
                <a:cs typeface="Arial" pitchFamily="34" charset="0"/>
              </a:rPr>
              <a:t>모바일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  <a:cs typeface="Arial" pitchFamily="34" charset="0"/>
              </a:rPr>
              <a:t> 페이지</a:t>
            </a:r>
            <a:endParaRPr lang="en-US" altLang="ko-KR" sz="2400" b="1" dirty="0" smtClean="0"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  <a:p>
            <a:endParaRPr lang="en-US" altLang="ko-KR" sz="2400" b="1" dirty="0" smtClean="0"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  <a:p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  <a:cs typeface="Arial" pitchFamily="34" charset="0"/>
              </a:rPr>
              <a:t>8. 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  <a:cs typeface="Arial" pitchFamily="34" charset="0"/>
              </a:rPr>
              <a:t>웹 표준 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  <a:cs typeface="Arial" pitchFamily="34" charset="0"/>
              </a:rPr>
              <a:t>/ </a:t>
            </a:r>
            <a:r>
              <a:rPr lang="ko-KR" altLang="en-US" sz="2400" b="1" dirty="0" err="1" smtClean="0">
                <a:latin typeface="나눔고딕" pitchFamily="50" charset="-127"/>
                <a:ea typeface="나눔고딕" pitchFamily="50" charset="-127"/>
                <a:cs typeface="Arial" pitchFamily="34" charset="0"/>
              </a:rPr>
              <a:t>접근성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  <a:cs typeface="Arial" pitchFamily="34" charset="0"/>
              </a:rPr>
              <a:t> 검사</a:t>
            </a:r>
            <a:endParaRPr lang="en-US" altLang="ko-KR" sz="2400" b="1" dirty="0" smtClean="0"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2060848"/>
            <a:ext cx="27363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  <a:cs typeface="Arial" pitchFamily="34" charset="0"/>
              </a:rPr>
              <a:t>사이트 분석</a:t>
            </a:r>
            <a:endParaRPr lang="en-US" altLang="ko-KR" sz="2400" b="1" dirty="0" smtClean="0"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  <a:p>
            <a:pPr marL="457200" indent="-457200">
              <a:buAutoNum type="arabicPeriod"/>
            </a:pPr>
            <a:endParaRPr lang="en-US" altLang="ko-KR" sz="2400" b="1" dirty="0"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  <a:p>
            <a:pPr marL="457200" indent="-457200">
              <a:buAutoNum type="arabicPeriod"/>
            </a:pP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  <a:cs typeface="Arial" pitchFamily="34" charset="0"/>
              </a:rPr>
              <a:t>제작기법</a:t>
            </a:r>
            <a:endParaRPr lang="en-US" altLang="ko-KR" sz="2400" b="1" dirty="0" smtClean="0"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  <a:p>
            <a:pPr marL="457200" indent="-457200">
              <a:buAutoNum type="arabicPeriod"/>
            </a:pPr>
            <a:endParaRPr lang="en-US" altLang="ko-KR" sz="2400" b="1" dirty="0"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  <a:cs typeface="Arial" pitchFamily="34" charset="0"/>
              </a:rPr>
              <a:t>Color &amp; Font</a:t>
            </a:r>
          </a:p>
          <a:p>
            <a:pPr marL="457200" indent="-457200">
              <a:buAutoNum type="arabicPeriod"/>
            </a:pPr>
            <a:endParaRPr lang="en-US" altLang="ko-KR" sz="2400" b="1" dirty="0"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  <a:p>
            <a:pPr marL="457200" indent="-457200">
              <a:buAutoNum type="arabicPeriod"/>
            </a:pP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  <a:cs typeface="Arial" pitchFamily="34" charset="0"/>
              </a:rPr>
              <a:t>레이아웃</a:t>
            </a:r>
            <a:endParaRPr lang="en-US" altLang="ko-KR" sz="2400" b="1" dirty="0" smtClean="0"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332656"/>
            <a:ext cx="874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3600" b="1" dirty="0" smtClean="0">
                <a:latin typeface="나눔고딕"/>
                <a:ea typeface="나눔고딕"/>
                <a:cs typeface="Arial" pitchFamily="34" charset="0"/>
              </a:rPr>
              <a:t>사이트 분석</a:t>
            </a:r>
            <a:endParaRPr lang="en-US" altLang="ko-KR" sz="3600" b="1" dirty="0" smtClean="0">
              <a:latin typeface="나눔고딕"/>
              <a:ea typeface="나눔고딕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·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스포츠 및 아웃도어 의류를 쉽게 찾아 볼 수 있는 사이트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3192943"/>
            <a:ext cx="874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ko-KR" sz="3600" b="1" dirty="0" smtClean="0">
                <a:latin typeface="나눔고딕"/>
                <a:ea typeface="나눔고딕"/>
                <a:cs typeface="Arial" pitchFamily="34" charset="0"/>
              </a:rPr>
              <a:t>2. </a:t>
            </a:r>
            <a:r>
              <a:rPr lang="ko-KR" altLang="en-US" sz="3600" b="1" dirty="0" smtClean="0">
                <a:latin typeface="나눔고딕"/>
                <a:ea typeface="나눔고딕"/>
                <a:cs typeface="Arial" pitchFamily="34" charset="0"/>
              </a:rPr>
              <a:t>제작기법</a:t>
            </a:r>
            <a:endParaRPr lang="en-US" altLang="ko-KR" sz="3600" b="1" dirty="0" smtClean="0">
              <a:latin typeface="나눔고딕"/>
              <a:ea typeface="나눔고딕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4345071"/>
            <a:ext cx="2736304" cy="1423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· HTML5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· CSS3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· </a:t>
            </a:r>
            <a:r>
              <a:rPr lang="en-US" altLang="ko-KR" sz="2000" dirty="0" err="1" smtClean="0">
                <a:latin typeface="나눔고딕" pitchFamily="50" charset="-127"/>
                <a:ea typeface="나눔고딕" pitchFamily="50" charset="-127"/>
              </a:rPr>
              <a:t>Javascript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39952" y="4345071"/>
            <a:ext cx="2736304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· Photoshop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· illustrator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332656"/>
            <a:ext cx="874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ko-KR" sz="3600" b="1" dirty="0">
                <a:cs typeface="Arial" pitchFamily="34" charset="0"/>
              </a:rPr>
              <a:t>3</a:t>
            </a:r>
            <a:r>
              <a:rPr lang="en-US" altLang="ko-KR" sz="3600" b="1" dirty="0" smtClean="0">
                <a:cs typeface="Arial" pitchFamily="34" charset="0"/>
              </a:rPr>
              <a:t>. Color &amp; Font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622092"/>
            <a:ext cx="129614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#7EA03B</a:t>
            </a:r>
          </a:p>
        </p:txBody>
      </p:sp>
      <p:sp>
        <p:nvSpPr>
          <p:cNvPr id="13" name="타원 12"/>
          <p:cNvSpPr/>
          <p:nvPr/>
        </p:nvSpPr>
        <p:spPr>
          <a:xfrm>
            <a:off x="4075417" y="3573016"/>
            <a:ext cx="1080120" cy="1080120"/>
          </a:xfrm>
          <a:prstGeom prst="ellipse">
            <a:avLst/>
          </a:prstGeom>
          <a:solidFill>
            <a:srgbClr val="1B2F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154601" y="1412776"/>
            <a:ext cx="1080120" cy="1080120"/>
          </a:xfrm>
          <a:prstGeom prst="ellipse">
            <a:avLst/>
          </a:prstGeom>
          <a:solidFill>
            <a:srgbClr val="7EA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309550" y="3573016"/>
            <a:ext cx="1080120" cy="1080120"/>
          </a:xfrm>
          <a:prstGeom prst="ellipse">
            <a:avLst/>
          </a:prstGeom>
          <a:solidFill>
            <a:srgbClr val="2318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390444" y="1412776"/>
            <a:ext cx="1080120" cy="1080120"/>
          </a:xfrm>
          <a:prstGeom prst="ellipse">
            <a:avLst/>
          </a:prstGeom>
          <a:solidFill>
            <a:srgbClr val="FCD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950289" y="1412776"/>
            <a:ext cx="1080120" cy="1080120"/>
          </a:xfrm>
          <a:prstGeom prst="ellipse">
            <a:avLst/>
          </a:prstGeom>
          <a:solidFill>
            <a:srgbClr val="B58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875617" y="3573016"/>
            <a:ext cx="1080120" cy="1080120"/>
          </a:xfrm>
          <a:prstGeom prst="ellipse">
            <a:avLst/>
          </a:prstGeom>
          <a:solidFill>
            <a:srgbClr val="5F6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121072" y="4787579"/>
            <a:ext cx="122413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#1B2F68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47225" y="4799584"/>
            <a:ext cx="129614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#231815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3648" y="2622092"/>
            <a:ext cx="122413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#FCD35E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32040" y="2622092"/>
            <a:ext cx="13681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#B58BBD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58440" y="4784765"/>
            <a:ext cx="113384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#5F6060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207004" y="5733256"/>
            <a:ext cx="1891588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210 체리블라썸 B" pitchFamily="18" charset="-127"/>
                <a:ea typeface="210 체리블라썸 B" pitchFamily="18" charset="-127"/>
              </a:rPr>
              <a:t>체리블라썸</a:t>
            </a:r>
            <a:endParaRPr lang="ko-KR" altLang="en-US" sz="2400" dirty="0">
              <a:solidFill>
                <a:schemeClr val="tx1"/>
              </a:solidFill>
              <a:latin typeface="210 체리블라썸 B" pitchFamily="18" charset="-127"/>
              <a:ea typeface="210 체리블라썸 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35896" y="5733256"/>
            <a:ext cx="1891588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/>
                </a:solidFill>
                <a:latin typeface="a고딕16" pitchFamily="18" charset="-127"/>
                <a:ea typeface="a고딕16" pitchFamily="18" charset="-127"/>
              </a:rPr>
              <a:t>고딕</a:t>
            </a:r>
            <a:endParaRPr lang="en-US" altLang="ko-KR" sz="2000" b="1" dirty="0" smtClean="0">
              <a:solidFill>
                <a:schemeClr val="tx1"/>
              </a:solidFill>
              <a:latin typeface="a고딕16" pitchFamily="18" charset="-127"/>
              <a:ea typeface="a고딕16" pitchFamily="18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6804248" y="1412776"/>
            <a:ext cx="1080120" cy="1080120"/>
          </a:xfrm>
          <a:prstGeom prst="ellipse">
            <a:avLst/>
          </a:prstGeom>
          <a:solidFill>
            <a:srgbClr val="D3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804818" y="2622092"/>
            <a:ext cx="13681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#D32B2D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064788" y="5733256"/>
            <a:ext cx="1891588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schemeClr val="tx1"/>
                </a:solidFill>
                <a:latin typeface="a아메리카노L" pitchFamily="18" charset="-127"/>
                <a:ea typeface="a아메리카노L" pitchFamily="18" charset="-127"/>
              </a:rPr>
              <a:t>아메리카노</a:t>
            </a:r>
            <a:endParaRPr lang="en-US" altLang="ko-KR" sz="2000" b="1" dirty="0" smtClean="0">
              <a:solidFill>
                <a:schemeClr val="tx1"/>
              </a:solidFill>
              <a:latin typeface="a아메리카노L" pitchFamily="18" charset="-127"/>
              <a:ea typeface="a아메리카노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332656"/>
            <a:ext cx="874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ko-KR" sz="3600" b="1" dirty="0" smtClean="0">
                <a:ea typeface="나눔고딕"/>
                <a:cs typeface="Arial" pitchFamily="34" charset="0"/>
              </a:rPr>
              <a:t>4. </a:t>
            </a:r>
            <a:r>
              <a:rPr lang="ko-KR" altLang="en-US" sz="3600" b="1" dirty="0" smtClean="0">
                <a:ea typeface="나눔고딕"/>
                <a:cs typeface="Arial" pitchFamily="34" charset="0"/>
              </a:rPr>
              <a:t>레이아</a:t>
            </a:r>
            <a:r>
              <a:rPr lang="ko-KR" altLang="en-US" sz="3600" b="1" dirty="0">
                <a:ea typeface="나눔고딕"/>
                <a:cs typeface="Arial" pitchFamily="34" charset="0"/>
              </a:rPr>
              <a:t>웃</a:t>
            </a:r>
            <a:endParaRPr lang="en-US" altLang="ko-KR" sz="3600" b="1" dirty="0" smtClean="0">
              <a:ea typeface="나눔고딕"/>
              <a:cs typeface="Arial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43608" y="2636912"/>
            <a:ext cx="3017020" cy="3497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43608" y="6092715"/>
            <a:ext cx="3017020" cy="411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060635" y="6155431"/>
            <a:ext cx="1081618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Footer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628235" y="2830561"/>
            <a:ext cx="1363977" cy="11861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773455" y="3284095"/>
            <a:ext cx="10988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Content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02465" y="2830561"/>
            <a:ext cx="1363977" cy="11861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410521" y="3284095"/>
            <a:ext cx="10988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Content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34858" y="4172762"/>
            <a:ext cx="1357670" cy="8671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634858" y="5083438"/>
            <a:ext cx="1357670" cy="8658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753090" y="4458823"/>
            <a:ext cx="10988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Content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753090" y="5368797"/>
            <a:ext cx="10988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Content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02014" y="4172762"/>
            <a:ext cx="1357670" cy="8671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202014" y="5083438"/>
            <a:ext cx="1357670" cy="8658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347685" y="4458823"/>
            <a:ext cx="10988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Content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347685" y="5368797"/>
            <a:ext cx="10988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Content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572000" y="1521078"/>
            <a:ext cx="43924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·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Top </a:t>
            </a:r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/ Contents /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Footer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가로 </a:t>
            </a:r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단 구성</a:t>
            </a:r>
            <a:endParaRPr lang="en-US" altLang="ko-KR" sz="2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572000" y="2776263"/>
            <a:ext cx="43924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· </a:t>
            </a:r>
            <a:r>
              <a:rPr lang="ko-KR" altLang="en-US" sz="2000" b="1" dirty="0" err="1" smtClean="0">
                <a:latin typeface="나눔고딕" pitchFamily="50" charset="-127"/>
                <a:ea typeface="나눔고딕" pitchFamily="50" charset="-127"/>
              </a:rPr>
              <a:t>원페이지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  레이아웃을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 이용하여</a:t>
            </a:r>
            <a:endParaRPr lang="en-US" altLang="ko-KR" sz="20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err="1" smtClean="0">
                <a:latin typeface="나눔고딕" pitchFamily="50" charset="-127"/>
                <a:ea typeface="나눔고딕" pitchFamily="50" charset="-127"/>
              </a:rPr>
              <a:t>콘텐츠를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구분한 디자인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050753" y="1125325"/>
            <a:ext cx="3017020" cy="15085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867993" y="2061429"/>
            <a:ext cx="14548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Main </a:t>
            </a:r>
            <a:r>
              <a:rPr lang="en-US" altLang="ko-KR" sz="1600" dirty="0" err="1" smtClean="0">
                <a:solidFill>
                  <a:schemeClr val="bg1">
                    <a:lumMod val="50000"/>
                  </a:schemeClr>
                </a:solidFill>
              </a:rPr>
              <a:t>Img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43608" y="1125325"/>
            <a:ext cx="3014571" cy="683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046180" y="1152700"/>
            <a:ext cx="890643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074022" y="1412776"/>
            <a:ext cx="10682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Menu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35956"/>
            <a:ext cx="3791479" cy="583964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332656"/>
            <a:ext cx="874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ko-KR" sz="3600" b="1" dirty="0">
                <a:ea typeface="나눔고딕"/>
                <a:cs typeface="Arial" pitchFamily="34" charset="0"/>
              </a:rPr>
              <a:t>5</a:t>
            </a:r>
            <a:r>
              <a:rPr lang="en-US" altLang="ko-KR" sz="3600" b="1" dirty="0" smtClean="0">
                <a:ea typeface="나눔고딕"/>
                <a:cs typeface="Arial" pitchFamily="34" charset="0"/>
              </a:rPr>
              <a:t>. </a:t>
            </a:r>
            <a:r>
              <a:rPr lang="ko-KR" altLang="en-US" sz="3600" b="1" dirty="0" smtClean="0">
                <a:ea typeface="나눔고딕"/>
                <a:cs typeface="Arial" pitchFamily="34" charset="0"/>
              </a:rPr>
              <a:t>메인 페이지</a:t>
            </a:r>
            <a:endParaRPr lang="en-US" altLang="ko-KR" sz="3600" b="1" dirty="0" smtClean="0">
              <a:ea typeface="나눔고딕"/>
              <a:cs typeface="Arial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427984" y="3501008"/>
            <a:ext cx="4536504" cy="830997"/>
          </a:xfrm>
          <a:prstGeom prst="rect">
            <a:avLst/>
          </a:prstGeom>
          <a:solidFill>
            <a:schemeClr val="tx2">
              <a:lumMod val="60000"/>
              <a:lumOff val="40000"/>
              <a:alpha val="58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en-US" altLang="ko-KR" sz="1600" b="1" dirty="0" smtClean="0">
                <a:latin typeface="나눔스퀘어" pitchFamily="50" charset="-127"/>
                <a:ea typeface="나눔고딕"/>
              </a:rPr>
              <a:t> </a:t>
            </a:r>
            <a:r>
              <a:rPr lang="ko-KR" altLang="en-US" sz="1600" dirty="0" smtClean="0">
                <a:latin typeface="나눔스퀘어" pitchFamily="50" charset="-127"/>
                <a:ea typeface="나눔고딕"/>
              </a:rPr>
              <a:t>메뉴에서 </a:t>
            </a:r>
            <a:r>
              <a:rPr lang="ko-KR" altLang="en-US" sz="1600" dirty="0" err="1" smtClean="0">
                <a:latin typeface="나눔스퀘어" pitchFamily="50" charset="-127"/>
                <a:ea typeface="나눔고딕"/>
              </a:rPr>
              <a:t>오픈예정</a:t>
            </a:r>
            <a:r>
              <a:rPr lang="ko-KR" altLang="en-US" sz="1600" dirty="0" smtClean="0">
                <a:latin typeface="나눔스퀘어" pitchFamily="50" charset="-127"/>
                <a:ea typeface="나눔고딕"/>
              </a:rPr>
              <a:t> 글자 </a:t>
            </a:r>
            <a:r>
              <a:rPr lang="en-US" altLang="ko-KR" sz="1600" b="1" dirty="0" err="1" smtClean="0">
                <a:latin typeface="나눔스퀘어" pitchFamily="50" charset="-127"/>
                <a:ea typeface="나눔고딕"/>
              </a:rPr>
              <a:t>keyframes</a:t>
            </a:r>
            <a:r>
              <a:rPr lang="ko-KR" altLang="en-US" sz="1600" b="1" dirty="0" smtClean="0">
                <a:latin typeface="나눔스퀘어" pitchFamily="50" charset="-127"/>
                <a:ea typeface="나눔고딕"/>
              </a:rPr>
              <a:t>를 사용하여</a:t>
            </a:r>
            <a:endParaRPr lang="en-US" altLang="ko-KR" sz="1600" b="1" dirty="0" smtClean="0">
              <a:latin typeface="나눔스퀘어" pitchFamily="50" charset="-127"/>
              <a:ea typeface="나눔고딕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스퀘어" pitchFamily="50" charset="-127"/>
                <a:ea typeface="나눔고딕"/>
              </a:rPr>
              <a:t> </a:t>
            </a:r>
            <a:r>
              <a:rPr lang="en-US" altLang="ko-KR" sz="1600" b="1" dirty="0" smtClean="0">
                <a:latin typeface="나눔스퀘어" pitchFamily="50" charset="-127"/>
                <a:ea typeface="나눔고딕"/>
              </a:rPr>
              <a:t> </a:t>
            </a:r>
            <a:r>
              <a:rPr lang="ko-KR" altLang="en-US" sz="1600" b="1" dirty="0" smtClean="0">
                <a:latin typeface="나눔스퀘어" pitchFamily="50" charset="-127"/>
                <a:ea typeface="나눔고딕"/>
              </a:rPr>
              <a:t>위아래로 움직이게 실행</a:t>
            </a:r>
            <a:endParaRPr lang="en-US" altLang="ko-KR" sz="1600" b="1" dirty="0">
              <a:latin typeface="나눔스퀘어" pitchFamily="50" charset="-127"/>
              <a:ea typeface="나눔고딕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427984" y="4437112"/>
            <a:ext cx="4536504" cy="830997"/>
          </a:xfrm>
          <a:prstGeom prst="rect">
            <a:avLst/>
          </a:prstGeom>
          <a:solidFill>
            <a:schemeClr val="tx2">
              <a:lumMod val="60000"/>
              <a:lumOff val="40000"/>
              <a:alpha val="58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en-US" altLang="ko-KR" sz="1600" b="1" dirty="0" smtClean="0">
                <a:latin typeface="나눔스퀘어" pitchFamily="50" charset="-127"/>
                <a:ea typeface="나눔고딕"/>
              </a:rPr>
              <a:t> </a:t>
            </a:r>
            <a:r>
              <a:rPr lang="ko-KR" altLang="en-US" sz="1600" dirty="0" err="1" smtClean="0">
                <a:latin typeface="나눔스퀘어" pitchFamily="50" charset="-127"/>
                <a:ea typeface="나눔고딕"/>
              </a:rPr>
              <a:t>콘텐츠</a:t>
            </a:r>
            <a:r>
              <a:rPr lang="en-US" altLang="ko-KR" sz="1600" dirty="0" smtClean="0">
                <a:latin typeface="나눔스퀘어" pitchFamily="50" charset="-127"/>
                <a:ea typeface="나눔고딕"/>
              </a:rPr>
              <a:t> </a:t>
            </a:r>
            <a:r>
              <a:rPr lang="ko-KR" altLang="en-US" sz="1600" dirty="0" smtClean="0">
                <a:latin typeface="나눔스퀘어" pitchFamily="50" charset="-127"/>
                <a:ea typeface="나눔고딕"/>
              </a:rPr>
              <a:t>영역</a:t>
            </a:r>
            <a:r>
              <a:rPr lang="en-US" altLang="ko-KR" sz="1600" dirty="0" smtClean="0">
                <a:latin typeface="나눔스퀘어" pitchFamily="50" charset="-127"/>
                <a:ea typeface="나눔고딕"/>
              </a:rPr>
              <a:t> </a:t>
            </a:r>
            <a:r>
              <a:rPr lang="ko-KR" altLang="en-US" sz="1600" dirty="0" smtClean="0">
                <a:latin typeface="나눔스퀘어" pitchFamily="50" charset="-127"/>
                <a:ea typeface="나눔고딕"/>
              </a:rPr>
              <a:t>마우스 </a:t>
            </a:r>
            <a:r>
              <a:rPr lang="ko-KR" altLang="en-US" sz="1600" dirty="0" err="1" smtClean="0">
                <a:latin typeface="나눔스퀘어" pitchFamily="50" charset="-127"/>
                <a:ea typeface="나눔고딕"/>
              </a:rPr>
              <a:t>오버시</a:t>
            </a:r>
            <a:r>
              <a:rPr lang="ko-KR" altLang="en-US" sz="1600" dirty="0" smtClean="0">
                <a:latin typeface="나눔스퀘어" pitchFamily="50" charset="-127"/>
                <a:ea typeface="나눔고딕"/>
              </a:rPr>
              <a:t> </a:t>
            </a:r>
            <a:r>
              <a:rPr lang="en-US" altLang="ko-KR" sz="1600" b="1" dirty="0">
                <a:latin typeface="나눔스퀘어" pitchFamily="50" charset="-127"/>
                <a:ea typeface="나눔고딕"/>
              </a:rPr>
              <a:t>animate </a:t>
            </a:r>
            <a:r>
              <a:rPr lang="ko-KR" altLang="en-US" sz="1600" b="1" dirty="0" smtClean="0">
                <a:latin typeface="나눔스퀘어" pitchFamily="50" charset="-127"/>
                <a:ea typeface="나눔고딕"/>
              </a:rPr>
              <a:t>사용</a:t>
            </a:r>
            <a:r>
              <a:rPr lang="ko-KR" altLang="en-US" sz="1600" dirty="0" smtClean="0">
                <a:latin typeface="나눔스퀘어" pitchFamily="50" charset="-127"/>
                <a:ea typeface="나눔고딕"/>
              </a:rPr>
              <a:t>하여</a:t>
            </a:r>
            <a:endParaRPr lang="en-US" altLang="ko-KR" sz="1600" dirty="0" smtClean="0">
              <a:latin typeface="나눔스퀘어" pitchFamily="50" charset="-127"/>
              <a:ea typeface="나눔고딕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" pitchFamily="50" charset="-127"/>
                <a:ea typeface="나눔고딕"/>
              </a:rPr>
              <a:t>  </a:t>
            </a:r>
            <a:r>
              <a:rPr lang="ko-KR" altLang="en-US" sz="1600" dirty="0" smtClean="0">
                <a:latin typeface="나눔스퀘어" pitchFamily="50" charset="-127"/>
                <a:ea typeface="나눔고딕"/>
              </a:rPr>
              <a:t>이미지 설명</a:t>
            </a:r>
            <a:r>
              <a:rPr lang="en-US" altLang="ko-KR" sz="1600" dirty="0" smtClean="0">
                <a:latin typeface="나눔스퀘어" pitchFamily="50" charset="-127"/>
                <a:ea typeface="나눔고딕"/>
              </a:rPr>
              <a:t> </a:t>
            </a:r>
            <a:r>
              <a:rPr lang="ko-KR" altLang="en-US" sz="1600" dirty="0" smtClean="0">
                <a:latin typeface="나눔스퀘어" pitchFamily="50" charset="-127"/>
                <a:ea typeface="나눔고딕"/>
              </a:rPr>
              <a:t>커버 실행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4427984" y="6279703"/>
            <a:ext cx="4536504" cy="461665"/>
          </a:xfrm>
          <a:prstGeom prst="rect">
            <a:avLst/>
          </a:prstGeom>
          <a:solidFill>
            <a:schemeClr val="tx2">
              <a:lumMod val="60000"/>
              <a:lumOff val="40000"/>
              <a:alpha val="58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en-US" altLang="ko-KR" sz="1600" b="1" dirty="0" smtClean="0">
                <a:latin typeface="나눔스퀘어" pitchFamily="50" charset="-127"/>
                <a:ea typeface="나눔고딕"/>
              </a:rPr>
              <a:t> </a:t>
            </a:r>
            <a:r>
              <a:rPr lang="ko-KR" altLang="en-US" sz="1600" dirty="0" smtClean="0">
                <a:latin typeface="나눔스퀘어" pitchFamily="50" charset="-127"/>
                <a:ea typeface="나눔고딕"/>
              </a:rPr>
              <a:t>로고 및 메뉴 항목 </a:t>
            </a:r>
            <a:r>
              <a:rPr lang="ko-KR" altLang="en-US" sz="1600" dirty="0" err="1" smtClean="0">
                <a:latin typeface="나눔스퀘어" pitchFamily="50" charset="-127"/>
                <a:ea typeface="나눔고딕"/>
              </a:rPr>
              <a:t>클릭시</a:t>
            </a:r>
            <a:r>
              <a:rPr lang="en-US" altLang="ko-KR" sz="1600" b="1" dirty="0" smtClean="0">
                <a:latin typeface="나눔스퀘어" pitchFamily="50" charset="-127"/>
                <a:ea typeface="나눔고딕"/>
              </a:rPr>
              <a:t>  </a:t>
            </a:r>
            <a:r>
              <a:rPr lang="ko-KR" altLang="en-US" sz="1600" b="1" dirty="0" smtClean="0">
                <a:latin typeface="나눔스퀘어" pitchFamily="50" charset="-127"/>
                <a:ea typeface="나눔고딕"/>
              </a:rPr>
              <a:t>페이지 이동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427984" y="5373216"/>
            <a:ext cx="4536504" cy="830997"/>
          </a:xfrm>
          <a:prstGeom prst="rect">
            <a:avLst/>
          </a:prstGeom>
          <a:solidFill>
            <a:schemeClr val="tx2">
              <a:lumMod val="60000"/>
              <a:lumOff val="40000"/>
              <a:alpha val="58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en-US" altLang="ko-KR" sz="1600" b="1" dirty="0" smtClean="0">
                <a:latin typeface="나눔스퀘어" pitchFamily="50" charset="-127"/>
                <a:ea typeface="나눔고딕"/>
              </a:rPr>
              <a:t> </a:t>
            </a:r>
            <a:r>
              <a:rPr lang="en-US" altLang="ko-KR" sz="1600" dirty="0" smtClean="0">
                <a:latin typeface="나눔스퀘어" pitchFamily="50" charset="-127"/>
                <a:ea typeface="나눔고딕"/>
              </a:rPr>
              <a:t>TOP </a:t>
            </a:r>
            <a:r>
              <a:rPr lang="ko-KR" altLang="en-US" sz="1600" dirty="0" smtClean="0">
                <a:latin typeface="나눔스퀘어" pitchFamily="50" charset="-127"/>
                <a:ea typeface="나눔고딕"/>
              </a:rPr>
              <a:t>버튼에 마우스 </a:t>
            </a:r>
            <a:r>
              <a:rPr lang="ko-KR" altLang="en-US" sz="1600" dirty="0" err="1" smtClean="0">
                <a:latin typeface="나눔스퀘어" pitchFamily="50" charset="-127"/>
                <a:ea typeface="나눔고딕"/>
              </a:rPr>
              <a:t>오버시</a:t>
            </a:r>
            <a:r>
              <a:rPr lang="ko-KR" altLang="en-US" sz="1600" dirty="0" smtClean="0">
                <a:latin typeface="나눔스퀘어" pitchFamily="50" charset="-127"/>
                <a:ea typeface="나눔고딕"/>
              </a:rPr>
              <a:t> </a:t>
            </a:r>
            <a:r>
              <a:rPr lang="ko-KR" altLang="en-US" sz="1600" b="1" dirty="0" smtClean="0">
                <a:latin typeface="나눔스퀘어" pitchFamily="50" charset="-127"/>
                <a:ea typeface="나눔고딕"/>
              </a:rPr>
              <a:t>화살표 애니메이션</a:t>
            </a:r>
            <a:endParaRPr lang="en-US" altLang="ko-KR" sz="1600" b="1" dirty="0" smtClean="0">
              <a:latin typeface="나눔스퀘어" pitchFamily="50" charset="-127"/>
              <a:ea typeface="나눔고딕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스퀘어" pitchFamily="50" charset="-127"/>
                <a:ea typeface="나눔고딕"/>
              </a:rPr>
              <a:t> </a:t>
            </a:r>
            <a:r>
              <a:rPr lang="en-US" altLang="ko-KR" sz="1600" b="1" dirty="0" smtClean="0">
                <a:latin typeface="나눔스퀘어" pitchFamily="50" charset="-127"/>
                <a:ea typeface="나눔고딕"/>
              </a:rPr>
              <a:t> </a:t>
            </a:r>
            <a:r>
              <a:rPr lang="ko-KR" altLang="en-US" sz="1600" b="1" dirty="0" smtClean="0">
                <a:latin typeface="나눔스퀘어" pitchFamily="50" charset="-127"/>
                <a:ea typeface="나눔고딕"/>
              </a:rPr>
              <a:t>실행 </a:t>
            </a:r>
            <a:r>
              <a:rPr lang="ko-KR" altLang="en-US" sz="1600" dirty="0" smtClean="0">
                <a:latin typeface="나눔스퀘어" pitchFamily="50" charset="-127"/>
                <a:ea typeface="나눔고딕"/>
              </a:rPr>
              <a:t>및 </a:t>
            </a:r>
            <a:r>
              <a:rPr lang="ko-KR" altLang="en-US" sz="1600" dirty="0" err="1" smtClean="0">
                <a:latin typeface="나눔스퀘어" pitchFamily="50" charset="-127"/>
                <a:ea typeface="나눔고딕"/>
              </a:rPr>
              <a:t>클릭시</a:t>
            </a:r>
            <a:r>
              <a:rPr lang="ko-KR" altLang="en-US" sz="1600" dirty="0" smtClean="0">
                <a:latin typeface="나눔스퀘어" pitchFamily="50" charset="-127"/>
                <a:ea typeface="나눔고딕"/>
              </a:rPr>
              <a:t> </a:t>
            </a:r>
            <a:r>
              <a:rPr lang="ko-KR" altLang="en-US" sz="1600" b="1" dirty="0" smtClean="0">
                <a:latin typeface="나눔스퀘어" pitchFamily="50" charset="-127"/>
                <a:ea typeface="나눔고딕"/>
              </a:rPr>
              <a:t>상단으로 스크롤 이동</a:t>
            </a:r>
            <a:endParaRPr lang="en-US" altLang="ko-KR" sz="1600" b="1" dirty="0">
              <a:latin typeface="나눔스퀘어" pitchFamily="50" charset="-127"/>
              <a:ea typeface="나눔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27984" y="2924944"/>
            <a:ext cx="4536504" cy="461665"/>
          </a:xfrm>
          <a:prstGeom prst="rect">
            <a:avLst/>
          </a:prstGeom>
          <a:solidFill>
            <a:schemeClr val="tx2">
              <a:lumMod val="60000"/>
              <a:lumOff val="40000"/>
              <a:alpha val="58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상단 박스 </a:t>
            </a:r>
            <a:r>
              <a:rPr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Position:fixed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를 이용해 고정</a:t>
            </a:r>
            <a:endParaRPr lang="en-US" altLang="ko-KR" sz="16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76554"/>
            <a:ext cx="3781953" cy="48870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332656"/>
            <a:ext cx="874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ko-KR" sz="3600" b="1" dirty="0">
                <a:ea typeface="나눔고딕"/>
                <a:cs typeface="Arial" pitchFamily="34" charset="0"/>
              </a:rPr>
              <a:t>6</a:t>
            </a:r>
            <a:r>
              <a:rPr lang="en-US" altLang="ko-KR" sz="3600" b="1" dirty="0" smtClean="0">
                <a:ea typeface="나눔고딕"/>
                <a:cs typeface="Arial" pitchFamily="34" charset="0"/>
              </a:rPr>
              <a:t>. </a:t>
            </a:r>
            <a:r>
              <a:rPr lang="ko-KR" altLang="en-US" sz="3600" b="1" dirty="0" smtClean="0">
                <a:ea typeface="나눔고딕"/>
                <a:cs typeface="Arial" pitchFamily="34" charset="0"/>
              </a:rPr>
              <a:t>서브 페이지</a:t>
            </a:r>
            <a:endParaRPr lang="en-US" altLang="ko-KR" sz="3600" b="1" dirty="0" smtClean="0">
              <a:ea typeface="나눔고딕"/>
              <a:cs typeface="Arial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39551" y="1359352"/>
            <a:ext cx="35638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·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색상 항목 </a:t>
            </a:r>
            <a:r>
              <a:rPr lang="ko-KR" altLang="en-US" sz="1600" dirty="0" err="1" smtClean="0">
                <a:latin typeface="나눔고딕" pitchFamily="50" charset="-127"/>
                <a:ea typeface="나눔고딕" pitchFamily="50" charset="-127"/>
              </a:rPr>
              <a:t>클릭시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제품의 색상 변경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539553" y="3006244"/>
            <a:ext cx="3563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en-US" altLang="ko-KR" sz="1600" b="1" dirty="0" smtClean="0">
                <a:latin typeface="나눔스퀘어" pitchFamily="50" charset="-127"/>
                <a:ea typeface="나눔고딕"/>
              </a:rPr>
              <a:t> </a:t>
            </a:r>
            <a:r>
              <a:rPr lang="ko-KR" altLang="en-US" sz="1600" dirty="0">
                <a:latin typeface="나눔스퀘어" pitchFamily="50" charset="-127"/>
                <a:ea typeface="나눔고딕"/>
              </a:rPr>
              <a:t>로고 및 메뉴 항목 </a:t>
            </a:r>
            <a:r>
              <a:rPr lang="ko-KR" altLang="en-US" sz="1600" dirty="0" err="1">
                <a:latin typeface="나눔스퀘어" pitchFamily="50" charset="-127"/>
                <a:ea typeface="나눔고딕"/>
              </a:rPr>
              <a:t>클릭시</a:t>
            </a:r>
            <a:r>
              <a:rPr lang="en-US" altLang="ko-KR" sz="1600" b="1" dirty="0">
                <a:latin typeface="나눔스퀘어" pitchFamily="50" charset="-127"/>
                <a:ea typeface="나눔고딕"/>
              </a:rPr>
              <a:t>  </a:t>
            </a:r>
            <a:r>
              <a:rPr lang="ko-KR" altLang="en-US" sz="1600" b="1" dirty="0" smtClean="0">
                <a:latin typeface="나눔스퀘어" pitchFamily="50" charset="-127"/>
                <a:ea typeface="나눔고딕"/>
              </a:rPr>
              <a:t>페이지</a:t>
            </a:r>
            <a:endParaRPr lang="en-US" altLang="ko-KR" sz="1600" b="1" dirty="0" smtClean="0">
              <a:latin typeface="나눔스퀘어" pitchFamily="50" charset="-127"/>
              <a:ea typeface="나눔고딕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스퀘어" pitchFamily="50" charset="-127"/>
                <a:ea typeface="나눔고딕"/>
              </a:rPr>
              <a:t> </a:t>
            </a:r>
            <a:r>
              <a:rPr lang="en-US" altLang="ko-KR" sz="1600" b="1" dirty="0" smtClean="0">
                <a:latin typeface="나눔스퀘어" pitchFamily="50" charset="-127"/>
                <a:ea typeface="나눔고딕"/>
              </a:rPr>
              <a:t> </a:t>
            </a:r>
            <a:r>
              <a:rPr lang="ko-KR" altLang="en-US" sz="1600" b="1" dirty="0" smtClean="0">
                <a:latin typeface="나눔스퀘어" pitchFamily="50" charset="-127"/>
                <a:ea typeface="나눔고딕"/>
              </a:rPr>
              <a:t>이동 </a:t>
            </a:r>
            <a:r>
              <a:rPr lang="en-US" altLang="ko-KR" sz="1600" b="1" dirty="0" smtClean="0">
                <a:latin typeface="나눔스퀘어" pitchFamily="50" charset="-127"/>
                <a:ea typeface="나눔고딕"/>
              </a:rPr>
              <a:t>(</a:t>
            </a:r>
            <a:r>
              <a:rPr lang="ko-KR" altLang="en-US" sz="1600" b="1" dirty="0" smtClean="0">
                <a:latin typeface="나눔스퀘어" pitchFamily="50" charset="-127"/>
                <a:ea typeface="나눔고딕"/>
              </a:rPr>
              <a:t>상품 </a:t>
            </a:r>
            <a:r>
              <a:rPr lang="ko-KR" altLang="en-US" sz="1600" b="1" dirty="0" err="1" smtClean="0">
                <a:latin typeface="나눔스퀘어" pitchFamily="50" charset="-127"/>
                <a:ea typeface="나눔고딕"/>
              </a:rPr>
              <a:t>클릭시</a:t>
            </a:r>
            <a:r>
              <a:rPr lang="ko-KR" altLang="en-US" sz="1600" b="1" dirty="0" smtClean="0">
                <a:latin typeface="나눔스퀘어" pitchFamily="50" charset="-127"/>
                <a:ea typeface="나눔고딕"/>
              </a:rPr>
              <a:t> 상세페이지 이동</a:t>
            </a:r>
            <a:r>
              <a:rPr lang="en-US" altLang="ko-KR" sz="1600" b="1" dirty="0" smtClean="0">
                <a:latin typeface="나눔스퀘어" pitchFamily="50" charset="-127"/>
                <a:ea typeface="나눔고딕"/>
              </a:rPr>
              <a:t>)</a:t>
            </a:r>
            <a:endParaRPr lang="ko-KR" altLang="en-US" sz="1600" b="1" dirty="0">
              <a:latin typeface="나눔스퀘어" pitchFamily="50" charset="-127"/>
              <a:ea typeface="나눔고딕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552" y="1844824"/>
            <a:ext cx="35638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en-US" altLang="ko-KR" sz="1600" b="1" dirty="0" smtClean="0">
                <a:latin typeface="나눔스퀘어" pitchFamily="50" charset="-127"/>
                <a:ea typeface="나눔고딕"/>
              </a:rPr>
              <a:t> </a:t>
            </a:r>
            <a:r>
              <a:rPr lang="ko-KR" altLang="en-US" sz="1600" dirty="0" err="1" smtClean="0">
                <a:latin typeface="나눔스퀘어" pitchFamily="50" charset="-127"/>
                <a:ea typeface="나눔고딕"/>
              </a:rPr>
              <a:t>위로가기</a:t>
            </a:r>
            <a:r>
              <a:rPr lang="ko-KR" altLang="en-US" sz="1600" dirty="0" smtClean="0">
                <a:latin typeface="나눔스퀘어" pitchFamily="50" charset="-127"/>
                <a:ea typeface="나눔고딕"/>
              </a:rPr>
              <a:t> 버튼에 마우스 </a:t>
            </a:r>
            <a:r>
              <a:rPr lang="ko-KR" altLang="en-US" sz="1600" dirty="0" err="1" smtClean="0">
                <a:latin typeface="나눔스퀘어" pitchFamily="50" charset="-127"/>
                <a:ea typeface="나눔고딕"/>
              </a:rPr>
              <a:t>오버시</a:t>
            </a:r>
            <a:endParaRPr lang="en-US" altLang="ko-KR" sz="1600" dirty="0">
              <a:latin typeface="나눔스퀘어" pitchFamily="50" charset="-127"/>
              <a:ea typeface="나눔고딕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스퀘어" pitchFamily="50" charset="-127"/>
                <a:ea typeface="나눔고딕"/>
              </a:rPr>
              <a:t>  </a:t>
            </a:r>
            <a:r>
              <a:rPr lang="ko-KR" altLang="en-US" sz="1600" b="1" dirty="0" smtClean="0">
                <a:latin typeface="나눔스퀘어" pitchFamily="50" charset="-127"/>
                <a:ea typeface="나눔고딕"/>
              </a:rPr>
              <a:t>화살표 애니메이션</a:t>
            </a:r>
            <a:r>
              <a:rPr lang="en-US" altLang="ko-KR" sz="1600" b="1" dirty="0" smtClean="0">
                <a:latin typeface="나눔스퀘어" pitchFamily="50" charset="-127"/>
                <a:ea typeface="나눔고딕"/>
              </a:rPr>
              <a:t> </a:t>
            </a:r>
            <a:r>
              <a:rPr lang="ko-KR" altLang="en-US" sz="1600" b="1" dirty="0" smtClean="0">
                <a:latin typeface="나눔스퀘어" pitchFamily="50" charset="-127"/>
                <a:ea typeface="나눔고딕"/>
              </a:rPr>
              <a:t>실행 </a:t>
            </a:r>
            <a:r>
              <a:rPr lang="ko-KR" altLang="en-US" sz="1600" dirty="0" smtClean="0">
                <a:latin typeface="나눔스퀘어" pitchFamily="50" charset="-127"/>
                <a:ea typeface="나눔고딕"/>
              </a:rPr>
              <a:t>및</a:t>
            </a:r>
            <a:endParaRPr lang="en-US" altLang="ko-KR" sz="1600" dirty="0" smtClean="0">
              <a:latin typeface="나눔스퀘어" pitchFamily="50" charset="-127"/>
              <a:ea typeface="나눔고딕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" pitchFamily="50" charset="-127"/>
                <a:ea typeface="나눔고딕"/>
              </a:rPr>
              <a:t> </a:t>
            </a:r>
            <a:r>
              <a:rPr lang="en-US" altLang="ko-KR" sz="1600" dirty="0" smtClean="0">
                <a:latin typeface="나눔스퀘어" pitchFamily="50" charset="-127"/>
                <a:ea typeface="나눔고딕"/>
              </a:rPr>
              <a:t> </a:t>
            </a:r>
            <a:r>
              <a:rPr lang="ko-KR" altLang="en-US" sz="1600" dirty="0" err="1" smtClean="0">
                <a:latin typeface="나눔스퀘어" pitchFamily="50" charset="-127"/>
                <a:ea typeface="나눔고딕"/>
              </a:rPr>
              <a:t>클릭시</a:t>
            </a:r>
            <a:r>
              <a:rPr lang="ko-KR" altLang="en-US" sz="1600" dirty="0" smtClean="0">
                <a:latin typeface="나눔스퀘어" pitchFamily="50" charset="-127"/>
                <a:ea typeface="나눔고딕"/>
              </a:rPr>
              <a:t> </a:t>
            </a:r>
            <a:r>
              <a:rPr lang="ko-KR" altLang="en-US" sz="1600" b="1" dirty="0" smtClean="0">
                <a:latin typeface="나눔스퀘어" pitchFamily="50" charset="-127"/>
                <a:ea typeface="나눔고딕"/>
              </a:rPr>
              <a:t>상단으로 스크롤 이동</a:t>
            </a:r>
            <a:endParaRPr lang="en-US" altLang="ko-KR" sz="1600" b="1" dirty="0">
              <a:latin typeface="나눔스퀘어" pitchFamily="50" charset="-127"/>
              <a:ea typeface="나눔고딕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52556"/>
            <a:ext cx="4182059" cy="63254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332656"/>
            <a:ext cx="874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ko-KR" sz="3600" b="1" dirty="0" smtClean="0">
                <a:ea typeface="나눔고딕"/>
                <a:cs typeface="Arial" pitchFamily="34" charset="0"/>
              </a:rPr>
              <a:t>7. </a:t>
            </a:r>
            <a:r>
              <a:rPr lang="ko-KR" altLang="en-US" sz="3600" b="1" dirty="0" err="1" smtClean="0">
                <a:ea typeface="나눔고딕"/>
                <a:cs typeface="Arial" pitchFamily="34" charset="0"/>
              </a:rPr>
              <a:t>모바일</a:t>
            </a:r>
            <a:r>
              <a:rPr lang="ko-KR" altLang="en-US" sz="3600" b="1" dirty="0" smtClean="0">
                <a:ea typeface="나눔고딕"/>
                <a:cs typeface="Arial" pitchFamily="34" charset="0"/>
              </a:rPr>
              <a:t> 페이지</a:t>
            </a:r>
            <a:endParaRPr lang="en-US" altLang="ko-KR" sz="3600" b="1" dirty="0" smtClean="0">
              <a:ea typeface="나눔고딕"/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5749462"/>
            <a:ext cx="3384376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latin typeface="나눔고딕" pitchFamily="50" charset="-127"/>
                <a:ea typeface="나눔고딕" pitchFamily="50" charset="-127"/>
              </a:rPr>
              <a:t>·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메뉴 버튼 </a:t>
            </a:r>
            <a:r>
              <a:rPr lang="ko-KR" altLang="en-US" sz="1600" dirty="0" err="1" smtClean="0">
                <a:latin typeface="나눔고딕" pitchFamily="50" charset="-127"/>
                <a:ea typeface="나눔고딕" pitchFamily="50" charset="-127"/>
              </a:rPr>
              <a:t>클릭시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if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문을 사용하여</a:t>
            </a:r>
            <a:endParaRPr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메뉴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아이콘 변경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716015" y="5749462"/>
            <a:ext cx="3384375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메뉴에서 </a:t>
            </a:r>
            <a:r>
              <a:rPr lang="ko-KR" altLang="en-US" sz="1600" dirty="0" err="1">
                <a:latin typeface="나눔고딕" pitchFamily="50" charset="-127"/>
                <a:ea typeface="나눔고딕" pitchFamily="50" charset="-127"/>
              </a:rPr>
              <a:t>준비중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 글자 </a:t>
            </a:r>
            <a:r>
              <a:rPr lang="en-US" altLang="ko-KR" sz="1600" b="1" dirty="0" err="1">
                <a:latin typeface="나눔고딕" pitchFamily="50" charset="-127"/>
                <a:ea typeface="나눔고딕" pitchFamily="50" charset="-127"/>
              </a:rPr>
              <a:t>keyframes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를</a:t>
            </a:r>
            <a:endParaRPr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사용하여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위아래로 움직이게 실행</a:t>
            </a:r>
            <a:endParaRPr lang="en-US" altLang="ko-KR" sz="16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83459"/>
            <a:ext cx="2343477" cy="4620270"/>
          </a:xfrm>
          <a:prstGeom prst="rect">
            <a:avLst/>
          </a:prstGeom>
        </p:spPr>
      </p:pic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335" y="1061788"/>
            <a:ext cx="2295845" cy="4610743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140" y="1083458"/>
            <a:ext cx="2286319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8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332656"/>
            <a:ext cx="874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ko-KR" sz="3600" b="1" dirty="0" smtClean="0">
                <a:ea typeface="나눔고딕"/>
                <a:cs typeface="Arial" pitchFamily="34" charset="0"/>
              </a:rPr>
              <a:t>8. </a:t>
            </a:r>
            <a:r>
              <a:rPr lang="ko-KR" altLang="en-US" sz="3600" b="1" dirty="0">
                <a:latin typeface="나눔고딕" pitchFamily="50" charset="-127"/>
                <a:ea typeface="나눔고딕" pitchFamily="50" charset="-127"/>
                <a:cs typeface="Arial" pitchFamily="34" charset="0"/>
              </a:rPr>
              <a:t>웹 표준 </a:t>
            </a:r>
            <a:r>
              <a:rPr lang="en-US" altLang="ko-KR" sz="3600" b="1" dirty="0">
                <a:latin typeface="나눔고딕" pitchFamily="50" charset="-127"/>
                <a:ea typeface="나눔고딕" pitchFamily="50" charset="-127"/>
                <a:cs typeface="Arial" pitchFamily="34" charset="0"/>
              </a:rPr>
              <a:t>/ </a:t>
            </a:r>
            <a:r>
              <a:rPr lang="ko-KR" altLang="en-US" sz="3600" b="1" dirty="0" err="1">
                <a:latin typeface="나눔고딕" pitchFamily="50" charset="-127"/>
                <a:ea typeface="나눔고딕" pitchFamily="50" charset="-127"/>
                <a:cs typeface="Arial" pitchFamily="34" charset="0"/>
              </a:rPr>
              <a:t>접근성</a:t>
            </a:r>
            <a:r>
              <a:rPr lang="ko-KR" altLang="en-US" sz="3600" b="1" dirty="0">
                <a:latin typeface="나눔고딕" pitchFamily="50" charset="-127"/>
                <a:ea typeface="나눔고딕" pitchFamily="50" charset="-127"/>
                <a:cs typeface="Arial" pitchFamily="34" charset="0"/>
              </a:rPr>
              <a:t> </a:t>
            </a:r>
            <a:r>
              <a:rPr lang="ko-KR" altLang="en-US" sz="3600" b="1" dirty="0" smtClean="0">
                <a:latin typeface="나눔고딕" pitchFamily="50" charset="-127"/>
                <a:ea typeface="나눔고딕" pitchFamily="50" charset="-127"/>
                <a:cs typeface="Arial" pitchFamily="34" charset="0"/>
              </a:rPr>
              <a:t>검사</a:t>
            </a:r>
            <a:r>
              <a:rPr lang="en-US" altLang="ko-KR" sz="3600" b="1" dirty="0" smtClean="0">
                <a:ea typeface="나눔고딕"/>
                <a:cs typeface="Arial" pitchFamily="34" charset="0"/>
              </a:rPr>
              <a:t> </a:t>
            </a: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53394"/>
            <a:ext cx="3888432" cy="5400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153394"/>
            <a:ext cx="4650749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8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</TotalTime>
  <Words>246</Words>
  <Application>Microsoft Office PowerPoint</Application>
  <PresentationFormat>화면 슬라이드 쇼(4:3)</PresentationFormat>
  <Paragraphs>75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사용자</dc:creator>
  <cp:lastModifiedBy>tombap</cp:lastModifiedBy>
  <cp:revision>104</cp:revision>
  <dcterms:created xsi:type="dcterms:W3CDTF">2017-01-05T11:46:47Z</dcterms:created>
  <dcterms:modified xsi:type="dcterms:W3CDTF">2021-11-04T04:23:20Z</dcterms:modified>
</cp:coreProperties>
</file>