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9" r:id="rId2"/>
    <p:sldId id="260" r:id="rId3"/>
    <p:sldId id="264" r:id="rId4"/>
    <p:sldId id="256" r:id="rId5"/>
    <p:sldId id="265" r:id="rId6"/>
    <p:sldId id="266" r:id="rId7"/>
    <p:sldId id="268" r:id="rId8"/>
    <p:sldId id="267" r:id="rId9"/>
    <p:sldId id="269" r:id="rId10"/>
    <p:sldId id="273" r:id="rId11"/>
    <p:sldId id="271" r:id="rId12"/>
    <p:sldId id="272" r:id="rId13"/>
    <p:sldId id="270" r:id="rId14"/>
    <p:sldId id="274" r:id="rId15"/>
    <p:sldId id="258" r:id="rId16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633"/>
    <a:srgbClr val="1F4E79"/>
    <a:srgbClr val="B28850"/>
    <a:srgbClr val="2D2E2D"/>
    <a:srgbClr val="2E75B6"/>
    <a:srgbClr val="2762E7"/>
    <a:srgbClr val="F1F1F1"/>
    <a:srgbClr val="9AB6F4"/>
    <a:srgbClr val="1C21F2"/>
    <a:srgbClr val="BCA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4890" autoAdjust="0"/>
    <p:restoredTop sz="94660"/>
  </p:normalViewPr>
  <p:slideViewPr>
    <p:cSldViewPr snapToGrid="0">
      <p:cViewPr varScale="1">
        <p:scale>
          <a:sx n="89" d="100"/>
          <a:sy n="89" d="100"/>
        </p:scale>
        <p:origin x="-8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8A1E-0584-4719-9D73-04D995D8A7C6}" type="datetimeFigureOut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5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8A1E-0584-4719-9D73-04D995D8A7C6}" type="datetimeFigureOut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7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8A1E-0584-4719-9D73-04D995D8A7C6}" type="datetimeFigureOut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74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8A1E-0584-4719-9D73-04D995D8A7C6}" type="datetimeFigureOut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57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8A1E-0584-4719-9D73-04D995D8A7C6}" type="datetimeFigureOut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84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8A1E-0584-4719-9D73-04D995D8A7C6}" type="datetimeFigureOut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2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8A1E-0584-4719-9D73-04D995D8A7C6}" type="datetimeFigureOut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9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8A1E-0584-4719-9D73-04D995D8A7C6}" type="datetimeFigureOut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28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8A1E-0584-4719-9D73-04D995D8A7C6}" type="datetimeFigureOut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14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8A1E-0584-4719-9D73-04D995D8A7C6}" type="datetimeFigureOut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46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8A1E-0584-4719-9D73-04D995D8A7C6}" type="datetimeFigureOut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66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A8A1E-0584-4719-9D73-04D995D8A7C6}" type="datetimeFigureOut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4FDD6-9EA6-4EEA-BA9D-34CD7F99FE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37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" y="0"/>
            <a:ext cx="10790621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1" y="0"/>
            <a:ext cx="107906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한쪽 모서리는 잘리고 다른 쪽 모서리는 둥근 사각형 2"/>
          <p:cNvSpPr/>
          <p:nvPr/>
        </p:nvSpPr>
        <p:spPr>
          <a:xfrm>
            <a:off x="-1" y="-1"/>
            <a:ext cx="10790621" cy="6855791"/>
          </a:xfrm>
          <a:prstGeom prst="snipRoundRect">
            <a:avLst>
              <a:gd name="adj1" fmla="val 0"/>
              <a:gd name="adj2" fmla="val 23892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86919" y="2273732"/>
            <a:ext cx="41386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0" dirty="0" err="1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뚜레쥬르</a:t>
            </a:r>
            <a:endParaRPr lang="en-US" altLang="ko-KR" sz="44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메인 </a:t>
            </a:r>
            <a:r>
              <a:rPr lang="ko-KR" altLang="en-US" sz="36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홈페이지</a:t>
            </a:r>
            <a:endParaRPr lang="ko-KR" altLang="en-US" sz="44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80535" y="5962637"/>
            <a:ext cx="2896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300" dirty="0" smtClean="0">
                <a:latin typeface="+mj-ea"/>
                <a:ea typeface="+mj-ea"/>
              </a:rPr>
              <a:t>Myung Hyun Yun</a:t>
            </a:r>
            <a:endParaRPr lang="ko-KR" altLang="en-US" sz="2000" spc="300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24" y="1025954"/>
            <a:ext cx="25527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7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2860"/>
            <a:ext cx="9144000" cy="4078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-2" y="506904"/>
            <a:ext cx="6794939" cy="540846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43865"/>
            <a:ext cx="90533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 01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사이트 분석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	   02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제작 기법    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03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메인페이지 리뉴얼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   04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서브페이지 리뉴얼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389" y="524530"/>
            <a:ext cx="4449303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+mj-ea"/>
                <a:ea typeface="+mj-ea"/>
              </a:rPr>
              <a:t>04 </a:t>
            </a:r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서브페이지 </a:t>
            </a:r>
            <a:r>
              <a:rPr lang="ko-KR" altLang="en-US" sz="2800" dirty="0" err="1" smtClean="0">
                <a:solidFill>
                  <a:schemeClr val="bg1"/>
                </a:solidFill>
                <a:latin typeface="+mj-ea"/>
                <a:ea typeface="+mj-ea"/>
              </a:rPr>
              <a:t>리뉴얼</a:t>
            </a:r>
            <a:r>
              <a:rPr lang="en-US" altLang="ko-KR" sz="2800" dirty="0" smtClean="0">
                <a:solidFill>
                  <a:schemeClr val="bg1"/>
                </a:solidFill>
                <a:latin typeface="+mj-ea"/>
                <a:ea typeface="+mj-ea"/>
              </a:rPr>
              <a:t>-1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2" name="TextBox 13"/>
          <p:cNvSpPr txBox="1"/>
          <p:nvPr/>
        </p:nvSpPr>
        <p:spPr>
          <a:xfrm>
            <a:off x="6733447" y="173791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기획의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도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16"/>
          <p:cNvSpPr txBox="1"/>
          <p:nvPr/>
        </p:nvSpPr>
        <p:spPr>
          <a:xfrm>
            <a:off x="5944997" y="4060867"/>
            <a:ext cx="3073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광고의 종류를 한눈에 볼 수 있게 함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TextBox 18"/>
          <p:cNvSpPr txBox="1"/>
          <p:nvPr/>
        </p:nvSpPr>
        <p:spPr>
          <a:xfrm>
            <a:off x="5944996" y="4824020"/>
            <a:ext cx="2598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메인 영상 하단의 광고설명을</a:t>
            </a:r>
            <a:endParaRPr lang="en-US" altLang="ko-KR" sz="140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통해 사용자의 이해를 도움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0"/>
          <p:cNvSpPr txBox="1"/>
          <p:nvPr/>
        </p:nvSpPr>
        <p:spPr>
          <a:xfrm>
            <a:off x="5944997" y="2532912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err="1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뚜레쥬르의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광고를</a:t>
            </a:r>
            <a:endParaRPr lang="en-US" altLang="ko-KR" sz="140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볼 수 있는 페이지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2"/>
          <p:cNvSpPr txBox="1"/>
          <p:nvPr/>
        </p:nvSpPr>
        <p:spPr>
          <a:xfrm>
            <a:off x="5944996" y="3307266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갤러리 형식의 레이아웃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743575" y="2724900"/>
            <a:ext cx="1238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743575" y="3389716"/>
            <a:ext cx="1238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43575" y="4162367"/>
            <a:ext cx="1238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743575" y="4990010"/>
            <a:ext cx="1238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95" y="1299998"/>
            <a:ext cx="4349170" cy="51391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8391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2860"/>
            <a:ext cx="9144000" cy="4078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-2" y="506904"/>
            <a:ext cx="6794939" cy="540846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43865"/>
            <a:ext cx="90533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 01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사이트 분석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	   02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제작 기법    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03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메인페이지 리뉴얼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   04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서브페이지 리뉴얼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389" y="524530"/>
            <a:ext cx="4494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+mj-ea"/>
                <a:ea typeface="+mj-ea"/>
              </a:rPr>
              <a:t>04 </a:t>
            </a:r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서브페이지 </a:t>
            </a:r>
            <a:r>
              <a:rPr lang="ko-KR" altLang="en-US" sz="2800" dirty="0" err="1" smtClean="0">
                <a:solidFill>
                  <a:schemeClr val="bg1"/>
                </a:solidFill>
                <a:latin typeface="+mj-ea"/>
                <a:ea typeface="+mj-ea"/>
              </a:rPr>
              <a:t>리뉴얼</a:t>
            </a:r>
            <a:r>
              <a:rPr lang="en-US" altLang="ko-KR" sz="2800" dirty="0" smtClean="0">
                <a:solidFill>
                  <a:schemeClr val="bg1"/>
                </a:solidFill>
                <a:latin typeface="+mj-ea"/>
                <a:ea typeface="+mj-ea"/>
              </a:rPr>
              <a:t>-2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5832593" y="154741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기획의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도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TextBox 16"/>
          <p:cNvSpPr txBox="1"/>
          <p:nvPr/>
        </p:nvSpPr>
        <p:spPr>
          <a:xfrm>
            <a:off x="4808859" y="4013242"/>
            <a:ext cx="2885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서비스 상품의 이미지를 게시하여</a:t>
            </a:r>
            <a:endParaRPr lang="en-US" altLang="ko-KR" sz="140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사용자의 편의를 도움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TextBox 18"/>
          <p:cNvSpPr txBox="1"/>
          <p:nvPr/>
        </p:nvSpPr>
        <p:spPr>
          <a:xfrm>
            <a:off x="4808858" y="4812310"/>
            <a:ext cx="3534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err="1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컨텐츠의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err="1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메뉴판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형식의 </a:t>
            </a:r>
            <a:r>
              <a:rPr lang="en-US" altLang="ko-KR" sz="1400" dirty="0" err="1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ux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en-US" altLang="ko-KR" sz="1400" dirty="0" err="1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ui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를 사용하여</a:t>
            </a:r>
            <a:endParaRPr lang="en-US" altLang="ko-KR" sz="140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사용자의 흥미를 유발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TextBox 20"/>
          <p:cNvSpPr txBox="1"/>
          <p:nvPr/>
        </p:nvSpPr>
        <p:spPr>
          <a:xfrm>
            <a:off x="4808859" y="2437662"/>
            <a:ext cx="2643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err="1">
                <a:solidFill>
                  <a:schemeClr val="accent6">
                    <a:lumMod val="75000"/>
                  </a:schemeClr>
                </a:solidFill>
                <a:latin typeface="+mj-ea"/>
              </a:rPr>
              <a:t>뚜레쥬르의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400" dirty="0" err="1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딜리버리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서비스를</a:t>
            </a:r>
            <a:endParaRPr lang="en-US" altLang="ko-KR" sz="140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소개하는 페이지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TextBox 22"/>
          <p:cNvSpPr txBox="1"/>
          <p:nvPr/>
        </p:nvSpPr>
        <p:spPr>
          <a:xfrm>
            <a:off x="4808858" y="3307266"/>
            <a:ext cx="354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서비스 가능 지역을 검색하는 기능을 부여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638675" y="2629650"/>
            <a:ext cx="1238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638675" y="3399241"/>
            <a:ext cx="1238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638675" y="4200467"/>
            <a:ext cx="1238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638675" y="4999535"/>
            <a:ext cx="1238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69" y="-55170"/>
            <a:ext cx="3180714" cy="686745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1656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2860"/>
            <a:ext cx="9144000" cy="4078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-2" y="506904"/>
            <a:ext cx="6794939" cy="540846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43865"/>
            <a:ext cx="90533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 01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사이트 분석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	   02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제작 기법    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03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메인페이지 리뉴얼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   04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서브페이지 리뉴얼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390" y="524530"/>
            <a:ext cx="48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+mj-ea"/>
                <a:ea typeface="+mj-ea"/>
              </a:rPr>
              <a:t>04 </a:t>
            </a:r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서브페이지 </a:t>
            </a:r>
            <a:r>
              <a:rPr lang="ko-KR" altLang="en-US" sz="2800" dirty="0" err="1" smtClean="0">
                <a:solidFill>
                  <a:schemeClr val="bg1"/>
                </a:solidFill>
                <a:latin typeface="+mj-ea"/>
                <a:ea typeface="+mj-ea"/>
              </a:rPr>
              <a:t>리뉴얼</a:t>
            </a:r>
            <a:r>
              <a:rPr lang="en-US" altLang="ko-KR" sz="2800" dirty="0" smtClean="0">
                <a:solidFill>
                  <a:schemeClr val="bg1"/>
                </a:solidFill>
                <a:latin typeface="+mj-ea"/>
                <a:ea typeface="+mj-ea"/>
              </a:rPr>
              <a:t>-3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5832593" y="173791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기획의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도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TextBox 16"/>
          <p:cNvSpPr txBox="1"/>
          <p:nvPr/>
        </p:nvSpPr>
        <p:spPr>
          <a:xfrm>
            <a:off x="4808859" y="4499017"/>
            <a:ext cx="3666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각각의 이벤트에 배너를 사용하여 사용자가</a:t>
            </a:r>
            <a:endParaRPr lang="en-US" altLang="ko-KR" sz="140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이벤트를 이해하도록 도움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TextBox 20"/>
          <p:cNvSpPr txBox="1"/>
          <p:nvPr/>
        </p:nvSpPr>
        <p:spPr>
          <a:xfrm>
            <a:off x="4808859" y="2532912"/>
            <a:ext cx="2643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err="1">
                <a:solidFill>
                  <a:schemeClr val="accent6">
                    <a:lumMod val="75000"/>
                  </a:schemeClr>
                </a:solidFill>
                <a:latin typeface="+mj-ea"/>
              </a:rPr>
              <a:t>뚜레쥬르의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진행중인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이벤트를</a:t>
            </a:r>
            <a:endParaRPr lang="en-US" altLang="ko-KR" sz="140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소개하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는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페이지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TextBox 22"/>
          <p:cNvSpPr txBox="1"/>
          <p:nvPr/>
        </p:nvSpPr>
        <p:spPr>
          <a:xfrm>
            <a:off x="4808858" y="3507291"/>
            <a:ext cx="3307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각각 신규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인기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전체 이벤트 순서대로</a:t>
            </a:r>
            <a:endParaRPr lang="en-US" altLang="ko-KR" sz="14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400" dirty="0" err="1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컨텐츠를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보여주도록 레이아웃을 구성</a:t>
            </a:r>
            <a:endParaRPr lang="en-US" altLang="ko-KR" sz="140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638675" y="2724900"/>
            <a:ext cx="1238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638675" y="3704041"/>
            <a:ext cx="1238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638675" y="4686242"/>
            <a:ext cx="1238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52" y="1280124"/>
            <a:ext cx="3787096" cy="49775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7236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한쪽 모서리는 잘리고 다른 쪽 모서리는 둥근 사각형 2"/>
          <p:cNvSpPr/>
          <p:nvPr/>
        </p:nvSpPr>
        <p:spPr>
          <a:xfrm rot="10800000">
            <a:off x="0" y="-1"/>
            <a:ext cx="9144000" cy="6855791"/>
          </a:xfrm>
          <a:prstGeom prst="snipRoundRect">
            <a:avLst>
              <a:gd name="adj1" fmla="val 0"/>
              <a:gd name="adj2" fmla="val 10415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11013" y="2920063"/>
            <a:ext cx="4956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05  </a:t>
            </a:r>
            <a:r>
              <a:rPr lang="ko-KR" altLang="en-US" sz="40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웹 표준검사</a:t>
            </a:r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   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0" y="22860"/>
            <a:ext cx="9144000" cy="4078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" y="43865"/>
            <a:ext cx="90533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 01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사이트 분석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	   02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제작 기법    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03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메인페이지 리뉴얼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   04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서브페이지 리뉴얼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1841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9525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2860"/>
            <a:ext cx="9144000" cy="4078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-2" y="440229"/>
            <a:ext cx="6794939" cy="540846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43865"/>
            <a:ext cx="90533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 01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사이트 분석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	   02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제작 기법    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03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메인페이지 리뉴얼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   04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서브페이지 리뉴얼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389" y="457855"/>
            <a:ext cx="4256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+mj-ea"/>
                <a:ea typeface="+mj-ea"/>
              </a:rPr>
              <a:t>05 </a:t>
            </a:r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웹 표준검사 인증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525" y="6821806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0" name="TextBox 20"/>
          <p:cNvSpPr txBox="1"/>
          <p:nvPr/>
        </p:nvSpPr>
        <p:spPr>
          <a:xfrm>
            <a:off x="1190735" y="1459122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메인</a:t>
            </a:r>
            <a:endParaRPr lang="en-US" altLang="ko-KR" sz="140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페이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지</a:t>
            </a:r>
          </a:p>
        </p:txBody>
      </p:sp>
      <p:sp>
        <p:nvSpPr>
          <p:cNvPr id="32" name="TextBox 22"/>
          <p:cNvSpPr txBox="1"/>
          <p:nvPr/>
        </p:nvSpPr>
        <p:spPr>
          <a:xfrm>
            <a:off x="1162160" y="286979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서브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1</a:t>
            </a:r>
          </a:p>
          <a:p>
            <a:pPr algn="ctr"/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페이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지</a:t>
            </a:r>
          </a:p>
        </p:txBody>
      </p:sp>
      <p:sp>
        <p:nvSpPr>
          <p:cNvPr id="3" name="타원 2"/>
          <p:cNvSpPr/>
          <p:nvPr/>
        </p:nvSpPr>
        <p:spPr>
          <a:xfrm>
            <a:off x="1020551" y="1632060"/>
            <a:ext cx="1238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991975" y="3071348"/>
            <a:ext cx="1238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244" y="1063318"/>
            <a:ext cx="5831682" cy="1271736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5" y="2457068"/>
            <a:ext cx="5829301" cy="1252968"/>
          </a:xfrm>
          <a:prstGeom prst="rect">
            <a:avLst/>
          </a:prstGeom>
        </p:spPr>
      </p:pic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5" y="3851935"/>
            <a:ext cx="5829301" cy="127437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62159" y="421943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서브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2</a:t>
            </a:r>
            <a:endParaRPr lang="en-US" altLang="ko-KR" sz="140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페이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지</a:t>
            </a:r>
          </a:p>
        </p:txBody>
      </p:sp>
      <p:sp>
        <p:nvSpPr>
          <p:cNvPr id="25" name="타원 24"/>
          <p:cNvSpPr/>
          <p:nvPr/>
        </p:nvSpPr>
        <p:spPr>
          <a:xfrm>
            <a:off x="991974" y="4420988"/>
            <a:ext cx="1238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4" name="그림 13" descr="화면 캡처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244" y="5269431"/>
            <a:ext cx="5831682" cy="126954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143109" y="555293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서브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3</a:t>
            </a:r>
          </a:p>
          <a:p>
            <a:pPr algn="ctr"/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페이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지</a:t>
            </a:r>
          </a:p>
        </p:txBody>
      </p:sp>
      <p:sp>
        <p:nvSpPr>
          <p:cNvPr id="29" name="타원 28"/>
          <p:cNvSpPr/>
          <p:nvPr/>
        </p:nvSpPr>
        <p:spPr>
          <a:xfrm>
            <a:off x="972924" y="5754488"/>
            <a:ext cx="1238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23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2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036364" y="3064272"/>
            <a:ext cx="5071270" cy="1323439"/>
            <a:chOff x="2967830" y="3008382"/>
            <a:chExt cx="3625851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2967830" y="3008382"/>
              <a:ext cx="362585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 smtClean="0">
                  <a:solidFill>
                    <a:srgbClr val="1F4E79"/>
                  </a:solidFill>
                  <a:latin typeface="+mj-ea"/>
                  <a:ea typeface="+mj-ea"/>
                </a:rPr>
                <a:t>대단히 감사합니다</a:t>
              </a:r>
              <a:r>
                <a:rPr lang="en-US" altLang="ko-KR" sz="4000" dirty="0" smtClean="0">
                  <a:solidFill>
                    <a:srgbClr val="1F4E79"/>
                  </a:solidFill>
                  <a:latin typeface="+mj-ea"/>
                  <a:ea typeface="+mj-ea"/>
                </a:rPr>
                <a:t>!</a:t>
              </a:r>
              <a:endParaRPr lang="ko-KR" altLang="en-US" sz="4000" dirty="0">
                <a:solidFill>
                  <a:srgbClr val="2D2E2D"/>
                </a:solidFill>
                <a:effectLst/>
                <a:latin typeface="+mj-ea"/>
                <a:ea typeface="+mj-ea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3246438" y="3687693"/>
              <a:ext cx="3068637" cy="0"/>
            </a:xfrm>
            <a:prstGeom prst="line">
              <a:avLst/>
            </a:prstGeom>
            <a:ln>
              <a:solidFill>
                <a:srgbClr val="2D2E2D">
                  <a:alpha val="2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이등변 삼각형 2"/>
          <p:cNvSpPr/>
          <p:nvPr/>
        </p:nvSpPr>
        <p:spPr>
          <a:xfrm rot="5400000">
            <a:off x="2109465" y="2812851"/>
            <a:ext cx="346992" cy="493194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371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8791218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879121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한쪽 모서리는 잘리고 다른 쪽 모서리는 둥근 사각형 2"/>
          <p:cNvSpPr/>
          <p:nvPr/>
        </p:nvSpPr>
        <p:spPr>
          <a:xfrm rot="10800000">
            <a:off x="0" y="-3"/>
            <a:ext cx="8791218" cy="6855791"/>
          </a:xfrm>
          <a:prstGeom prst="snipRoundRect">
            <a:avLst>
              <a:gd name="adj1" fmla="val 0"/>
              <a:gd name="adj2" fmla="val 10415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52826" y="2619374"/>
            <a:ext cx="5232310" cy="3690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01  </a:t>
            </a:r>
            <a:r>
              <a:rPr lang="ko-KR" altLang="en-US" sz="32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기존사이트 분석</a:t>
            </a:r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02  </a:t>
            </a:r>
            <a:r>
              <a:rPr lang="ko-KR" altLang="en-US" sz="32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제작기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법</a:t>
            </a:r>
            <a:endParaRPr lang="en-US" altLang="ko-KR" sz="320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03  </a:t>
            </a:r>
            <a:r>
              <a:rPr lang="ko-KR" altLang="en-US" sz="32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메인페이지 리뉴얼</a:t>
            </a:r>
            <a:endParaRPr lang="en-US" altLang="ko-KR" sz="320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04  </a:t>
            </a:r>
            <a:r>
              <a:rPr lang="ko-KR" altLang="en-US" sz="32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서브페이지 </a:t>
            </a:r>
            <a:r>
              <a:rPr lang="ko-KR" altLang="en-US" sz="3200" dirty="0" err="1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리뉴얼</a:t>
            </a:r>
            <a:endParaRPr lang="en-US" altLang="ko-KR" sz="320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05  </a:t>
            </a:r>
            <a:r>
              <a:rPr lang="ko-KR" altLang="en-US" sz="32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웹 표준검사</a:t>
            </a:r>
            <a:endParaRPr lang="en-US" altLang="ko-KR" sz="320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751" y="331853"/>
            <a:ext cx="1358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목</a:t>
            </a:r>
            <a:endParaRPr lang="en-US" altLang="ko-KR" sz="480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48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차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7076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한쪽 모서리는 잘리고 다른 쪽 모서리는 둥근 사각형 2"/>
          <p:cNvSpPr/>
          <p:nvPr/>
        </p:nvSpPr>
        <p:spPr>
          <a:xfrm rot="10800000">
            <a:off x="0" y="-1"/>
            <a:ext cx="9144000" cy="6855791"/>
          </a:xfrm>
          <a:prstGeom prst="snipRoundRect">
            <a:avLst>
              <a:gd name="adj1" fmla="val 0"/>
              <a:gd name="adj2" fmla="val 10415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02667" y="2920063"/>
            <a:ext cx="5203033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01  </a:t>
            </a:r>
            <a:r>
              <a:rPr lang="ko-KR" altLang="en-US" sz="40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기존사이트 분석</a:t>
            </a:r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   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0" y="22860"/>
            <a:ext cx="9144000" cy="4078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" y="43865"/>
            <a:ext cx="90533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 01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사이트 분석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	   02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제작 기법    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03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메인페이지 리뉴얼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   04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서브페이지 리뉴얼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364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2860"/>
            <a:ext cx="9144000" cy="4078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-2" y="506904"/>
            <a:ext cx="6794939" cy="540846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43865"/>
            <a:ext cx="90533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 01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사이트 분석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	   02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제작 기법    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03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메인페이지 리뉴얼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   04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서브페이지 리뉴얼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391" y="524530"/>
            <a:ext cx="4027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r>
              <a:rPr lang="en-US" altLang="ko-KR" sz="2800" dirty="0" smtClean="0">
                <a:solidFill>
                  <a:srgbClr val="2D2E2D"/>
                </a:solidFill>
                <a:latin typeface="+mj-ea"/>
                <a:ea typeface="+mj-ea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기존사이트</a:t>
            </a:r>
            <a:r>
              <a:rPr lang="ko-KR" altLang="en-US" sz="2800" dirty="0" smtClean="0">
                <a:solidFill>
                  <a:srgbClr val="2D2E2D"/>
                </a:solidFill>
                <a:latin typeface="+mj-ea"/>
                <a:ea typeface="+mj-ea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분석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73820" y="1206836"/>
            <a:ext cx="4374356" cy="5432089"/>
          </a:xfrm>
          <a:prstGeom prst="roundRect">
            <a:avLst>
              <a:gd name="adj" fmla="val 7190"/>
            </a:avLst>
          </a:prstGeom>
          <a:solidFill>
            <a:schemeClr val="bg1"/>
          </a:solidFill>
          <a:ln w="6350">
            <a:solidFill>
              <a:srgbClr val="1F4E79">
                <a:alpha val="3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75"/>
          <p:cNvSpPr txBox="1"/>
          <p:nvPr/>
        </p:nvSpPr>
        <p:spPr>
          <a:xfrm>
            <a:off x="5340477" y="2007539"/>
            <a:ext cx="2087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네비게이션의 오작동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90295" y="2136443"/>
            <a:ext cx="91611" cy="803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81"/>
          <p:cNvSpPr txBox="1"/>
          <p:nvPr/>
        </p:nvSpPr>
        <p:spPr>
          <a:xfrm>
            <a:off x="5340475" y="2715360"/>
            <a:ext cx="257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많은 양의 정보로 인한 컨텐츠 접근성의 어려움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90295" y="2844264"/>
            <a:ext cx="91611" cy="803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85"/>
          <p:cNvSpPr txBox="1"/>
          <p:nvPr/>
        </p:nvSpPr>
        <p:spPr>
          <a:xfrm>
            <a:off x="5340476" y="4599737"/>
            <a:ext cx="2227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눈에 띄지 않는 디자인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90295" y="4728641"/>
            <a:ext cx="91611" cy="803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87"/>
          <p:cNvSpPr txBox="1"/>
          <p:nvPr/>
        </p:nvSpPr>
        <p:spPr>
          <a:xfrm>
            <a:off x="5340475" y="5456987"/>
            <a:ext cx="1685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복잡한 레이아웃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81"/>
          <p:cNvSpPr txBox="1"/>
          <p:nvPr/>
        </p:nvSpPr>
        <p:spPr>
          <a:xfrm>
            <a:off x="5340476" y="3639285"/>
            <a:ext cx="266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좁은공간에 컨텐츠의 집약으로 인한 가독성의 저하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189584" y="3919458"/>
            <a:ext cx="91611" cy="803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189583" y="5570681"/>
            <a:ext cx="91611" cy="803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61" y="1361633"/>
            <a:ext cx="3657914" cy="514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3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한쪽 모서리는 잘리고 다른 쪽 모서리는 둥근 사각형 2"/>
          <p:cNvSpPr/>
          <p:nvPr/>
        </p:nvSpPr>
        <p:spPr>
          <a:xfrm rot="10800000">
            <a:off x="0" y="-1"/>
            <a:ext cx="9144000" cy="6855791"/>
          </a:xfrm>
          <a:prstGeom prst="snipRoundRect">
            <a:avLst>
              <a:gd name="adj1" fmla="val 0"/>
              <a:gd name="adj2" fmla="val 10415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911013" y="2920063"/>
            <a:ext cx="42232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02  </a:t>
            </a:r>
            <a:r>
              <a:rPr lang="ko-KR" altLang="en-US" sz="40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제작 기법</a:t>
            </a:r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   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0" y="22860"/>
            <a:ext cx="9144000" cy="4078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" y="43865"/>
            <a:ext cx="90533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 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01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사이트 분석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	   02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제작 기법    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03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메인페이지 리뉴얼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   04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서브페이지 리뉴얼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41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2860"/>
            <a:ext cx="9144000" cy="4078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-2" y="506904"/>
            <a:ext cx="6794939" cy="540846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43865"/>
            <a:ext cx="90533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 01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사이트 분석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	   02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제작기법    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03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메인페이지 리뉴얼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   04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서브페이지 리뉴얼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391" y="524530"/>
            <a:ext cx="3059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+mj-ea"/>
                <a:ea typeface="+mj-ea"/>
              </a:rPr>
              <a:t>02 </a:t>
            </a:r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제작기법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93433" y="2575407"/>
            <a:ext cx="783619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TextBox 15"/>
          <p:cNvSpPr txBox="1"/>
          <p:nvPr/>
        </p:nvSpPr>
        <p:spPr>
          <a:xfrm>
            <a:off x="4215369" y="1263761"/>
            <a:ext cx="1594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HTML 5</a:t>
            </a:r>
          </a:p>
          <a:p>
            <a:pPr algn="ctr">
              <a:lnSpc>
                <a:spcPct val="200000"/>
              </a:lnSpc>
            </a:pP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CSS3</a:t>
            </a:r>
          </a:p>
        </p:txBody>
      </p:sp>
      <p:sp>
        <p:nvSpPr>
          <p:cNvPr id="28" name="TextBox 23"/>
          <p:cNvSpPr txBox="1"/>
          <p:nvPr/>
        </p:nvSpPr>
        <p:spPr>
          <a:xfrm>
            <a:off x="2117885" y="1602316"/>
            <a:ext cx="1710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제작기법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 rot="5400000">
            <a:off x="4438007" y="4494100"/>
            <a:ext cx="1756671" cy="67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0" name="TextBox 26"/>
          <p:cNvSpPr txBox="1"/>
          <p:nvPr/>
        </p:nvSpPr>
        <p:spPr>
          <a:xfrm>
            <a:off x="1977946" y="2905780"/>
            <a:ext cx="957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컬러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27"/>
          <p:cNvSpPr txBox="1"/>
          <p:nvPr/>
        </p:nvSpPr>
        <p:spPr>
          <a:xfrm>
            <a:off x="6803135" y="2880070"/>
            <a:ext cx="1369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폰트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20289" y="3542215"/>
            <a:ext cx="1148955" cy="1148955"/>
          </a:xfrm>
          <a:prstGeom prst="ellipse">
            <a:avLst/>
          </a:prstGeom>
          <a:solidFill>
            <a:srgbClr val="0D4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60853" y="5259044"/>
            <a:ext cx="1467825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Main</a:t>
            </a:r>
          </a:p>
          <a:p>
            <a:pPr lvl="0" algn="ctr">
              <a:lnSpc>
                <a:spcPct val="150000"/>
              </a:lnSpc>
            </a:pP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#0d4633</a:t>
            </a:r>
            <a:endParaRPr lang="en-US" altLang="ko-KR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43557" y="5259044"/>
            <a:ext cx="871451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/>
                </a:solidFill>
                <a:latin typeface="+mj-ea"/>
                <a:ea typeface="+mj-ea"/>
              </a:rPr>
              <a:t>Sub</a:t>
            </a:r>
          </a:p>
          <a:p>
            <a:pPr lvl="0" algn="ctr"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/>
                </a:solidFill>
                <a:latin typeface="+mj-ea"/>
                <a:ea typeface="+mj-ea"/>
              </a:rPr>
              <a:t>#</a:t>
            </a:r>
            <a:r>
              <a:rPr lang="en-US" altLang="ko-KR" b="1" dirty="0" err="1" smtClean="0">
                <a:solidFill>
                  <a:prstClr val="white"/>
                </a:solidFill>
                <a:latin typeface="+mj-ea"/>
                <a:ea typeface="+mj-ea"/>
              </a:rPr>
              <a:t>fff</a:t>
            </a:r>
            <a:endParaRPr lang="en-US" altLang="ko-KR" b="1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436269" y="5259044"/>
            <a:ext cx="1429034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B28850"/>
                </a:solidFill>
                <a:latin typeface="+mj-ea"/>
                <a:ea typeface="+mj-ea"/>
              </a:rPr>
              <a:t>Point</a:t>
            </a:r>
          </a:p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srgbClr val="B28850"/>
                </a:solidFill>
                <a:latin typeface="+mj-ea"/>
                <a:ea typeface="+mj-ea"/>
              </a:rPr>
              <a:t>#b28850</a:t>
            </a:r>
          </a:p>
        </p:txBody>
      </p:sp>
      <p:sp>
        <p:nvSpPr>
          <p:cNvPr id="38" name="TextBox 33"/>
          <p:cNvSpPr txBox="1"/>
          <p:nvPr/>
        </p:nvSpPr>
        <p:spPr>
          <a:xfrm>
            <a:off x="5923180" y="3671341"/>
            <a:ext cx="2771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한글 </a:t>
            </a:r>
            <a:r>
              <a:rPr lang="en-US" altLang="ko-KR" sz="28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800" dirty="0" err="1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나눔고딕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TextBox 34"/>
          <p:cNvSpPr txBox="1"/>
          <p:nvPr/>
        </p:nvSpPr>
        <p:spPr>
          <a:xfrm>
            <a:off x="6940274" y="4987028"/>
            <a:ext cx="17539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 err="1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나눔고딕</a:t>
            </a:r>
            <a:r>
              <a:rPr lang="en-US" altLang="ko-KR" sz="28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,</a:t>
            </a:r>
          </a:p>
          <a:p>
            <a:r>
              <a:rPr lang="en-US" altLang="ko-KR" sz="28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Bellerose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0" name="TextBox 15"/>
          <p:cNvSpPr txBox="1"/>
          <p:nvPr/>
        </p:nvSpPr>
        <p:spPr>
          <a:xfrm>
            <a:off x="5942431" y="1263761"/>
            <a:ext cx="1594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Java Script</a:t>
            </a:r>
          </a:p>
          <a:p>
            <a:pPr algn="ctr">
              <a:lnSpc>
                <a:spcPct val="200000"/>
              </a:lnSpc>
            </a:pP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Photo Shop</a:t>
            </a:r>
          </a:p>
        </p:txBody>
      </p:sp>
      <p:sp>
        <p:nvSpPr>
          <p:cNvPr id="41" name="타원 40"/>
          <p:cNvSpPr/>
          <p:nvPr/>
        </p:nvSpPr>
        <p:spPr>
          <a:xfrm>
            <a:off x="1904806" y="3581839"/>
            <a:ext cx="1148955" cy="11489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576309" y="3581839"/>
            <a:ext cx="1148955" cy="1148955"/>
          </a:xfrm>
          <a:prstGeom prst="ellipse">
            <a:avLst/>
          </a:prstGeom>
          <a:solidFill>
            <a:srgbClr val="B28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TextBox 27"/>
          <p:cNvSpPr txBox="1"/>
          <p:nvPr/>
        </p:nvSpPr>
        <p:spPr>
          <a:xfrm>
            <a:off x="5929120" y="5148370"/>
            <a:ext cx="121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영어 </a:t>
            </a:r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endParaRPr lang="ko-KR" altLang="en-US" sz="280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3008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한쪽 모서리는 잘리고 다른 쪽 모서리는 둥근 사각형 2"/>
          <p:cNvSpPr/>
          <p:nvPr/>
        </p:nvSpPr>
        <p:spPr>
          <a:xfrm rot="10800000">
            <a:off x="0" y="-1"/>
            <a:ext cx="9144000" cy="6855791"/>
          </a:xfrm>
          <a:prstGeom prst="snipRoundRect">
            <a:avLst>
              <a:gd name="adj1" fmla="val 0"/>
              <a:gd name="adj2" fmla="val 10415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310938" y="2920063"/>
            <a:ext cx="5709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03  </a:t>
            </a:r>
            <a:r>
              <a:rPr lang="ko-KR" altLang="en-US" sz="4000" dirty="0" err="1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메인페이지</a:t>
            </a:r>
            <a:r>
              <a:rPr lang="ko-KR" altLang="en-US" sz="40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4000" dirty="0" err="1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리뉴얼</a:t>
            </a:r>
            <a:endParaRPr lang="en-US" altLang="ko-KR" sz="400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22860"/>
            <a:ext cx="9144000" cy="4078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" y="43865"/>
            <a:ext cx="905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 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01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사이트 분석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	   02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제작 기법    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03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메인페이지 리뉴얼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   04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서브페이지 리뉴얼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41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2860"/>
            <a:ext cx="9144000" cy="4078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-2" y="506904"/>
            <a:ext cx="6794939" cy="540846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43865"/>
            <a:ext cx="90533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 01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사이트 분석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	   02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제작 기법    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03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메인페이지 리뉴얼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   04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서브페이지 리뉴얼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390" y="524530"/>
            <a:ext cx="4561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+mj-ea"/>
                <a:ea typeface="+mj-ea"/>
              </a:rPr>
              <a:t>03 </a:t>
            </a:r>
            <a:r>
              <a:rPr lang="ko-KR" altLang="en-US" sz="2800" dirty="0" err="1" smtClean="0">
                <a:solidFill>
                  <a:schemeClr val="bg1"/>
                </a:solidFill>
                <a:latin typeface="+mj-ea"/>
                <a:ea typeface="+mj-ea"/>
              </a:rPr>
              <a:t>메인페이지</a:t>
            </a:r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+mj-ea"/>
                <a:ea typeface="+mj-ea"/>
              </a:rPr>
              <a:t>리뉴얼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1817876" y="156534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기획의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도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TextBox 16"/>
          <p:cNvSpPr txBox="1"/>
          <p:nvPr/>
        </p:nvSpPr>
        <p:spPr>
          <a:xfrm>
            <a:off x="794142" y="3840675"/>
            <a:ext cx="3127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큰 이미지를 사용하여 </a:t>
            </a:r>
            <a:r>
              <a:rPr lang="ko-KR" altLang="en-US" sz="1400" dirty="0" err="1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가독성을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높임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TextBox 18"/>
          <p:cNvSpPr txBox="1"/>
          <p:nvPr/>
        </p:nvSpPr>
        <p:spPr>
          <a:xfrm>
            <a:off x="794141" y="4639743"/>
            <a:ext cx="4267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err="1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컨텐츠들을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err="1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섹션별로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나누어 사용자의 흥미를 유발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TextBox 20"/>
          <p:cNvSpPr txBox="1"/>
          <p:nvPr/>
        </p:nvSpPr>
        <p:spPr>
          <a:xfrm>
            <a:off x="794142" y="2360345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원 페이지 형식의 홈페이지 구성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TextBox 22"/>
          <p:cNvSpPr txBox="1"/>
          <p:nvPr/>
        </p:nvSpPr>
        <p:spPr>
          <a:xfrm>
            <a:off x="794141" y="3134699"/>
            <a:ext cx="396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err="1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베이커리라는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아이템을 사용자들에게 인식시킴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623958" y="2457083"/>
            <a:ext cx="1238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23958" y="3226674"/>
            <a:ext cx="1238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23958" y="3932650"/>
            <a:ext cx="1238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23958" y="4731718"/>
            <a:ext cx="1238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158" y="1565345"/>
            <a:ext cx="3626489" cy="471898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4713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한쪽 모서리는 잘리고 다른 쪽 모서리는 둥근 사각형 2"/>
          <p:cNvSpPr/>
          <p:nvPr/>
        </p:nvSpPr>
        <p:spPr>
          <a:xfrm rot="10800000">
            <a:off x="0" y="-1"/>
            <a:ext cx="9144000" cy="6855791"/>
          </a:xfrm>
          <a:prstGeom prst="snipRoundRect">
            <a:avLst>
              <a:gd name="adj1" fmla="val 0"/>
              <a:gd name="adj2" fmla="val 10415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563" y="2920063"/>
            <a:ext cx="56233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04  </a:t>
            </a:r>
            <a:r>
              <a:rPr lang="ko-KR" altLang="en-US" sz="40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서브페이지 </a:t>
            </a:r>
            <a:r>
              <a:rPr lang="ko-KR" altLang="en-US" sz="4000" dirty="0" err="1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리뉴얼</a:t>
            </a:r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   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0" y="22860"/>
            <a:ext cx="9144000" cy="4078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" y="43865"/>
            <a:ext cx="905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 01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사이트 분석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	   02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제작 기법    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03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메인페이지 리뉴얼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   04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서브페이지 리뉴얼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1841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</TotalTime>
  <Words>274</Words>
  <Application>Microsoft Office PowerPoint</Application>
  <PresentationFormat>화면 슬라이드 쇼(4:3)</PresentationFormat>
  <Paragraphs>92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굴림</vt:lpstr>
      <vt:lpstr>Arial</vt:lpstr>
      <vt:lpstr>맑은 고딕</vt:lpstr>
      <vt:lpstr>Calibri Light</vt:lpstr>
      <vt:lpstr>Calibri</vt:lpstr>
      <vt:lpstr>a옛날목욕탕M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dahampc03</dc:creator>
  <cp:lastModifiedBy>tombap</cp:lastModifiedBy>
  <cp:revision>51</cp:revision>
  <dcterms:created xsi:type="dcterms:W3CDTF">2015-04-02T01:31:59Z</dcterms:created>
  <dcterms:modified xsi:type="dcterms:W3CDTF">2021-11-04T07:46:44Z</dcterms:modified>
</cp:coreProperties>
</file>