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68" r:id="rId4"/>
    <p:sldId id="276" r:id="rId5"/>
    <p:sldId id="277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42B"/>
    <a:srgbClr val="FFD200"/>
    <a:srgbClr val="000000"/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98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58"/>
        <p:guide orient="horz" pos="166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B3A50-19F4-4979-8918-392A391B7E72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D546A-C5FB-4E03-9156-F1428B8A87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0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8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5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5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2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6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F008-38CE-446F-945E-16131908CE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49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047"/>
            <a:ext cx="9144000" cy="6097905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1F008-38CE-446F-945E-16131908CE78}" type="datetimeFigureOut">
              <a:rPr lang="ko-KR" altLang="en-US" smtClean="0"/>
              <a:pPr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4408-8174-4CBE-AE4B-3CDF96D3E8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6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1412776"/>
            <a:ext cx="9144000" cy="3487742"/>
          </a:xfrm>
          <a:prstGeom prst="rect">
            <a:avLst/>
          </a:prstGeom>
          <a:solidFill>
            <a:srgbClr val="F2F2F2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/>
          <p:cNvSpPr/>
          <p:nvPr/>
        </p:nvSpPr>
        <p:spPr>
          <a:xfrm>
            <a:off x="2622386" y="1628800"/>
            <a:ext cx="3821822" cy="2995158"/>
          </a:xfrm>
          <a:prstGeom prst="triangle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  <a:effectLst>
            <a:glow rad="139700">
              <a:schemeClr val="accent5">
                <a:satMod val="175000"/>
                <a:alpha val="17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28097" y="2505090"/>
            <a:ext cx="2327881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옛날목욕탕L" pitchFamily="18" charset="-127"/>
                <a:ea typeface="a옛날목욕탕L" pitchFamily="18" charset="-127"/>
              </a:rPr>
              <a:t>WEB</a:t>
            </a:r>
          </a:p>
          <a:p>
            <a:pPr algn="ctr"/>
            <a:r>
              <a:rPr lang="en-US" altLang="ko-KR" sz="2000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옛날목욕탕L" pitchFamily="18" charset="-127"/>
                <a:ea typeface="a옛날목욕탕L" pitchFamily="18" charset="-127"/>
              </a:rPr>
              <a:t>PUBLISHER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3733" y="5550395"/>
            <a:ext cx="1060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>
                    <a:lumMod val="95000"/>
                  </a:schemeClr>
                </a:solidFill>
                <a:effectLst>
                  <a:glow rad="127000">
                    <a:srgbClr val="57D5F7">
                      <a:alpha val="30000"/>
                    </a:srgbClr>
                  </a:glow>
                </a:effectLst>
                <a:latin typeface="맑은 고딕" pitchFamily="50" charset="-127"/>
                <a:ea typeface="맑은 고딕" pitchFamily="50" charset="-127"/>
              </a:rPr>
              <a:t>Ko</a:t>
            </a:r>
            <a:r>
              <a:rPr lang="en-US" altLang="ko-KR" sz="1600" b="1" dirty="0" smtClean="0">
                <a:solidFill>
                  <a:schemeClr val="bg1">
                    <a:lumMod val="95000"/>
                  </a:schemeClr>
                </a:solidFill>
                <a:effectLst>
                  <a:glow rad="127000">
                    <a:srgbClr val="57D5F7">
                      <a:alpha val="30000"/>
                    </a:srgbClr>
                  </a:glow>
                </a:effectLst>
                <a:latin typeface="맑은 고딕" pitchFamily="50" charset="-127"/>
                <a:ea typeface="맑은 고딕" pitchFamily="50" charset="-127"/>
              </a:rPr>
              <a:t> Se Ra</a:t>
            </a:r>
            <a:endParaRPr lang="ko-KR" altLang="en-US" sz="1600" b="1" dirty="0">
              <a:solidFill>
                <a:schemeClr val="bg1">
                  <a:lumMod val="95000"/>
                </a:schemeClr>
              </a:solidFill>
              <a:effectLst>
                <a:glow rad="127000">
                  <a:srgbClr val="57D5F7">
                    <a:alpha val="30000"/>
                  </a:srgbClr>
                </a:glo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1405" y="3441194"/>
            <a:ext cx="3723327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4000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옛날목욕탕L" pitchFamily="18" charset="-127"/>
                <a:ea typeface="a옛날목욕탕L" pitchFamily="18" charset="-127"/>
              </a:rPr>
              <a:t>PORTFOLIO</a:t>
            </a:r>
            <a:endParaRPr lang="ko-KR" altLang="en-US" sz="4000" spc="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9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/>
          <p:cNvSpPr txBox="1"/>
          <p:nvPr/>
        </p:nvSpPr>
        <p:spPr>
          <a:xfrm>
            <a:off x="1187624" y="213439"/>
            <a:ext cx="504056" cy="63094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7</a:t>
            </a:r>
            <a:endParaRPr lang="ko-KR" altLang="en-US" sz="35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a옛날목욕탕L"/>
              <a:ea typeface="a옛날목욕탕L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691680" y="318215"/>
            <a:ext cx="2562185" cy="51849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웹표준/웹접근성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8372" y="1124744"/>
            <a:ext cx="5513788" cy="53285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084167" y="5517232"/>
            <a:ext cx="2880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3000" b="1">
                <a:solidFill>
                  <a:schemeClr val="accent6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웹</a:t>
            </a:r>
            <a:r>
              <a:rPr lang="en-US" altLang="ko-KR" sz="3000" b="1">
                <a:solidFill>
                  <a:schemeClr val="accent6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 </a:t>
            </a:r>
            <a:r>
              <a:rPr lang="ko-KR" altLang="en-US" sz="3000" b="1">
                <a:solidFill>
                  <a:schemeClr val="accent6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접근성 검사 통과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5"/>
          <p:cNvSpPr txBox="1"/>
          <p:nvPr/>
        </p:nvSpPr>
        <p:spPr>
          <a:xfrm>
            <a:off x="1259632" y="213439"/>
            <a:ext cx="432048" cy="63094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8</a:t>
            </a:r>
            <a:endParaRPr lang="ko-KR" altLang="en-US" sz="35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a옛날목욕탕L"/>
              <a:ea typeface="a옛날목욕탕L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1691680" y="318215"/>
            <a:ext cx="2562185" cy="51849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웹표준/웹접근성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4328" y="5692844"/>
            <a:ext cx="2475344" cy="544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3000" b="1">
                <a:solidFill>
                  <a:schemeClr val="accent6">
                    <a:lumMod val="90000"/>
                  </a:schemeClr>
                </a:solidFill>
                <a:latin typeface="나눔바른펜"/>
                <a:ea typeface="나눔바른펜"/>
              </a:rPr>
              <a:t>웹표준 검사 통과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1312819"/>
            <a:ext cx="7956375" cy="39883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509460" y="2520419"/>
            <a:ext cx="41250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5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/>
                <a:ea typeface="배달의민족 도현"/>
              </a:rPr>
              <a:t>감사합니다 </a:t>
            </a:r>
            <a:r>
              <a:rPr lang="en-US" altLang="ko-KR" sz="5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/>
                <a:ea typeface="배달의민족 도현"/>
              </a:rPr>
              <a:t>:)</a:t>
            </a:r>
            <a:endParaRPr lang="ko-KR" altLang="en-US" sz="540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/>
              <a:ea typeface="배달의민족 도현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30612" y="3990196"/>
            <a:ext cx="286706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Cambria Math"/>
                <a:cs typeface="Arial"/>
              </a:rPr>
              <a:t>THANK</a:t>
            </a:r>
            <a:r>
              <a:rPr lang="en-US" altLang="ko-K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YOU !</a:t>
            </a:r>
            <a:endParaRPr lang="ko-KR" altLang="en-US" sz="32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1412776"/>
            <a:ext cx="9144000" cy="3487742"/>
          </a:xfrm>
          <a:prstGeom prst="rect">
            <a:avLst/>
          </a:prstGeom>
          <a:solidFill>
            <a:srgbClr val="F2F2F2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18061" y="2132856"/>
            <a:ext cx="44981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40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아카시아Unique Bold"/>
                <a:ea typeface="Rix아카시아Unique Bold"/>
              </a:rPr>
              <a:t>네이처리퍼블릭</a:t>
            </a:r>
            <a:endParaRPr lang="en-US" altLang="ko-KR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아카시아Unique Bold"/>
              <a:ea typeface="Rix아카시아Unique Bold"/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아카시아Unique Bold"/>
                <a:ea typeface="Rix아카시아Unique Bold"/>
              </a:rPr>
              <a:t>홈페이지 </a:t>
            </a:r>
            <a:r>
              <a:rPr lang="ko-KR" altLang="en-US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ix아카시아Unique Bold"/>
                <a:ea typeface="Rix아카시아Unique Bold"/>
              </a:rPr>
              <a:t>리뉴얼</a:t>
            </a:r>
            <a:endParaRPr lang="ko-KR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ix아카시아Unique Bold"/>
              <a:ea typeface="Rix아카시아Unique Bold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/>
          <p:cNvSpPr txBox="1"/>
          <p:nvPr/>
        </p:nvSpPr>
        <p:spPr>
          <a:xfrm>
            <a:off x="1187624" y="213439"/>
            <a:ext cx="504056" cy="63094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5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1</a:t>
            </a:r>
            <a:endParaRPr lang="ko-KR" altLang="en-US" sz="35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a옛날목욕탕L"/>
              <a:ea typeface="a옛날목욕탕L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691680" y="318215"/>
            <a:ext cx="2524085" cy="51849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기존 사이트 분석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4095" y="1916832"/>
            <a:ext cx="43316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300" b="1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  <a:cs typeface="굴림"/>
              </a:rPr>
              <a:t>슬라이드 배너가 지나치게 많음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1430" y="2852936"/>
            <a:ext cx="422744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300" b="1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서치버튼 활성화시 불필요하게</a:t>
            </a:r>
          </a:p>
          <a:p>
            <a:pPr algn="ctr">
              <a:defRPr lang="ko-KR" altLang="en-US"/>
            </a:pPr>
            <a:r>
              <a:rPr lang="ko-KR" altLang="en-US" sz="2300" b="1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카테고리 전체 영역을 차지함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1005" y="4221088"/>
            <a:ext cx="382829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sz="2300" b="1" dirty="0" err="1" smtClean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네이처리퍼블릭의</a:t>
            </a:r>
            <a:r>
              <a:rPr lang="ko-KR" altLang="en-US" sz="2300" b="1" dirty="0" smtClean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 </a:t>
            </a:r>
            <a:r>
              <a:rPr lang="ko-KR" altLang="en-US" sz="2300" b="1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이미지를</a:t>
            </a:r>
          </a:p>
          <a:p>
            <a:pPr algn="ctr">
              <a:defRPr lang="ko-KR" altLang="en-US"/>
            </a:pPr>
            <a:r>
              <a:rPr lang="ko-KR" altLang="en-US" sz="2300" b="1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살리지 못하는 디자인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2" y="1772816"/>
            <a:ext cx="4866653" cy="46085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/>
          <p:cNvSpPr txBox="1"/>
          <p:nvPr/>
        </p:nvSpPr>
        <p:spPr>
          <a:xfrm>
            <a:off x="1284962" y="213439"/>
            <a:ext cx="406717" cy="63094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2</a:t>
            </a:r>
            <a:endParaRPr lang="ko-KR" altLang="en-US" sz="35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a옛날목욕탕L"/>
              <a:ea typeface="a옛날목욕탕L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691680" y="318215"/>
            <a:ext cx="227671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Font/Color</a:t>
            </a:r>
            <a:endParaRPr lang="ko-KR" altLang="en-US" sz="2800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옛날목욕탕L"/>
              <a:ea typeface="a옛날목욕탕L"/>
            </a:endParaRPr>
          </a:p>
        </p:txBody>
      </p:sp>
      <p:sp>
        <p:nvSpPr>
          <p:cNvPr id="15" name="눈물 방울 14"/>
          <p:cNvSpPr/>
          <p:nvPr/>
        </p:nvSpPr>
        <p:spPr>
          <a:xfrm>
            <a:off x="4866450" y="2060848"/>
            <a:ext cx="1500198" cy="1500198"/>
          </a:xfrm>
          <a:prstGeom prst="teardrop">
            <a:avLst/>
          </a:prstGeom>
          <a:solidFill>
            <a:srgbClr val="FFD200"/>
          </a:solidFill>
          <a:ln w="76200">
            <a:solidFill>
              <a:srgbClr val="FFD2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눈물 방울 15"/>
          <p:cNvSpPr/>
          <p:nvPr/>
        </p:nvSpPr>
        <p:spPr>
          <a:xfrm>
            <a:off x="534864" y="2060848"/>
            <a:ext cx="1500198" cy="1500198"/>
          </a:xfrm>
          <a:prstGeom prst="teardrop">
            <a:avLst/>
          </a:prstGeom>
          <a:solidFill>
            <a:schemeClr val="bg1"/>
          </a:solidFill>
          <a:ln w="76200">
            <a:solidFill>
              <a:srgbClr val="FFFFFF">
                <a:alpha val="4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눈물 방울 16"/>
          <p:cNvSpPr/>
          <p:nvPr/>
        </p:nvSpPr>
        <p:spPr>
          <a:xfrm>
            <a:off x="7032242" y="2060848"/>
            <a:ext cx="1500198" cy="1500198"/>
          </a:xfrm>
          <a:prstGeom prst="teardrop">
            <a:avLst/>
          </a:prstGeom>
          <a:solidFill>
            <a:srgbClr val="24842B"/>
          </a:solidFill>
          <a:ln w="76200">
            <a:solidFill>
              <a:srgbClr val="24842B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눈물 방울 17"/>
          <p:cNvSpPr/>
          <p:nvPr/>
        </p:nvSpPr>
        <p:spPr>
          <a:xfrm>
            <a:off x="2700657" y="2060848"/>
            <a:ext cx="1500198" cy="1500198"/>
          </a:xfrm>
          <a:prstGeom prst="teardrop">
            <a:avLst/>
          </a:prstGeom>
          <a:solidFill>
            <a:srgbClr val="F0F0F0"/>
          </a:solidFill>
          <a:ln w="76200">
            <a:solidFill>
              <a:srgbClr val="F0F0F0">
                <a:alpha val="5098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2169" y="4005065"/>
            <a:ext cx="142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#ffd200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R:255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G:210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B:0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14717" y="4005064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#24842b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R:36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G:132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B:43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05574" y="4005065"/>
            <a:ext cx="1090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#F0F0F0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R:240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G:240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B:240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9243" y="4005065"/>
            <a:ext cx="811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#FFF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R:255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G:255</a:t>
            </a:r>
          </a:p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B:255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134" y="2626281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MAIN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2437" y="2626281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SUB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992" y="2626281"/>
            <a:ext cx="7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POINT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6784" y="2641670"/>
            <a:ext cx="7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옛날사진관3" pitchFamily="18" charset="-127"/>
                <a:ea typeface="a옛날사진관3" pitchFamily="18" charset="-127"/>
              </a:rPr>
              <a:t>POINT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옛날사진관3" pitchFamily="18" charset="-127"/>
              <a:ea typeface="a옛날사진관3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/>
          <p:cNvSpPr txBox="1"/>
          <p:nvPr/>
        </p:nvSpPr>
        <p:spPr>
          <a:xfrm>
            <a:off x="1187624" y="213439"/>
            <a:ext cx="504056" cy="63094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2</a:t>
            </a:r>
            <a:endParaRPr lang="ko-KR" altLang="en-US" sz="35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a옛날목욕탕L"/>
              <a:ea typeface="a옛날목욕탕L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691680" y="318215"/>
            <a:ext cx="227671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800" dirty="0" smtClean="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Font/Color</a:t>
            </a:r>
            <a:endParaRPr lang="ko-KR" altLang="en-US" sz="2800" dirty="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옛날목욕탕L"/>
              <a:ea typeface="a옛날목욕탕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262" y="1533852"/>
            <a:ext cx="697628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한글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7850" y="4126140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 pitchFamily="50" charset="-127"/>
                <a:ea typeface="나눔바른펜" pitchFamily="50" charset="-127"/>
              </a:rPr>
              <a:t>영문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 pitchFamily="50" charset="-127"/>
              <a:ea typeface="나눔바른펜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3821" y="153385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나눔바른고</a:t>
            </a:r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딕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3821" y="2040039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가나다라마바사아자차카타파하</a:t>
            </a:r>
            <a:endParaRPr lang="en-US" altLang="ko-KR" sz="1200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가나다라마바사아자차카타파하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가나다라마바사아자차카타파하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가나다라마바사아자차카타파하</a:t>
            </a:r>
            <a:endParaRPr lang="ko-KR" alt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83821" y="412614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dole" pitchFamily="2" charset="0"/>
              </a:rPr>
              <a:t>Gidole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dole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3821" y="4604935"/>
            <a:ext cx="38635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dole" pitchFamily="2" charset="0"/>
                <a:ea typeface="나눔고딕" panose="020D0604000000000000" pitchFamily="50" charset="-127"/>
                <a:cs typeface="Arial" pitchFamily="34" charset="0"/>
              </a:rPr>
              <a:t>ABCDEFGHIJKLMNOPQRSTUVWXYZ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dole" pitchFamily="2" charset="0"/>
                <a:ea typeface="나눔고딕" panose="020D0604000000000000" pitchFamily="50" charset="-127"/>
                <a:cs typeface="Arial" pitchFamily="34" charset="0"/>
              </a:rPr>
              <a:t>ABCDEFGHIJKLMNOPQRSTUVWXYZ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dole" pitchFamily="2" charset="0"/>
                <a:ea typeface="나눔고딕" panose="020D0604000000000000" pitchFamily="50" charset="-127"/>
                <a:cs typeface="Arial" pitchFamily="34" charset="0"/>
              </a:rPr>
              <a:t>ABCDEFGHIJKLMNOPQRSTUVWXYZ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dole" pitchFamily="2" charset="0"/>
                <a:ea typeface="나눔고딕" panose="020D0604000000000000" pitchFamily="50" charset="-127"/>
                <a:cs typeface="Arial" pitchFamily="34" charset="0"/>
              </a:rPr>
              <a:t>ABCDEFGHIJKLMNOPQRSTUVWXYZ</a:t>
            </a:r>
            <a:endParaRPr lang="en-US" altLang="ko-KR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dole" pitchFamily="2" charset="0"/>
              <a:ea typeface="나눔고딕" panose="020D06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84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/>
          <p:cNvSpPr txBox="1"/>
          <p:nvPr/>
        </p:nvSpPr>
        <p:spPr>
          <a:xfrm>
            <a:off x="1331640" y="213439"/>
            <a:ext cx="360040" cy="63094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3</a:t>
            </a:r>
            <a:endParaRPr lang="ko-KR" altLang="en-US" sz="35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a옛날목욕탕L"/>
              <a:ea typeface="a옛날목욕탕L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691679" y="318215"/>
            <a:ext cx="2790785" cy="51849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메인페이지 리뉴얼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4236" y="2420888"/>
            <a:ext cx="5895528" cy="414652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80115" y="1124744"/>
            <a:ext cx="418576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  <a:cs typeface="굴림"/>
              </a:rPr>
              <a:t>스킨푸드의 생동감 있고 신선한 느낌의</a:t>
            </a:r>
          </a:p>
          <a:p>
            <a:pPr algn="ctr">
              <a:defRPr lang="ko-KR" altLang="en-US"/>
            </a:pPr>
            <a:r>
              <a:rPr lang="ko-KR" altLang="en-US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  <a:cs typeface="굴림"/>
              </a:rPr>
              <a:t>컬러로 통일감을 주었으며</a:t>
            </a:r>
          </a:p>
          <a:p>
            <a:pPr algn="ctr">
              <a:defRPr lang="ko-KR" altLang="en-US"/>
            </a:pPr>
            <a:r>
              <a:rPr lang="ko-KR" altLang="en-US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  <a:cs typeface="굴림"/>
              </a:rPr>
              <a:t>섹션별로 추천 상품들을 보여주어</a:t>
            </a:r>
          </a:p>
          <a:p>
            <a:pPr algn="ctr">
              <a:defRPr lang="ko-KR" altLang="en-US"/>
            </a:pPr>
            <a:r>
              <a:rPr lang="ko-KR" altLang="en-US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  <a:cs typeface="굴림"/>
              </a:rPr>
              <a:t>상품 위주의 심플함을 강조하였음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56" y="2708920"/>
            <a:ext cx="4484992" cy="25764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/>
          <p:cNvSpPr txBox="1"/>
          <p:nvPr/>
        </p:nvSpPr>
        <p:spPr>
          <a:xfrm>
            <a:off x="1259632" y="213439"/>
            <a:ext cx="432048" cy="63094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4</a:t>
            </a:r>
            <a:endParaRPr lang="ko-KR" altLang="en-US" sz="35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a옛날목욕탕L"/>
              <a:ea typeface="a옛날목욕탕L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691679" y="318215"/>
            <a:ext cx="2828885" cy="51849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메인페이지 디테일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773997" y="1052736"/>
            <a:ext cx="2429850" cy="554461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55576" y="1052736"/>
            <a:ext cx="2448272" cy="1008112"/>
          </a:xfrm>
          <a:prstGeom prst="rect">
            <a:avLst/>
          </a:prstGeom>
          <a:solidFill>
            <a:schemeClr val="accent5">
              <a:lumMod val="40000"/>
              <a:lumOff val="60000"/>
              <a:alpha val="52000"/>
            </a:schemeClr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96843" y="1268760"/>
            <a:ext cx="4493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JavaScript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의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append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메서드를 사용하여</a:t>
            </a:r>
          </a:p>
          <a:p>
            <a:pPr algn="ctr">
              <a:defRPr lang="ko-KR" altLang="en-US"/>
            </a:pP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변수를 대입해 메인 비주얼 슬라이드 적용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0732" y="2272063"/>
            <a:ext cx="41857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&lt;ul&gt;,&lt;li&gt;,&lt;div&gt;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태그 구조로</a:t>
            </a:r>
          </a:p>
          <a:p>
            <a:pPr algn="ctr">
              <a:defRPr lang="ko-KR" altLang="en-US"/>
            </a:pP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탭 메뉴처럼 카테고리별 베스트 상품을</a:t>
            </a:r>
          </a:p>
          <a:p>
            <a:pPr algn="ctr">
              <a:defRPr lang="ko-KR" altLang="en-US"/>
            </a:pP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볼 수 있도록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jQuery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를 이용함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88777" y="3538887"/>
            <a:ext cx="37096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JavaScript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로 한계수를 지정하여</a:t>
            </a:r>
          </a:p>
          <a:p>
            <a:pPr algn="ctr">
              <a:defRPr lang="ko-KR" altLang="en-US"/>
            </a:pP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11번째 푸드라인업까지만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left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값이</a:t>
            </a:r>
          </a:p>
          <a:p>
            <a:pPr algn="ctr">
              <a:defRPr lang="ko-KR" altLang="en-US"/>
            </a:pP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움직이도록 조정함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30319" y="4805713"/>
            <a:ext cx="46265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hover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시 불이 켜지는듯한 효과를 주기 위해</a:t>
            </a:r>
          </a:p>
          <a:p>
            <a:pPr algn="ctr">
              <a:defRPr lang="ko-KR" altLang="en-US"/>
            </a:pP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CSS3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transition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과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jQuery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를 활용함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1615" y="5803696"/>
            <a:ext cx="4523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hover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시 배경색 변경, 아이콘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Sprites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 효과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55576" y="2132856"/>
            <a:ext cx="2448272" cy="792088"/>
          </a:xfrm>
          <a:prstGeom prst="rect">
            <a:avLst/>
          </a:prstGeom>
          <a:solidFill>
            <a:schemeClr val="accent5">
              <a:lumMod val="40000"/>
              <a:lumOff val="60000"/>
              <a:alpha val="52000"/>
            </a:schemeClr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55576" y="4365104"/>
            <a:ext cx="2448272" cy="576063"/>
          </a:xfrm>
          <a:prstGeom prst="rect">
            <a:avLst/>
          </a:prstGeom>
          <a:solidFill>
            <a:schemeClr val="accent5">
              <a:lumMod val="40000"/>
              <a:lumOff val="60000"/>
              <a:alpha val="52000"/>
            </a:schemeClr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55575" y="5589240"/>
            <a:ext cx="2448272" cy="288032"/>
          </a:xfrm>
          <a:prstGeom prst="rect">
            <a:avLst/>
          </a:prstGeom>
          <a:solidFill>
            <a:schemeClr val="accent5">
              <a:lumMod val="40000"/>
              <a:lumOff val="60000"/>
              <a:alpha val="52000"/>
            </a:schemeClr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123727" y="6309320"/>
            <a:ext cx="1080120" cy="288032"/>
          </a:xfrm>
          <a:prstGeom prst="rect">
            <a:avLst/>
          </a:prstGeom>
          <a:solidFill>
            <a:schemeClr val="accent5">
              <a:lumMod val="40000"/>
              <a:lumOff val="60000"/>
              <a:alpha val="52000"/>
            </a:schemeClr>
          </a:solidFill>
          <a:ln w="127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131840" y="170080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31840" y="2636912"/>
            <a:ext cx="108012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3203848" y="4005064"/>
            <a:ext cx="136815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6" idx="3"/>
          </p:cNvCxnSpPr>
          <p:nvPr/>
        </p:nvCxnSpPr>
        <p:spPr>
          <a:xfrm flipV="1">
            <a:off x="3203848" y="6165304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8921" y="6197246"/>
            <a:ext cx="1419423" cy="400105"/>
          </a:xfrm>
          <a:prstGeom prst="round2DiagRect">
            <a:avLst>
              <a:gd name="adj1" fmla="val 16667"/>
              <a:gd name="adj2" fmla="val 0"/>
            </a:avLst>
          </a:prstGeom>
          <a:ln w="12700">
            <a:solidFill>
              <a:schemeClr val="accent5">
                <a:lumMod val="90000"/>
              </a:schemeClr>
            </a:solidFill>
          </a:ln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rcRect b="34670"/>
          <a:stretch>
            <a:fillRect/>
          </a:stretch>
        </p:blipFill>
        <p:spPr>
          <a:xfrm>
            <a:off x="3059832" y="6021035"/>
            <a:ext cx="1224136" cy="576317"/>
          </a:xfrm>
          <a:prstGeom prst="round2DiagRect">
            <a:avLst>
              <a:gd name="adj1" fmla="val 16667"/>
              <a:gd name="adj2" fmla="val 0"/>
            </a:avLst>
          </a:prstGeom>
          <a:ln w="12700">
            <a:solidFill>
              <a:schemeClr val="accent5">
                <a:lumMod val="90000"/>
              </a:schemeClr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55776" y="5085184"/>
            <a:ext cx="1669629" cy="641852"/>
          </a:xfrm>
          <a:prstGeom prst="round2DiagRect">
            <a:avLst>
              <a:gd name="adj1" fmla="val 16667"/>
              <a:gd name="adj2" fmla="val 0"/>
            </a:avLst>
          </a:prstGeom>
          <a:ln w="12700">
            <a:solidFill>
              <a:schemeClr val="accent5">
                <a:lumMod val="9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/>
          <p:cNvSpPr txBox="1"/>
          <p:nvPr/>
        </p:nvSpPr>
        <p:spPr>
          <a:xfrm>
            <a:off x="1269946" y="213439"/>
            <a:ext cx="421733" cy="63094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5</a:t>
            </a:r>
            <a:endParaRPr lang="ko-KR" altLang="en-US" sz="35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a옛날목욕탕L"/>
              <a:ea typeface="a옛날목욕탕L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691679" y="318215"/>
            <a:ext cx="2828885" cy="51849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메인페이지 디테일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9552" y="1369772"/>
            <a:ext cx="7650596" cy="29953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69947" y="4797152"/>
            <a:ext cx="66046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&lt;</a:t>
            </a:r>
            <a:r>
              <a:rPr lang="en-US" altLang="ko-KR" dirty="0" err="1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ul</a:t>
            </a:r>
            <a:r>
              <a:rPr lang="en-US" altLang="ko-KR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&gt;,&lt;</a:t>
            </a:r>
            <a:r>
              <a:rPr lang="en-US" altLang="ko-KR" dirty="0" err="1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li</a:t>
            </a:r>
            <a:r>
              <a:rPr lang="en-US" altLang="ko-KR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&gt;,&lt;div&gt;</a:t>
            </a:r>
            <a:r>
              <a:rPr lang="ko-KR" altLang="en-US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 구조로 </a:t>
            </a:r>
            <a:r>
              <a:rPr lang="ko-KR" altLang="en-US" dirty="0" err="1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카테고리별</a:t>
            </a:r>
            <a:r>
              <a:rPr lang="ko-KR" altLang="en-US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 </a:t>
            </a:r>
            <a:r>
              <a:rPr lang="ko-KR" altLang="en-US" dirty="0" err="1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드롭다운</a:t>
            </a:r>
            <a:r>
              <a:rPr lang="ko-KR" altLang="en-US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 </a:t>
            </a:r>
            <a:r>
              <a:rPr lang="ko-KR" altLang="en-US" dirty="0" err="1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내비의</a:t>
            </a:r>
            <a:endParaRPr lang="ko-KR" altLang="en-US" dirty="0">
              <a:solidFill>
                <a:schemeClr val="bg1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/>
              <a:ea typeface="나눔바른펜"/>
            </a:endParaRPr>
          </a:p>
          <a:p>
            <a:pPr algn="ctr">
              <a:defRPr lang="ko-KR" altLang="en-US"/>
            </a:pPr>
            <a:r>
              <a:rPr lang="ko-KR" altLang="en-US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구성을 다르게 하였으며, </a:t>
            </a:r>
            <a:r>
              <a:rPr lang="en-US" altLang="ko-KR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CSS3</a:t>
            </a:r>
            <a:r>
              <a:rPr lang="ko-KR" altLang="en-US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 활용하여 </a:t>
            </a:r>
            <a:endParaRPr lang="en-US" altLang="ko-KR" dirty="0">
              <a:solidFill>
                <a:schemeClr val="bg1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펜"/>
              <a:ea typeface="나눔바른펜"/>
            </a:endParaRPr>
          </a:p>
          <a:p>
            <a:pPr algn="ctr">
              <a:defRPr lang="ko-KR" altLang="en-US"/>
            </a:pPr>
            <a:r>
              <a:rPr lang="en-US" altLang="ko-KR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hover</a:t>
            </a:r>
            <a:r>
              <a:rPr lang="ko-KR" altLang="en-US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시 &lt;</a:t>
            </a:r>
            <a:r>
              <a:rPr lang="en-US" altLang="ko-KR" dirty="0" err="1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li</a:t>
            </a:r>
            <a:r>
              <a:rPr lang="en-US" altLang="ko-KR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&gt;</a:t>
            </a:r>
            <a:r>
              <a:rPr lang="ko-KR" altLang="en-US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배경색 변경, 하위 메뉴 </a:t>
            </a:r>
            <a:r>
              <a:rPr lang="en-US" altLang="ko-KR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font color</a:t>
            </a:r>
            <a:r>
              <a:rPr lang="ko-KR" altLang="en-US" dirty="0">
                <a:solidFill>
                  <a:schemeClr val="bg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펜"/>
                <a:ea typeface="나눔바른펜"/>
              </a:rPr>
              <a:t> 변경 효과를 줌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6590" t="32960"/>
          <a:stretch>
            <a:fillRect/>
          </a:stretch>
        </p:blipFill>
        <p:spPr>
          <a:xfrm>
            <a:off x="6084168" y="1628800"/>
            <a:ext cx="2304256" cy="531751"/>
          </a:xfrm>
          <a:prstGeom prst="round2DiagRect">
            <a:avLst>
              <a:gd name="adj1" fmla="val 16667"/>
              <a:gd name="adj2" fmla="val 0"/>
            </a:avLst>
          </a:prstGeom>
          <a:ln w="12700">
            <a:solidFill>
              <a:schemeClr val="accent5">
                <a:lumMod val="70000"/>
              </a:schemeClr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5929322" y="2261708"/>
            <a:ext cx="3138124" cy="738664"/>
          </a:xfrm>
          <a:prstGeom prst="rect">
            <a:avLst/>
          </a:prstGeom>
          <a:solidFill>
            <a:schemeClr val="tx1">
              <a:lumMod val="80000"/>
              <a:lumOff val="20000"/>
            </a:schemeClr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dirty="0" err="1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서치버튼</a:t>
            </a:r>
            <a:r>
              <a:rPr lang="ko-KR" altLang="en-US" sz="1400" dirty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 </a:t>
            </a:r>
            <a:r>
              <a:rPr lang="ko-KR" altLang="en-US" sz="1400" dirty="0" err="1" smtClean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클릭시</a:t>
            </a:r>
            <a:r>
              <a:rPr lang="ko-KR" altLang="en-US" sz="1400" dirty="0" smtClean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 </a:t>
            </a:r>
            <a:r>
              <a:rPr lang="en-US" altLang="ko-KR" sz="1400" dirty="0" err="1" smtClean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JQuery</a:t>
            </a:r>
            <a:r>
              <a:rPr lang="ko-KR" altLang="en-US" sz="1400" dirty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의 </a:t>
            </a:r>
            <a:r>
              <a:rPr lang="en-US" altLang="ko-KR" sz="1400" dirty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animate</a:t>
            </a:r>
            <a:r>
              <a:rPr lang="ko-KR" altLang="en-US" sz="1400" dirty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효과를</a:t>
            </a:r>
          </a:p>
          <a:p>
            <a:pPr>
              <a:defRPr lang="ko-KR" altLang="en-US"/>
            </a:pPr>
            <a:r>
              <a:rPr lang="ko-KR" altLang="en-US" sz="1400" dirty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사용해 </a:t>
            </a:r>
            <a:r>
              <a:rPr lang="ko-KR" altLang="en-US" sz="1400" dirty="0" err="1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검색창이</a:t>
            </a:r>
            <a:r>
              <a:rPr lang="ko-KR" altLang="en-US" sz="1400" dirty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 나타나도록 함</a:t>
            </a:r>
            <a:r>
              <a:rPr lang="ko-KR" altLang="en-US" sz="1400" dirty="0" smtClean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, 기존과는 </a:t>
            </a:r>
            <a:r>
              <a:rPr lang="ko-KR" altLang="en-US" sz="1400" dirty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달리 활성화 </a:t>
            </a:r>
            <a:r>
              <a:rPr lang="ko-KR" altLang="en-US" sz="1400" dirty="0" smtClean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후에 </a:t>
            </a:r>
            <a:r>
              <a:rPr lang="en-US" altLang="ko-KR" sz="1400" dirty="0" err="1" smtClean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gnb</a:t>
            </a:r>
            <a:r>
              <a:rPr lang="ko-KR" altLang="en-US" sz="1400" dirty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를 </a:t>
            </a:r>
            <a:r>
              <a:rPr lang="ko-KR" altLang="en-US" sz="1400" dirty="0" smtClean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가리지 않도록 </a:t>
            </a:r>
            <a:r>
              <a:rPr lang="ko-KR" altLang="en-US" sz="1400" dirty="0">
                <a:solidFill>
                  <a:schemeClr val="bg1">
                    <a:lumMod val="90000"/>
                  </a:schemeClr>
                </a:solidFill>
                <a:latin typeface="나눔바른펜"/>
                <a:ea typeface="나눔바른펜"/>
              </a:rPr>
              <a:t>하였음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5"/>
          <p:cNvSpPr txBox="1"/>
          <p:nvPr/>
        </p:nvSpPr>
        <p:spPr>
          <a:xfrm>
            <a:off x="1259632" y="213439"/>
            <a:ext cx="432048" cy="63094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5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6</a:t>
            </a:r>
            <a:endParaRPr lang="ko-KR" altLang="en-US" sz="35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latin typeface="a옛날목욕탕L"/>
              <a:ea typeface="a옛날목욕탕L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1691679" y="318215"/>
            <a:ext cx="3276561" cy="518496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28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옛날목욕탕L"/>
                <a:ea typeface="a옛날목욕탕L"/>
              </a:rPr>
              <a:t>메인페이지 반응형 웹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4820941" y="2691680"/>
            <a:ext cx="2559370" cy="3545632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6" b="100000" l="2192" r="9726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17743"/>
            <a:ext cx="2880320" cy="557914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67</TotalTime>
  <Words>233</Words>
  <Application>Microsoft Office PowerPoint</Application>
  <PresentationFormat>화면 슬라이드 쇼(4:3)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tombap</cp:lastModifiedBy>
  <cp:revision>66</cp:revision>
  <dcterms:created xsi:type="dcterms:W3CDTF">2017-01-26T06:16:35Z</dcterms:created>
  <dcterms:modified xsi:type="dcterms:W3CDTF">2021-11-03T10:00:54Z</dcterms:modified>
</cp:coreProperties>
</file>