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59" r:id="rId4"/>
    <p:sldId id="267" r:id="rId5"/>
    <p:sldId id="262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0"/>
    <a:srgbClr val="77777B"/>
    <a:srgbClr val="AB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4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02F1-A6AF-41FC-951A-9BA33D0F2E0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A9A69-8749-4E1F-8C23-C4DDF5D7E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4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A9A69-8749-4E1F-8C23-C4DDF5D7E5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9E7161-D539-41DB-8B1A-8339581344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85D5ECA-B290-4DD7-97D6-C1D61EBF2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nts.googleapis.com/earlyaccess/nanumgothic.css" TargetMode="External"/><Relationship Id="rId2" Type="http://schemas.openxmlformats.org/officeDocument/2006/relationships/hyperlink" Target="https://www.google.com/fonts/earlyac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5293" y="565021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2021.10.27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So Hyun Kwon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161654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+mj-ea"/>
                <a:ea typeface="+mj-ea"/>
              </a:rPr>
              <a:t>영화진흥위원회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7546" y="1241465"/>
            <a:ext cx="4358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+mj-ea"/>
                <a:ea typeface="+mj-ea"/>
              </a:rPr>
              <a:t>[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           </a:t>
            </a:r>
            <a:r>
              <a:rPr lang="en-US" altLang="ko-KR" sz="8000" dirty="0" smtClean="0">
                <a:latin typeface="+mj-ea"/>
                <a:ea typeface="+mj-ea"/>
              </a:rPr>
              <a:t>]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587" y="2154342"/>
            <a:ext cx="152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700" spc="-210" dirty="0" smtClean="0">
                <a:latin typeface="+mj-ea"/>
                <a:ea typeface="+mj-ea"/>
              </a:rPr>
              <a:t>웹 사이트 </a:t>
            </a:r>
            <a:r>
              <a:rPr lang="ko-KR" altLang="en-US" sz="1600" kern="700" spc="-210" dirty="0" err="1" smtClean="0">
                <a:latin typeface="+mj-ea"/>
                <a:ea typeface="+mj-ea"/>
              </a:rPr>
              <a:t>리뉴얼</a:t>
            </a:r>
            <a:endParaRPr lang="en-US" altLang="ko-KR" sz="1600" kern="700" spc="-210" dirty="0" smtClean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6" y="5301208"/>
            <a:ext cx="1914525" cy="2571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63688" y="4798313"/>
            <a:ext cx="5688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C00000"/>
                </a:solidFill>
                <a:latin typeface="+mj-ea"/>
                <a:ea typeface="+mj-ea"/>
              </a:rPr>
              <a:t>영화진흥위원회</a:t>
            </a:r>
            <a:r>
              <a:rPr lang="ko-KR" altLang="en-US" sz="1050" dirty="0" smtClean="0">
                <a:latin typeface="+mj-ea"/>
                <a:ea typeface="+mj-ea"/>
              </a:rPr>
              <a:t>는 영화진흥사업에 </a:t>
            </a:r>
            <a:r>
              <a:rPr lang="ko-KR" altLang="en-US" sz="1050" dirty="0">
                <a:latin typeface="+mj-ea"/>
                <a:ea typeface="+mj-ea"/>
              </a:rPr>
              <a:t>대한 사업공고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접수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결과 </a:t>
            </a:r>
            <a:r>
              <a:rPr lang="ko-KR" altLang="en-US" sz="1050" dirty="0" smtClean="0">
                <a:latin typeface="+mj-ea"/>
                <a:ea typeface="+mj-ea"/>
              </a:rPr>
              <a:t>제공</a:t>
            </a:r>
            <a:endParaRPr lang="en-US" altLang="ko-KR" sz="1050" dirty="0" smtClean="0">
              <a:latin typeface="+mj-ea"/>
              <a:ea typeface="+mj-ea"/>
            </a:endParaRPr>
          </a:p>
          <a:p>
            <a:pPr algn="ctr"/>
            <a:r>
              <a:rPr lang="ko-KR" altLang="en-US" sz="1050" dirty="0" smtClean="0">
                <a:latin typeface="+mj-ea"/>
                <a:ea typeface="+mj-ea"/>
              </a:rPr>
              <a:t>현재 </a:t>
            </a:r>
            <a:r>
              <a:rPr lang="ko-KR" altLang="en-US" sz="1050" dirty="0">
                <a:latin typeface="+mj-ea"/>
                <a:ea typeface="+mj-ea"/>
              </a:rPr>
              <a:t>상영중인 영화와 </a:t>
            </a:r>
            <a:r>
              <a:rPr lang="ko-KR" altLang="en-US" sz="1050" dirty="0" smtClean="0">
                <a:latin typeface="+mj-ea"/>
                <a:ea typeface="+mj-ea"/>
              </a:rPr>
              <a:t>등록된 </a:t>
            </a:r>
            <a:r>
              <a:rPr lang="ko-KR" altLang="en-US" sz="1050" dirty="0">
                <a:latin typeface="+mj-ea"/>
                <a:ea typeface="+mj-ea"/>
              </a:rPr>
              <a:t>영화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제작현황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영화계 소식 등을 확인할 수 </a:t>
            </a:r>
            <a:r>
              <a:rPr lang="ko-KR" altLang="en-US" sz="1050" dirty="0" smtClean="0">
                <a:latin typeface="+mj-ea"/>
                <a:ea typeface="+mj-ea"/>
              </a:rPr>
              <a:t>있는 사이트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7694" y="16165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+mj-ea"/>
                <a:ea typeface="+mj-ea"/>
              </a:rPr>
              <a:t>목</a:t>
            </a:r>
            <a:r>
              <a:rPr lang="ko-KR" altLang="en-US" sz="3600" b="1" dirty="0">
                <a:latin typeface="+mj-ea"/>
                <a:ea typeface="+mj-ea"/>
              </a:rPr>
              <a:t>차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7864" y="1196752"/>
            <a:ext cx="2111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+mj-ea"/>
                <a:ea typeface="+mj-ea"/>
              </a:rPr>
              <a:t>[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8000" dirty="0" smtClean="0">
                <a:latin typeface="+mj-ea"/>
                <a:ea typeface="+mj-ea"/>
              </a:rPr>
              <a:t>]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002" y="2771636"/>
            <a:ext cx="22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1. </a:t>
            </a:r>
            <a:r>
              <a:rPr lang="ko-KR" altLang="en-US" b="1" dirty="0" smtClean="0">
                <a:latin typeface="+mj-ea"/>
                <a:ea typeface="+mj-ea"/>
              </a:rPr>
              <a:t>기존사이트 분석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707904" y="3212976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4429250" y="2636912"/>
            <a:ext cx="0" cy="338437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52367" y="3645024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03600" y="3228549"/>
            <a:ext cx="28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2. </a:t>
            </a:r>
            <a:r>
              <a:rPr lang="ko-KR" altLang="en-US" b="1" dirty="0" smtClean="0">
                <a:latin typeface="+mj-ea"/>
                <a:ea typeface="+mj-ea"/>
              </a:rPr>
              <a:t>기획의도 </a:t>
            </a:r>
            <a:r>
              <a:rPr lang="en-US" altLang="ko-KR" b="1" dirty="0" smtClean="0">
                <a:latin typeface="+mj-ea"/>
                <a:ea typeface="+mj-ea"/>
              </a:rPr>
              <a:t>&amp; </a:t>
            </a:r>
            <a:r>
              <a:rPr lang="ko-KR" altLang="en-US" b="1" dirty="0" smtClean="0">
                <a:latin typeface="+mj-ea"/>
                <a:ea typeface="+mj-ea"/>
              </a:rPr>
              <a:t>제작기법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732287" y="4089364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3645024"/>
            <a:ext cx="22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3. </a:t>
            </a:r>
            <a:r>
              <a:rPr lang="ko-KR" altLang="en-US" b="1" dirty="0" smtClean="0">
                <a:latin typeface="+mj-ea"/>
                <a:ea typeface="+mj-ea"/>
              </a:rPr>
              <a:t>컬러 </a:t>
            </a:r>
            <a:r>
              <a:rPr lang="en-US" altLang="ko-KR" b="1" dirty="0" smtClean="0">
                <a:latin typeface="+mj-ea"/>
                <a:ea typeface="+mj-ea"/>
              </a:rPr>
              <a:t>&amp; </a:t>
            </a:r>
            <a:r>
              <a:rPr lang="ko-KR" altLang="en-US" b="1" dirty="0" smtClean="0">
                <a:latin typeface="+mj-ea"/>
                <a:ea typeface="+mj-ea"/>
              </a:rPr>
              <a:t>글꼴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2026" y="4493547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9992" y="4077072"/>
            <a:ext cx="2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4. </a:t>
            </a:r>
            <a:r>
              <a:rPr lang="ko-KR" altLang="en-US" b="1" dirty="0" smtClean="0">
                <a:latin typeface="+mj-ea"/>
                <a:ea typeface="+mj-ea"/>
              </a:rPr>
              <a:t>레이아웃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32287" y="4967046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760" y="4522706"/>
            <a:ext cx="22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5. </a:t>
            </a: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456180" y="5445224"/>
            <a:ext cx="695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4146" y="5028749"/>
            <a:ext cx="2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6</a:t>
            </a:r>
            <a:r>
              <a:rPr lang="en-US" altLang="ko-KR" b="1" dirty="0" smtClean="0">
                <a:latin typeface="+mj-ea"/>
                <a:ea typeface="+mj-ea"/>
              </a:rPr>
              <a:t>. </a:t>
            </a:r>
            <a:r>
              <a:rPr lang="ko-KR" altLang="en-US" b="1" dirty="0" smtClean="0">
                <a:latin typeface="+mj-ea"/>
                <a:ea typeface="+mj-ea"/>
              </a:rPr>
              <a:t>서브페이지</a:t>
            </a:r>
            <a:endParaRPr lang="en-US" altLang="ko-KR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58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431086"/>
            <a:ext cx="257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기존사이트 분석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2035" y="452289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2" y="1412776"/>
            <a:ext cx="4931494" cy="46085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62144" y="1387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아이콘 사용 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763174" y="1772816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8168" y="1844824"/>
            <a:ext cx="2374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3d </a:t>
            </a:r>
            <a:r>
              <a:rPr lang="ko-KR" altLang="en-US" sz="1400" dirty="0" smtClean="0">
                <a:latin typeface="+mj-ea"/>
                <a:ea typeface="+mj-ea"/>
              </a:rPr>
              <a:t>아이콘과 플랫디자인을 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사용한 통일성 없는 디자인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2144" y="31409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색상 사용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763174" y="3526160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738" y="3626440"/>
            <a:ext cx="258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로고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아이콘 등 사이트에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어울리지 않는 많은 색상 사용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2144" y="496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많은 정보 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763174" y="5354632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4229" y="5426640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정보의 양이 많아 원하는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정보를 찾을 때 </a:t>
            </a:r>
            <a:r>
              <a:rPr lang="ko-KR" altLang="en-US" sz="1400" dirty="0" err="1" smtClean="0">
                <a:latin typeface="+mj-ea"/>
                <a:ea typeface="+mj-ea"/>
              </a:rPr>
              <a:t>접근성</a:t>
            </a:r>
            <a:r>
              <a:rPr lang="ko-KR" altLang="en-US" sz="1400" dirty="0" smtClean="0">
                <a:latin typeface="+mj-ea"/>
                <a:ea typeface="+mj-ea"/>
              </a:rPr>
              <a:t> 저하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4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431086"/>
            <a:ext cx="1497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기획의도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2035" y="452289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0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187259"/>
            <a:ext cx="107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>
                <a:latin typeface="+mj-ea"/>
                <a:ea typeface="+mj-ea"/>
              </a:rPr>
              <a:t>사용자가 이용하기 편리한 사이트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>
                <a:latin typeface="+mj-ea"/>
                <a:ea typeface="+mj-ea"/>
              </a:rPr>
              <a:t>색상과 아이콘 통일감 있는 사이트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600" dirty="0" smtClean="0">
                <a:latin typeface="+mj-ea"/>
                <a:ea typeface="+mj-ea"/>
              </a:rPr>
              <a:t>복잡한 레이아웃을 벗어난  심플한 레이아웃을 가진 사이트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601" y="3717032"/>
            <a:ext cx="1497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제작기법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07093" y="3738235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7" y="576519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HTML5</a:t>
            </a:r>
          </a:p>
        </p:txBody>
      </p:sp>
      <p:pic>
        <p:nvPicPr>
          <p:cNvPr id="3078" name="Picture 6" descr="HTML 5 / Javascript source code ho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21"/>
          <a:stretch/>
        </p:blipFill>
        <p:spPr bwMode="auto">
          <a:xfrm>
            <a:off x="1281818" y="4604485"/>
            <a:ext cx="659244" cy="11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ML 5 / Javascript source code ho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r="33510"/>
          <a:stretch/>
        </p:blipFill>
        <p:spPr bwMode="auto">
          <a:xfrm>
            <a:off x="3003819" y="4604484"/>
            <a:ext cx="663803" cy="11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ML 5 / Javascript source code ho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1" t="-11221" b="-1"/>
          <a:stretch/>
        </p:blipFill>
        <p:spPr bwMode="auto">
          <a:xfrm>
            <a:off x="4873182" y="4474243"/>
            <a:ext cx="650119" cy="12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91527" y="5750508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CSS3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5960" y="5750508"/>
            <a:ext cx="1648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JAVASCRIPT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080" name="Picture 8" descr="https://image-proxy.namuwikiusercontent.com/r/https%3A%2F%2Fupload.wikimedia.org%2Fwikipedia%2Fcommons%2F2%2F20%2FPhotoshop_CC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926168"/>
            <a:ext cx="663072" cy="6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588224" y="5765194"/>
            <a:ext cx="1695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PHOTOSHOP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76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84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컬러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2036" y="435278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3660120"/>
            <a:ext cx="84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글꼴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02036" y="3681323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22281" y="5341515"/>
            <a:ext cx="30572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한글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b="1" dirty="0" err="1" smtClean="0">
                <a:latin typeface="+mj-ea"/>
                <a:ea typeface="+mj-ea"/>
              </a:rPr>
              <a:t>나눔고딕</a:t>
            </a:r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200" dirty="0" err="1" smtClean="0">
                <a:latin typeface="+mj-ea"/>
                <a:ea typeface="+mj-ea"/>
              </a:rPr>
              <a:t>가나다라마바사아자차카타파하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400" dirty="0" err="1" smtClean="0">
                <a:latin typeface="+mj-ea"/>
                <a:ea typeface="+mj-ea"/>
              </a:rPr>
              <a:t>가나다라마바사아자차카타파하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600" dirty="0" err="1" smtClean="0">
                <a:latin typeface="+mj-ea"/>
                <a:ea typeface="+mj-ea"/>
              </a:rPr>
              <a:t>가나다라마바사아자차카타파하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2279" y="5335468"/>
            <a:ext cx="322235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영어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err="1" smtClean="0">
                <a:latin typeface="+mj-ea"/>
                <a:ea typeface="+mj-ea"/>
              </a:rPr>
              <a:t>나눔고딕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sz="1200" dirty="0" err="1" smtClean="0">
                <a:latin typeface="+mj-ea"/>
                <a:ea typeface="+mj-ea"/>
              </a:rPr>
              <a:t>abcdefghijkmnopqrstuvwxyz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400" dirty="0" err="1" smtClean="0">
                <a:latin typeface="+mj-ea"/>
                <a:ea typeface="+mj-ea"/>
              </a:rPr>
              <a:t>abcdefghijkmnopqrstuvwxyz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ABCDEFGHIJKLMNOPQRSTUVWXYZ</a:t>
            </a:r>
          </a:p>
        </p:txBody>
      </p:sp>
      <p:sp>
        <p:nvSpPr>
          <p:cNvPr id="11" name="타원 10"/>
          <p:cNvSpPr/>
          <p:nvPr/>
        </p:nvSpPr>
        <p:spPr>
          <a:xfrm>
            <a:off x="5364088" y="1222583"/>
            <a:ext cx="760492" cy="760492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1880" y="1227207"/>
            <a:ext cx="760492" cy="760492"/>
          </a:xfrm>
          <a:prstGeom prst="ellipse">
            <a:avLst/>
          </a:prstGeom>
          <a:solidFill>
            <a:srgbClr val="333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123876" y="1208866"/>
            <a:ext cx="760492" cy="760492"/>
          </a:xfrm>
          <a:prstGeom prst="ellipse">
            <a:avLst/>
          </a:prstGeom>
          <a:solidFill>
            <a:srgbClr val="77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91680" y="1208866"/>
            <a:ext cx="760492" cy="7604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9399" y="2145888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Main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68" y="213923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Menu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5397" y="213923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Point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8877" y="2138189"/>
            <a:ext cx="625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Font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7725" y="2431623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#FFF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79381" y="2431921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#CCC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20655" y="2431921"/>
            <a:ext cx="853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#AB1F24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258387" y="2426221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#777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8523" y="4367862"/>
            <a:ext cx="662588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+mj-ea"/>
                <a:ea typeface="+mj-ea"/>
              </a:rPr>
              <a:t>&lt;</a:t>
            </a:r>
            <a:r>
              <a:rPr lang="ko-KR" altLang="en-US" sz="1050" b="1" dirty="0" err="1">
                <a:latin typeface="+mj-ea"/>
                <a:ea typeface="+mj-ea"/>
              </a:rPr>
              <a:t>웹폰트</a:t>
            </a:r>
            <a:r>
              <a:rPr lang="ko-KR" altLang="en-US" sz="1050" b="1" dirty="0">
                <a:latin typeface="+mj-ea"/>
                <a:ea typeface="+mj-ea"/>
              </a:rPr>
              <a:t> 적용방법</a:t>
            </a:r>
            <a:r>
              <a:rPr lang="en-US" altLang="ko-KR" sz="1050" b="1" dirty="0">
                <a:latin typeface="+mj-ea"/>
                <a:ea typeface="+mj-ea"/>
              </a:rPr>
              <a:t>&gt;</a:t>
            </a:r>
            <a:endParaRPr lang="en-US" altLang="ko-KR" sz="1050" b="1" dirty="0" smtClean="0">
              <a:latin typeface="+mj-ea"/>
              <a:ea typeface="+mj-ea"/>
              <a:hlinkClick r:id="rId2"/>
            </a:endParaRPr>
          </a:p>
          <a:p>
            <a:r>
              <a:rPr lang="en-US" altLang="ko-KR" sz="1050" dirty="0" smtClean="0">
                <a:latin typeface="+mj-ea"/>
                <a:ea typeface="+mj-ea"/>
                <a:hlinkClick r:id="rId2"/>
              </a:rPr>
              <a:t>https</a:t>
            </a:r>
            <a:r>
              <a:rPr lang="en-US" altLang="ko-KR" sz="1050" dirty="0">
                <a:latin typeface="+mj-ea"/>
                <a:ea typeface="+mj-ea"/>
                <a:hlinkClick r:id="rId2"/>
              </a:rPr>
              <a:t>://</a:t>
            </a:r>
            <a:r>
              <a:rPr lang="en-US" altLang="ko-KR" sz="1050" dirty="0" smtClean="0">
                <a:latin typeface="+mj-ea"/>
                <a:ea typeface="+mj-ea"/>
                <a:hlinkClick r:id="rId2"/>
              </a:rPr>
              <a:t>www.google.com/fonts/earlyaccess</a:t>
            </a:r>
            <a:r>
              <a:rPr lang="en-US" altLang="ko-KR" sz="1050" dirty="0" smtClean="0">
                <a:latin typeface="+mj-ea"/>
                <a:ea typeface="+mj-ea"/>
              </a:rPr>
              <a:t> -&gt; </a:t>
            </a:r>
            <a:r>
              <a:rPr lang="ko-KR" altLang="en-US" sz="1050" dirty="0" smtClean="0">
                <a:latin typeface="+mj-ea"/>
                <a:ea typeface="+mj-ea"/>
              </a:rPr>
              <a:t>접속 후 </a:t>
            </a:r>
            <a:r>
              <a:rPr lang="ko-KR" altLang="en-US" sz="1050" dirty="0" err="1" smtClean="0">
                <a:latin typeface="+mj-ea"/>
                <a:ea typeface="+mj-ea"/>
              </a:rPr>
              <a:t>나눔고딕</a:t>
            </a:r>
            <a:r>
              <a:rPr lang="ko-KR" altLang="en-US" sz="1050" dirty="0" smtClean="0">
                <a:latin typeface="+mj-ea"/>
                <a:ea typeface="+mj-ea"/>
              </a:rPr>
              <a:t> 검색</a:t>
            </a:r>
            <a:endParaRPr lang="en-US" altLang="ko-KR" sz="1050" dirty="0" smtClean="0">
              <a:latin typeface="+mj-ea"/>
              <a:ea typeface="+mj-ea"/>
            </a:endParaRPr>
          </a:p>
          <a:p>
            <a:r>
              <a:rPr lang="en-US" altLang="ko-KR" sz="1050" dirty="0">
                <a:latin typeface="+mj-ea"/>
                <a:ea typeface="+mj-ea"/>
              </a:rPr>
              <a:t>@import </a:t>
            </a:r>
            <a:r>
              <a:rPr lang="en-US" altLang="ko-KR" sz="1050" dirty="0" err="1">
                <a:latin typeface="+mj-ea"/>
                <a:ea typeface="+mj-ea"/>
              </a:rPr>
              <a:t>url</a:t>
            </a: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en-US" altLang="ko-KR" sz="1050" dirty="0">
                <a:latin typeface="+mj-ea"/>
                <a:ea typeface="+mj-ea"/>
                <a:hlinkClick r:id="rId3"/>
              </a:rPr>
              <a:t>http://fonts.googleapis.com/earlyaccess/</a:t>
            </a:r>
            <a:r>
              <a:rPr lang="en-US" altLang="ko-KR" sz="1050" b="1" dirty="0">
                <a:latin typeface="+mj-ea"/>
                <a:ea typeface="+mj-ea"/>
                <a:hlinkClick r:id="rId3"/>
              </a:rPr>
              <a:t>nanumgothic.css</a:t>
            </a:r>
            <a:r>
              <a:rPr lang="en-US" altLang="ko-KR" sz="1050" dirty="0" smtClean="0">
                <a:latin typeface="+mj-ea"/>
                <a:ea typeface="+mj-ea"/>
              </a:rPr>
              <a:t>); - </a:t>
            </a:r>
            <a:r>
              <a:rPr lang="en-US" altLang="ko-KR" sz="1050" dirty="0" err="1" smtClean="0">
                <a:latin typeface="+mj-ea"/>
                <a:ea typeface="+mj-ea"/>
              </a:rPr>
              <a:t>css</a:t>
            </a:r>
            <a:r>
              <a:rPr lang="ko-KR" altLang="en-US" sz="1050" dirty="0" smtClean="0">
                <a:latin typeface="+mj-ea"/>
                <a:ea typeface="+mj-ea"/>
              </a:rPr>
              <a:t>파일 상위에 삽입</a:t>
            </a:r>
            <a:endParaRPr lang="en-US" altLang="ko-KR" sz="1050" dirty="0" smtClean="0">
              <a:latin typeface="+mj-ea"/>
              <a:ea typeface="+mj-ea"/>
            </a:endParaRPr>
          </a:p>
          <a:p>
            <a:r>
              <a:rPr lang="en-US" altLang="ko-KR" sz="1050" dirty="0" smtClean="0">
                <a:latin typeface="+mj-ea"/>
                <a:ea typeface="+mj-ea"/>
              </a:rPr>
              <a:t>Import </a:t>
            </a:r>
            <a:r>
              <a:rPr lang="ko-KR" altLang="en-US" sz="1050" dirty="0" smtClean="0">
                <a:latin typeface="+mj-ea"/>
                <a:ea typeface="+mj-ea"/>
              </a:rPr>
              <a:t>한 주소를 사용하면 자동으로 파일을 </a:t>
            </a:r>
            <a:r>
              <a:rPr lang="ko-KR" altLang="en-US" sz="1050" dirty="0" err="1" smtClean="0">
                <a:latin typeface="+mj-ea"/>
                <a:ea typeface="+mj-ea"/>
              </a:rPr>
              <a:t>내려받게</a:t>
            </a:r>
            <a:r>
              <a:rPr lang="ko-KR" altLang="en-US" sz="1050" dirty="0" smtClean="0">
                <a:latin typeface="+mj-ea"/>
                <a:ea typeface="+mj-ea"/>
              </a:rPr>
              <a:t> 되고 </a:t>
            </a:r>
            <a:r>
              <a:rPr lang="en-US" altLang="ko-KR" sz="1050" dirty="0" smtClean="0">
                <a:latin typeface="+mj-ea"/>
                <a:ea typeface="+mj-ea"/>
              </a:rPr>
              <a:t>nanumgothic.css </a:t>
            </a:r>
            <a:r>
              <a:rPr lang="ko-KR" altLang="en-US" sz="1050" dirty="0" smtClean="0">
                <a:latin typeface="+mj-ea"/>
                <a:ea typeface="+mj-ea"/>
              </a:rPr>
              <a:t>파일이 자동으로 생성됨</a:t>
            </a:r>
            <a:endParaRPr lang="en-US" altLang="ko-KR" sz="1050" dirty="0" smtClean="0">
              <a:latin typeface="+mj-ea"/>
              <a:ea typeface="+mj-ea"/>
            </a:endParaRPr>
          </a:p>
          <a:p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9229" y="3995021"/>
            <a:ext cx="6992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+mj-ea"/>
                <a:ea typeface="+mj-ea"/>
              </a:rPr>
              <a:t>[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                   </a:t>
            </a:r>
            <a:r>
              <a:rPr lang="en-US" altLang="ko-KR" sz="8000" dirty="0" smtClean="0">
                <a:latin typeface="+mj-ea"/>
                <a:ea typeface="+mj-ea"/>
              </a:rPr>
              <a:t>]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431086"/>
            <a:ext cx="1497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레이아웃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2035" y="452289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E:\웹퍼블리셔_황인혜\황인혜\영화진흥위원회_리뉴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6" y="1340768"/>
            <a:ext cx="5589693" cy="50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387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header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929214" y="1772816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4424" y="1844824"/>
            <a:ext cx="2549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header </a:t>
            </a:r>
            <a:r>
              <a:rPr lang="ko-KR" altLang="en-US" sz="1400" dirty="0" smtClean="0">
                <a:latin typeface="+mj-ea"/>
                <a:ea typeface="+mj-ea"/>
              </a:rPr>
              <a:t>부분 모두 가운데정렬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마우스 </a:t>
            </a:r>
            <a:r>
              <a:rPr lang="en-US" altLang="ko-KR" sz="1400" dirty="0" smtClean="0">
                <a:latin typeface="+mj-ea"/>
                <a:ea typeface="+mj-ea"/>
              </a:rPr>
              <a:t>hover </a:t>
            </a:r>
            <a:r>
              <a:rPr lang="ko-KR" altLang="en-US" sz="1400" dirty="0" smtClean="0">
                <a:latin typeface="+mj-ea"/>
                <a:ea typeface="+mj-ea"/>
              </a:rPr>
              <a:t>시 밑으로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Depth</a:t>
            </a:r>
            <a:r>
              <a:rPr lang="ko-KR" altLang="en-US" sz="1400" dirty="0" smtClean="0">
                <a:latin typeface="+mj-ea"/>
                <a:ea typeface="+mj-ea"/>
              </a:rPr>
              <a:t> 펼쳐짐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31409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Slide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929214" y="3526160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8697" y="362644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사이즈를 </a:t>
            </a:r>
            <a:r>
              <a:rPr lang="en-US" altLang="ko-KR" sz="1400" dirty="0" smtClean="0">
                <a:latin typeface="+mj-ea"/>
                <a:ea typeface="+mj-ea"/>
              </a:rPr>
              <a:t>100% </a:t>
            </a:r>
            <a:r>
              <a:rPr lang="ko-KR" altLang="en-US" sz="1400" dirty="0" smtClean="0">
                <a:latin typeface="+mj-ea"/>
                <a:ea typeface="+mj-ea"/>
              </a:rPr>
              <a:t>구성하여 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시원한 레이아웃 구성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496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Banner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929214" y="5354632"/>
            <a:ext cx="1139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2794" y="5426640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통일감 있는 아이콘과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err="1" smtClean="0">
                <a:latin typeface="+mj-ea"/>
                <a:ea typeface="+mj-ea"/>
              </a:rPr>
              <a:t>그리드</a:t>
            </a:r>
            <a:r>
              <a:rPr lang="ko-KR" altLang="en-US" sz="1400" dirty="0" smtClean="0">
                <a:latin typeface="+mj-ea"/>
                <a:ea typeface="+mj-ea"/>
              </a:rPr>
              <a:t> 레이아웃의 배너로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깔끔함 강조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43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431086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err="1" smtClean="0">
                <a:latin typeface="+mj-ea"/>
                <a:ea typeface="+mj-ea"/>
              </a:rPr>
              <a:t>메인페이</a:t>
            </a:r>
            <a:r>
              <a:rPr lang="ko-KR" altLang="en-US" sz="2800" b="1" kern="1000" spc="-240" dirty="0" err="1">
                <a:latin typeface="+mj-ea"/>
                <a:ea typeface="+mj-ea"/>
              </a:rPr>
              <a:t>지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2035" y="452289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584261" y="979596"/>
            <a:ext cx="3683599" cy="5670470"/>
            <a:chOff x="2584261" y="979596"/>
            <a:chExt cx="3683599" cy="5670470"/>
          </a:xfrm>
        </p:grpSpPr>
        <p:grpSp>
          <p:nvGrpSpPr>
            <p:cNvPr id="2" name="그룹 1"/>
            <p:cNvGrpSpPr/>
            <p:nvPr/>
          </p:nvGrpSpPr>
          <p:grpSpPr>
            <a:xfrm>
              <a:off x="2584261" y="979596"/>
              <a:ext cx="3683599" cy="5670470"/>
              <a:chOff x="567557" y="1052736"/>
              <a:chExt cx="3683599" cy="567047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698" y="1052736"/>
                <a:ext cx="3592972" cy="2945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557" y="4149080"/>
                <a:ext cx="3683599" cy="2574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402" y="1340768"/>
              <a:ext cx="3592972" cy="924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직선 연결선 17"/>
          <p:cNvCxnSpPr/>
          <p:nvPr/>
        </p:nvCxnSpPr>
        <p:spPr>
          <a:xfrm flipH="1">
            <a:off x="2149606" y="1801150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123728" y="1772816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254062" y="3681028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516216" y="3645024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254062" y="6273316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16216" y="6237312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149606" y="4393438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23728" y="4365104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6182054" y="2672916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418330" y="2636912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02496" y="971145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2651" y="1103388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j-ea"/>
                <a:ea typeface="+mj-ea"/>
              </a:rPr>
              <a:t>로고색</a:t>
            </a:r>
            <a:r>
              <a:rPr lang="ko-KR" altLang="en-US" sz="1200" dirty="0" smtClean="0">
                <a:latin typeface="+mj-ea"/>
                <a:ea typeface="+mj-ea"/>
              </a:rPr>
              <a:t> 변경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#ccc / #ab1f24</a:t>
            </a: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포인트 색상 확인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565675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9" y="1603032"/>
            <a:ext cx="2149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자바스크립트를 이용한 </a:t>
            </a:r>
            <a:r>
              <a:rPr lang="en-US" altLang="ko-KR" sz="1200" dirty="0" smtClean="0">
                <a:latin typeface="+mj-ea"/>
                <a:ea typeface="+mj-ea"/>
              </a:rPr>
              <a:t>GNB</a:t>
            </a: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마우스 </a:t>
            </a:r>
            <a:r>
              <a:rPr lang="ko-KR" altLang="en-US" sz="1200" dirty="0" err="1" smtClean="0">
                <a:latin typeface="+mj-ea"/>
                <a:ea typeface="+mj-ea"/>
              </a:rPr>
              <a:t>롤오버</a:t>
            </a:r>
            <a:r>
              <a:rPr lang="ko-KR" altLang="en-US" sz="1200" dirty="0" smtClean="0">
                <a:latin typeface="+mj-ea"/>
                <a:ea typeface="+mj-ea"/>
              </a:rPr>
              <a:t> 시 각 메뉴에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대한 </a:t>
            </a:r>
            <a:r>
              <a:rPr lang="en-US" altLang="ko-KR" sz="1200" dirty="0" smtClean="0">
                <a:latin typeface="+mj-ea"/>
                <a:ea typeface="+mj-ea"/>
              </a:rPr>
              <a:t>1depth </a:t>
            </a:r>
            <a:r>
              <a:rPr lang="ko-KR" altLang="en-US" sz="1200" dirty="0" smtClean="0">
                <a:latin typeface="+mj-ea"/>
                <a:ea typeface="+mj-ea"/>
              </a:rPr>
              <a:t>확인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err="1" smtClean="0">
                <a:latin typeface="+mj-ea"/>
                <a:ea typeface="+mj-ea"/>
              </a:rPr>
              <a:t>Ul</a:t>
            </a:r>
            <a:r>
              <a:rPr lang="en-US" altLang="ko-KR" sz="1200" dirty="0" smtClean="0">
                <a:latin typeface="+mj-ea"/>
                <a:ea typeface="+mj-ea"/>
              </a:rPr>
              <a:t>, li </a:t>
            </a:r>
            <a:r>
              <a:rPr lang="ko-KR" altLang="en-US" sz="1200" dirty="0" smtClean="0">
                <a:latin typeface="+mj-ea"/>
                <a:ea typeface="+mj-ea"/>
              </a:rPr>
              <a:t>태그 </a:t>
            </a:r>
            <a:r>
              <a:rPr lang="en-US" altLang="ko-KR" sz="1200" dirty="0" smtClean="0">
                <a:latin typeface="+mj-ea"/>
                <a:ea typeface="+mj-ea"/>
              </a:rPr>
              <a:t>/ If, else </a:t>
            </a:r>
            <a:r>
              <a:rPr lang="ko-KR" altLang="en-US" sz="1200" dirty="0" smtClean="0">
                <a:latin typeface="+mj-ea"/>
                <a:ea typeface="+mj-ea"/>
              </a:rPr>
              <a:t>문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189" y="4217109"/>
            <a:ext cx="2019571" cy="101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2724" y="4229714"/>
            <a:ext cx="2246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j-ea"/>
                <a:ea typeface="+mj-ea"/>
              </a:rPr>
              <a:t>그리드</a:t>
            </a:r>
            <a:r>
              <a:rPr lang="ko-KR" altLang="en-US" sz="1200" dirty="0" smtClean="0">
                <a:latin typeface="+mj-ea"/>
                <a:ea typeface="+mj-ea"/>
              </a:rPr>
              <a:t> 레이아웃으로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깔끔함 강조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배너이미지를 배경으로 넣고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err="1" smtClean="0">
                <a:latin typeface="+mj-ea"/>
                <a:ea typeface="+mj-ea"/>
              </a:rPr>
              <a:t>Ul</a:t>
            </a:r>
            <a:r>
              <a:rPr lang="en-US" altLang="ko-KR" sz="1200" dirty="0" smtClean="0">
                <a:latin typeface="+mj-ea"/>
                <a:ea typeface="+mj-ea"/>
              </a:rPr>
              <a:t>, li </a:t>
            </a:r>
            <a:r>
              <a:rPr lang="ko-KR" altLang="en-US" sz="1200" dirty="0" smtClean="0">
                <a:latin typeface="+mj-ea"/>
                <a:ea typeface="+mj-ea"/>
              </a:rPr>
              <a:t>태그 사용하여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err="1" smtClean="0">
                <a:latin typeface="+mj-ea"/>
                <a:ea typeface="+mj-ea"/>
              </a:rPr>
              <a:t>Position:absolute</a:t>
            </a:r>
            <a:r>
              <a:rPr lang="ko-KR" altLang="en-US" sz="1200" dirty="0" smtClean="0">
                <a:latin typeface="+mj-ea"/>
                <a:ea typeface="+mj-ea"/>
              </a:rPr>
              <a:t>로 위치지정 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66388" y="2229502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82964" y="2250994"/>
            <a:ext cx="177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자바스크립트를 사용한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Main visual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Left 2.5s ease-in-out</a:t>
            </a: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효과를 삽입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60232" y="3593931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1354" y="3717548"/>
            <a:ext cx="202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자바스크립트를 사용한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아이콘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hover</a:t>
            </a:r>
            <a:r>
              <a:rPr lang="ko-KR" altLang="en-US" sz="1200" dirty="0" smtClean="0">
                <a:latin typeface="+mj-ea"/>
                <a:ea typeface="+mj-ea"/>
              </a:rPr>
              <a:t> 시 컬러변경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및 </a:t>
            </a:r>
            <a:r>
              <a:rPr lang="en-US" altLang="ko-KR" sz="1200" dirty="0" smtClean="0">
                <a:latin typeface="+mj-ea"/>
                <a:ea typeface="+mj-ea"/>
              </a:rPr>
              <a:t>Text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Underline </a:t>
            </a:r>
            <a:r>
              <a:rPr lang="ko-KR" altLang="en-US" sz="1200" dirty="0" smtClean="0">
                <a:latin typeface="+mj-ea"/>
                <a:ea typeface="+mj-ea"/>
              </a:rPr>
              <a:t>효과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660232" y="5714063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0051" y="5846306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관련사이트 로고 삽입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err="1" smtClean="0">
                <a:latin typeface="+mj-ea"/>
                <a:ea typeface="+mj-ea"/>
              </a:rPr>
              <a:t>두개의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div</a:t>
            </a:r>
            <a:r>
              <a:rPr lang="ko-KR" altLang="en-US" sz="1200" dirty="0" smtClean="0">
                <a:latin typeface="+mj-ea"/>
                <a:ea typeface="+mj-ea"/>
              </a:rPr>
              <a:t>를 사용하여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위치 선정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6228184" y="1232756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464460" y="1196752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1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19391" y="3910325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3" y="431086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kern="1000" spc="-240" dirty="0" smtClean="0">
                <a:latin typeface="+mj-ea"/>
                <a:ea typeface="+mj-ea"/>
              </a:rPr>
              <a:t>서브페이지</a:t>
            </a:r>
            <a:endParaRPr lang="ko-KR" altLang="en-US" sz="2800" b="1" kern="1000" spc="-24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2035" y="452289"/>
            <a:ext cx="584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969022" y="1052736"/>
            <a:ext cx="5237428" cy="5275123"/>
            <a:chOff x="488244" y="1124743"/>
            <a:chExt cx="5451908" cy="54911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44" y="1124743"/>
              <a:ext cx="5451908" cy="477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09" y="5893241"/>
              <a:ext cx="5278928" cy="72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H="1">
            <a:off x="1717558" y="2665246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691680" y="2636912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092280" y="3825819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321802" y="3789040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9972" y="4008211"/>
            <a:ext cx="178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구조적인 </a:t>
            </a:r>
            <a:r>
              <a:rPr lang="en-US" altLang="ko-KR" sz="1200" dirty="0" smtClean="0">
                <a:latin typeface="+mj-ea"/>
                <a:ea typeface="+mj-ea"/>
              </a:rPr>
              <a:t>Table </a:t>
            </a:r>
            <a:r>
              <a:rPr lang="ko-KR" altLang="en-US" sz="1200" dirty="0" smtClean="0">
                <a:latin typeface="+mj-ea"/>
                <a:ea typeface="+mj-ea"/>
              </a:rPr>
              <a:t>코드를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사용하여 게시판을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만들고 </a:t>
            </a:r>
            <a:r>
              <a:rPr lang="en-US" altLang="ko-KR" sz="1200" dirty="0" smtClean="0">
                <a:latin typeface="+mj-ea"/>
                <a:ea typeface="+mj-ea"/>
              </a:rPr>
              <a:t>CSS</a:t>
            </a:r>
            <a:r>
              <a:rPr lang="ko-KR" altLang="en-US" sz="1200" dirty="0" smtClean="0">
                <a:latin typeface="+mj-ea"/>
                <a:ea typeface="+mj-ea"/>
              </a:rPr>
              <a:t>로 디자인 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740" y="2752050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400" y="2780928"/>
            <a:ext cx="211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j-ea"/>
                <a:ea typeface="+mj-ea"/>
              </a:rPr>
              <a:t>Ul</a:t>
            </a:r>
            <a:r>
              <a:rPr lang="en-US" altLang="ko-KR" sz="1200" dirty="0" smtClean="0">
                <a:latin typeface="+mj-ea"/>
                <a:ea typeface="+mj-ea"/>
              </a:rPr>
              <a:t>/li </a:t>
            </a:r>
            <a:r>
              <a:rPr lang="ko-KR" altLang="en-US" sz="1200" dirty="0" smtClean="0">
                <a:latin typeface="+mj-ea"/>
                <a:ea typeface="+mj-ea"/>
              </a:rPr>
              <a:t>를 사용하여 </a:t>
            </a:r>
            <a:r>
              <a:rPr lang="en-US" altLang="ko-KR" sz="1200" dirty="0" err="1" smtClean="0">
                <a:latin typeface="+mj-ea"/>
                <a:ea typeface="+mj-ea"/>
              </a:rPr>
              <a:t>lnb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구성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해당 페이지 </a:t>
            </a:r>
            <a:r>
              <a:rPr lang="en-US" altLang="ko-KR" sz="1200" dirty="0" smtClean="0">
                <a:latin typeface="+mj-ea"/>
                <a:ea typeface="+mj-ea"/>
              </a:rPr>
              <a:t>li</a:t>
            </a:r>
            <a:r>
              <a:rPr lang="ko-KR" altLang="en-US" sz="1200" dirty="0" err="1" smtClean="0">
                <a:latin typeface="+mj-ea"/>
                <a:ea typeface="+mj-ea"/>
              </a:rPr>
              <a:t>에만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on </a:t>
            </a: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클래스를 주고 나머지 </a:t>
            </a:r>
            <a:r>
              <a:rPr lang="en-US" altLang="ko-KR" sz="1200" dirty="0" smtClean="0">
                <a:latin typeface="+mj-ea"/>
                <a:ea typeface="+mj-ea"/>
              </a:rPr>
              <a:t>li</a:t>
            </a:r>
            <a:r>
              <a:rPr lang="ko-KR" altLang="en-US" sz="1200" dirty="0" smtClean="0">
                <a:latin typeface="+mj-ea"/>
                <a:ea typeface="+mj-ea"/>
              </a:rPr>
              <a:t>에는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err="1" smtClean="0">
                <a:latin typeface="+mj-ea"/>
                <a:ea typeface="+mj-ea"/>
              </a:rPr>
              <a:t>CSS.Hover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태그 사용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25017" y="2542173"/>
            <a:ext cx="1938980" cy="886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020272" y="2457667"/>
            <a:ext cx="262154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249794" y="2420888"/>
            <a:ext cx="72008" cy="72008"/>
          </a:xfrm>
          <a:prstGeom prst="ellipse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6024" y="2708920"/>
            <a:ext cx="190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Select / input </a:t>
            </a:r>
            <a:r>
              <a:rPr lang="ko-KR" altLang="en-US" sz="1200" dirty="0" smtClean="0">
                <a:latin typeface="+mj-ea"/>
                <a:ea typeface="+mj-ea"/>
              </a:rPr>
              <a:t>코드를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사용하여 검색 </a:t>
            </a:r>
            <a:r>
              <a:rPr lang="en-US" altLang="ko-KR" sz="1200" dirty="0" smtClean="0">
                <a:latin typeface="+mj-ea"/>
                <a:ea typeface="+mj-ea"/>
              </a:rPr>
              <a:t>form </a:t>
            </a:r>
            <a:r>
              <a:rPr lang="ko-KR" altLang="en-US" sz="1200" dirty="0" smtClean="0">
                <a:latin typeface="+mj-ea"/>
                <a:ea typeface="+mj-ea"/>
              </a:rPr>
              <a:t>생성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59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3214" y="158925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+mj-ea"/>
                <a:ea typeface="+mj-ea"/>
              </a:rPr>
              <a:t>감사합니다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3519" y="1169457"/>
            <a:ext cx="3382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+mj-ea"/>
                <a:ea typeface="+mj-ea"/>
              </a:rPr>
              <a:t>[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8000" dirty="0" smtClean="0">
                <a:latin typeface="+mj-ea"/>
                <a:ea typeface="+mj-ea"/>
              </a:rPr>
              <a:t>]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6" y="5301208"/>
            <a:ext cx="1914525" cy="257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293" y="565021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2021.10.27 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So Hyun Kwon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6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441</TotalTime>
  <Words>339</Words>
  <Application>Microsoft Office PowerPoint</Application>
  <PresentationFormat>화면 슬라이드 쇼(4:3)</PresentationFormat>
  <Paragraphs>115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tombap</cp:lastModifiedBy>
  <cp:revision>50</cp:revision>
  <dcterms:created xsi:type="dcterms:W3CDTF">2016-08-04T06:15:18Z</dcterms:created>
  <dcterms:modified xsi:type="dcterms:W3CDTF">2021-11-04T03:16:14Z</dcterms:modified>
</cp:coreProperties>
</file>