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  <a:srgbClr val="FEFFFE"/>
    <a:srgbClr val="FFFEFE"/>
    <a:srgbClr val="FFFFFE"/>
    <a:srgbClr val="FFFEFF"/>
    <a:srgbClr val="FEFFFF"/>
    <a:srgbClr val="9E3039"/>
    <a:srgbClr val="61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82676" autoAdjust="0"/>
  </p:normalViewPr>
  <p:slideViewPr>
    <p:cSldViewPr snapToGrid="0">
      <p:cViewPr varScale="1">
        <p:scale>
          <a:sx n="55" d="100"/>
          <a:sy n="55" d="100"/>
        </p:scale>
        <p:origin x="-1352" y="-104"/>
      </p:cViewPr>
      <p:guideLst>
        <p:guide orient="horz" pos="614"/>
        <p:guide orient="horz" pos="2995"/>
        <p:guide orient="horz" pos="165"/>
        <p:guide orient="horz" pos="707"/>
        <p:guide orient="horz" pos="1055"/>
        <p:guide orient="horz" pos="3203"/>
        <p:guide pos="698"/>
        <p:guide pos="5576"/>
        <p:guide pos="3110"/>
        <p:guide pos="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9063" y="8728075"/>
            <a:ext cx="6601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/>
            </a:lvl1pPr>
          </a:lstStyle>
          <a:p>
            <a:pPr>
              <a:defRPr/>
            </a:pPr>
            <a:fld id="{2792DA9F-74B0-40AE-BFA4-5566EEEA6A07}" type="slidenum">
              <a:rPr lang="en-US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533400" y="8839200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2013 </a:t>
            </a:r>
            <a:r>
              <a:rPr lang="en-US" sz="1000" dirty="0">
                <a:solidFill>
                  <a:schemeClr val="bg2"/>
                </a:solidFill>
              </a:rPr>
              <a:t>NetApp. 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745580" y="8798603"/>
            <a:ext cx="2971800" cy="239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smtClean="0">
                <a:solidFill>
                  <a:schemeClr val="bg2"/>
                </a:solidFill>
              </a:rPr>
              <a:t>NetApp Confidential - For Internal Use Only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0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2600" y="304800"/>
            <a:ext cx="58928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10000"/>
            <a:ext cx="640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5997" y="8807670"/>
            <a:ext cx="836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hidden">
          <a:xfrm>
            <a:off x="457200" y="8839200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2013 </a:t>
            </a:r>
            <a:r>
              <a:rPr lang="en-US" sz="1000" dirty="0">
                <a:solidFill>
                  <a:schemeClr val="bg2"/>
                </a:solidFill>
              </a:rPr>
              <a:t>NetApp.  All rights reserved.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05739" y="8737558"/>
            <a:ext cx="3342398" cy="299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NetApp Confidential - For 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682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492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175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85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Client issues request to create volume through</a:t>
            </a:r>
            <a:r>
              <a:rPr lang="en-US" baseline="0" dirty="0" smtClean="0"/>
              <a:t> invoking REST API (may use python-</a:t>
            </a:r>
            <a:r>
              <a:rPr lang="en-US" baseline="0" dirty="0" err="1" smtClean="0"/>
              <a:t>cinderclient</a:t>
            </a:r>
            <a:r>
              <a:rPr lang="en-US" baseline="0" dirty="0" smtClean="0"/>
              <a:t> CLI utility)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validates request, user credentials; once validated, puts message onto AMQP queue for processing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takes message off of queue, sends message to cinder-scheduler to determine which backend to provision volume into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Cinder-scheduler process takes message off of queue, generates candidate list based on current state and requested volume criteria (size, availability zone, volume type (including extra specs))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reads response message from cinder-scheduler from queue; iterates through candidate list by invoking driver “</a:t>
            </a:r>
            <a:r>
              <a:rPr lang="en-US" baseline="0" dirty="0" err="1" smtClean="0"/>
              <a:t>create_volume</a:t>
            </a:r>
            <a:r>
              <a:rPr lang="en-US" baseline="0" dirty="0" smtClean="0"/>
              <a:t>” method until successful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NetApp Cinder driver creates requested volume through interactions with storage subsystem (dependent on configuration and protocol)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collects volume metadata and connection information and posts response message to AMQP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reads response message from queue and responds to client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Client receives information including status of creation request, volume UUID,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Client issues request to attach volume through</a:t>
            </a:r>
            <a:r>
              <a:rPr lang="en-US" baseline="0" dirty="0" smtClean="0"/>
              <a:t> invoking Nova REST API (may use python-</a:t>
            </a:r>
            <a:r>
              <a:rPr lang="en-US" baseline="0" dirty="0" err="1" smtClean="0"/>
              <a:t>novaclient</a:t>
            </a:r>
            <a:r>
              <a:rPr lang="en-US" baseline="0" dirty="0" smtClean="0"/>
              <a:t> CLI utility)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Nova-api process validates request, user credentials; once validated, invokes cinder API to get connection information for specified volume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validates request, user credentials; once validated, posts message to volume manager over AMQP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reads message from queue, invokes Cinder driver corresponding to volume to be attached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NetApp Cinder driver prepares Cinder volume in preparation for attachment (specifics dependent on storage protocol used)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posts response information to Cinder-api process via AMQP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reads response message from cinder-volume from queue; passes connection information in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response to Nova caller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creates the connection to the storage using the returned information from Cinder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passes the volume device/file to the hypervisor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hypervisor attaches the volume device/file to the guest VM as an actual or virtualized block device (dependent on storage </a:t>
            </a:r>
            <a:r>
              <a:rPr lang="en-US" baseline="0" dirty="0" err="1" smtClean="0"/>
              <a:t>procotol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Client issues request to attach volume through</a:t>
            </a:r>
            <a:r>
              <a:rPr lang="en-US" baseline="0" dirty="0" smtClean="0"/>
              <a:t> invoking Nova REST API (may use python-</a:t>
            </a:r>
            <a:r>
              <a:rPr lang="en-US" baseline="0" dirty="0" err="1" smtClean="0"/>
              <a:t>novaclient</a:t>
            </a:r>
            <a:r>
              <a:rPr lang="en-US" baseline="0" dirty="0" smtClean="0"/>
              <a:t> CLI utility)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Nova-api process validates request, user credentials; once validated, invokes cinder API to get connection information for specified volume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validates request, user credentials; once validated, posts message to volume manager over AMQP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reads message from queue, invokes Cinder driver corresponding to volume to be attached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NetApp Cinder driver prepares Cinder volume in preparation for attachment (specifics dependent on storage protocol used)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posts response information to Cinder-api process via AMQP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reads response message from cinder-volume from queue; passes connection information in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response to Nova caller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creates the connection to the storage using the returned information from Cinder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passes the volume device/file to the hypervisor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hypervisor attaches the volume device/file to the guest VM as an actual or virtualized block device (dependent on storage </a:t>
            </a:r>
            <a:r>
              <a:rPr lang="en-US" baseline="0" dirty="0" err="1" smtClean="0"/>
              <a:t>procotol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Client issues request to attach volume through</a:t>
            </a:r>
            <a:r>
              <a:rPr lang="en-US" baseline="0" dirty="0" smtClean="0"/>
              <a:t> invoking Nova REST API (may use python-</a:t>
            </a:r>
            <a:r>
              <a:rPr lang="en-US" baseline="0" dirty="0" err="1" smtClean="0"/>
              <a:t>novaclient</a:t>
            </a:r>
            <a:r>
              <a:rPr lang="en-US" baseline="0" dirty="0" smtClean="0"/>
              <a:t> CLI utility)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Nova-api process validates request, user credentials; once validated, invokes cinder API to get connection information for specified volume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validates request, user credentials; once validated, posts message to volume manager over AMQP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reads message from queue, invokes Cinder driver corresponding to volume to be attached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NetApp Cinder driver prepares Cinder volume in preparation for attachment (specifics dependent on storage protocol used)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Cinder-volume process posts response information to Cinder-api process via AMQP queue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Cinder-api process reads response message from cinder-volume from queue; passes connection information in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response to Nova caller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creates the connection to the storage using the returned information from Cinder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Nova passes the volume device/file to the hypervisor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hypervisor attaches the volume device/file to the guest VM as an actual or virtualized block device (dependent on storage </a:t>
            </a:r>
            <a:r>
              <a:rPr lang="en-US" baseline="0" dirty="0" err="1" smtClean="0"/>
              <a:t>procotol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wmf"/><Relationship Id="rId3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85750" y="3083719"/>
            <a:ext cx="4661771" cy="1258658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285749" y="1674813"/>
            <a:ext cx="4651376" cy="1320800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4904863"/>
            <a:ext cx="685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6" y="4907244"/>
            <a:ext cx="364845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945" y="229155"/>
            <a:ext cx="1054977" cy="1234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00149" y="388855"/>
            <a:ext cx="1436523" cy="186610"/>
          </a:xfrm>
          <a:prstGeom prst="rect">
            <a:avLst/>
          </a:prstGeom>
        </p:spPr>
      </p:pic>
      <p:pic>
        <p:nvPicPr>
          <p:cNvPr id="12" name="Picture 11" descr="Boxes_Words_4_HiR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927725" y="824825"/>
            <a:ext cx="2911475" cy="3729713"/>
          </a:xfrm>
          <a:prstGeom prst="rect">
            <a:avLst/>
          </a:prstGeom>
        </p:spPr>
      </p:pic>
      <p:pic>
        <p:nvPicPr>
          <p:cNvPr id="13" name="Picture 12" descr="Netapp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9" y="6583727"/>
            <a:ext cx="2224892" cy="201155"/>
          </a:xfrm>
          <a:prstGeom prst="rect">
            <a:avLst/>
          </a:prstGeom>
        </p:spPr>
      </p:pic>
      <p:pic>
        <p:nvPicPr>
          <p:cNvPr id="14" name="Picture 13" descr="Netapp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9" y="6736127"/>
            <a:ext cx="2224892" cy="201155"/>
          </a:xfrm>
          <a:prstGeom prst="rect">
            <a:avLst/>
          </a:prstGeom>
        </p:spPr>
      </p:pic>
      <p:pic>
        <p:nvPicPr>
          <p:cNvPr id="15" name="Picture 14" descr="NetappK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" y="4944024"/>
            <a:ext cx="2225114" cy="20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075" y="1122363"/>
            <a:ext cx="7743825" cy="3632199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075" y="1122363"/>
            <a:ext cx="3653645" cy="362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122363"/>
            <a:ext cx="3914775" cy="362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5751" y="3083719"/>
            <a:ext cx="4651374" cy="1229746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285751" y="1674813"/>
            <a:ext cx="4651374" cy="13208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Boxes_Words_3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19103" y="974725"/>
            <a:ext cx="3032797" cy="33584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reelance\Desktop\HiRes\Frame_PPT_1_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23" y="974725"/>
            <a:ext cx="5732754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763508" y="2767625"/>
            <a:ext cx="5631639" cy="1019644"/>
          </a:xfrm>
        </p:spPr>
        <p:txBody>
          <a:bodyPr lIns="0" tIns="0" rIns="0" bIns="0"/>
          <a:lstStyle>
            <a:lvl1pPr marL="0" indent="0" algn="ctr">
              <a:lnSpc>
                <a:spcPts val="22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1762124" y="1301387"/>
            <a:ext cx="5619751" cy="1377601"/>
          </a:xfrm>
        </p:spPr>
        <p:txBody>
          <a:bodyPr lIns="0" anchor="b"/>
          <a:lstStyle>
            <a:lvl1pPr algn="ctr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285750" y="4834285"/>
            <a:ext cx="8566150" cy="80615"/>
            <a:chOff x="347662" y="6160730"/>
            <a:chExt cx="8449056" cy="10748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7" name="Picture 6" descr="Boxes_Word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53075" y="1416859"/>
            <a:ext cx="2732186" cy="2732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5750" y="2398033"/>
            <a:ext cx="3804884" cy="617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9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84906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uilding_Blocks_3_HiR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7125" y="1145646"/>
            <a:ext cx="3876445" cy="288696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tappK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9" y="4944024"/>
            <a:ext cx="2225114" cy="201175"/>
          </a:xfrm>
          <a:prstGeom prst="rect">
            <a:avLst/>
          </a:prstGeom>
        </p:spPr>
      </p:pic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8075" y="1122364"/>
            <a:ext cx="7743824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6" y="4907244"/>
            <a:ext cx="364845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08074" y="261938"/>
            <a:ext cx="7743825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4904863"/>
            <a:ext cx="685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851" y="242884"/>
            <a:ext cx="656429" cy="768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2" r:id="rId3"/>
    <p:sldLayoutId id="2147483664" r:id="rId4"/>
    <p:sldLayoutId id="2147483657" r:id="rId5"/>
    <p:sldLayoutId id="2147483665" r:id="rId6"/>
    <p:sldLayoutId id="2147483653" r:id="rId7"/>
    <p:sldLayoutId id="2147483660" r:id="rId8"/>
    <p:sldLayoutId id="2147483661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1" fontAlgn="base" hangingPunct="1">
        <a:spcBef>
          <a:spcPts val="580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1" fontAlgn="base" hangingPunct="1">
        <a:spcBef>
          <a:spcPts val="565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1" fontAlgn="base" hangingPunct="1">
        <a:spcBef>
          <a:spcPts val="455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1" fontAlgn="base" hangingPunct="1">
        <a:spcBef>
          <a:spcPts val="44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gi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 and Ops Guide -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F08185-882F-4F21-B6AB-5D917FCFAB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NetApp Confidential - Internal Use Only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1219200" y="1809750"/>
            <a:ext cx="6882039" cy="2819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855335" y="2240589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212400" y="2240589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54481" y="2240589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inder-backup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586472" y="1528633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796886" y="1538245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 smtClean="0"/>
              <a:t>REST</a:t>
            </a:r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4601" y="242844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4" descr="Technica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9276" y="242844"/>
            <a:ext cx="49847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2" descr="Screen shot 2011-04-10 at 3.53.07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3789" y="260307"/>
            <a:ext cx="519112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3" descr="Screen shot 2011-04-10 at 3.53.34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1314" y="247607"/>
            <a:ext cx="53657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1360218" y="186405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dirty="0" smtClean="0"/>
              <a:t>Cinder</a:t>
            </a:r>
            <a:endParaRPr lang="en-US" sz="1800" dirty="0" smtClean="0"/>
          </a:p>
        </p:txBody>
      </p:sp>
      <p:pic>
        <p:nvPicPr>
          <p:cNvPr id="29" name="Picture 5" descr="C:\Users\PrestoGeorge\Desktop\SQL-Database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92609" y="1885056"/>
            <a:ext cx="667685" cy="89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 bwMode="auto">
          <a:xfrm>
            <a:off x="2936300" y="27241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178381" y="27241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2936300" y="33337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579235" y="33337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178381" y="33337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6" name="Can 35"/>
          <p:cNvSpPr/>
          <p:nvPr/>
        </p:nvSpPr>
        <p:spPr bwMode="auto">
          <a:xfrm rot="5400000">
            <a:off x="4381500" y="1162050"/>
            <a:ext cx="304800" cy="4343400"/>
          </a:xfrm>
          <a:prstGeom prst="can">
            <a:avLst/>
          </a:prstGeom>
          <a:solidFill>
            <a:schemeClr val="accent5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Messaging Bus (AMQP)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212400" y="3638550"/>
            <a:ext cx="1447800" cy="685800"/>
            <a:chOff x="3505200" y="3638550"/>
            <a:chExt cx="1447800" cy="685800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3505200" y="3638550"/>
              <a:ext cx="1447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c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inder-volume</a:t>
              </a:r>
              <a:b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</a:b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581400" y="4019550"/>
              <a:ext cx="1295400" cy="2286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Driver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55335" y="3638550"/>
            <a:ext cx="1447800" cy="685800"/>
            <a:chOff x="5181600" y="3638550"/>
            <a:chExt cx="1447800" cy="685800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5181600" y="3638550"/>
              <a:ext cx="1447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accent2"/>
                </a:buClr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cinder-volume</a:t>
              </a:r>
              <a:br>
                <a:rPr lang="en-US" sz="1600" dirty="0">
                  <a:solidFill>
                    <a:schemeClr val="bg1"/>
                  </a:solidFill>
                  <a:latin typeface="Arial" charset="0"/>
                </a:rPr>
              </a:b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5257800" y="4019550"/>
              <a:ext cx="1295400" cy="2286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Driver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54481" y="3638550"/>
            <a:ext cx="1447800" cy="685800"/>
            <a:chOff x="6781800" y="3638550"/>
            <a:chExt cx="1447800" cy="685800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6781800" y="3638550"/>
              <a:ext cx="1447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accent2"/>
                </a:buClr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cinder-volume</a:t>
              </a:r>
              <a:br>
                <a:rPr lang="en-US" sz="1600" dirty="0">
                  <a:solidFill>
                    <a:schemeClr val="bg1"/>
                  </a:solidFill>
                  <a:latin typeface="Arial" charset="0"/>
                </a:rPr>
              </a:b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858000" y="4019550"/>
              <a:ext cx="1295400" cy="2286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Driver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>
            <a:off x="4579235" y="267946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1981200" y="1504950"/>
            <a:ext cx="4495800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505200" y="1581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inder-volume</a:t>
            </a: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 rot="16200000" flipH="1">
            <a:off x="4610100" y="1657350"/>
            <a:ext cx="68580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3505200" y="2952750"/>
            <a:ext cx="1447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0" y="2724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2114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</a:p>
        </p:txBody>
      </p:sp>
      <p:cxnSp>
        <p:nvCxnSpPr>
          <p:cNvPr id="22" name="Straight Arrow Connector 21"/>
          <p:cNvCxnSpPr>
            <a:endCxn id="4" idx="1"/>
          </p:cNvCxnSpPr>
          <p:nvPr/>
        </p:nvCxnSpPr>
        <p:spPr bwMode="auto">
          <a:xfrm>
            <a:off x="762000" y="180975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14400" y="15327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287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 descr="FAS3200-Series-High-Availability-Pair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107" y="3867150"/>
            <a:ext cx="12715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 bwMode="auto">
          <a:xfrm>
            <a:off x="5676900" y="3181350"/>
            <a:ext cx="1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38800" y="340995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XML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8382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33528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7150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28194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5181600" y="3028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257800" y="3638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6096000" y="2571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343400" y="1962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838200" y="1352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1981200" y="3562350"/>
            <a:ext cx="23622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981200" y="1504950"/>
            <a:ext cx="4495800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505200" y="1581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inder-api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0574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inder-scheduler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953000" y="27241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inder-volume</a:t>
            </a: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 rot="16200000" flipH="1">
            <a:off x="4610100" y="1657350"/>
            <a:ext cx="68580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1"/>
          </p:cNvCxnSpPr>
          <p:nvPr/>
        </p:nvCxnSpPr>
        <p:spPr bwMode="auto">
          <a:xfrm flipH="1">
            <a:off x="3505200" y="2952750"/>
            <a:ext cx="1447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0" y="2724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2114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AMQP</a:t>
            </a:r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095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7" descr="FAS3200-Series-High-Availability-Pair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107" y="3867150"/>
            <a:ext cx="12715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37"/>
          <p:cNvSpPr/>
          <p:nvPr/>
        </p:nvSpPr>
        <p:spPr bwMode="auto">
          <a:xfrm>
            <a:off x="4876800" y="361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467599" y="285750"/>
            <a:ext cx="1639995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543800" y="5143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nova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-api</a:t>
            </a:r>
          </a:p>
        </p:txBody>
      </p:sp>
      <p:pic>
        <p:nvPicPr>
          <p:cNvPr id="32" name="Picture 26" descr="linux_O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1123950"/>
            <a:ext cx="592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endCxn id="29" idx="3"/>
          </p:cNvCxnSpPr>
          <p:nvPr/>
        </p:nvCxnSpPr>
        <p:spPr bwMode="auto">
          <a:xfrm rot="5400000">
            <a:off x="6103938" y="2018506"/>
            <a:ext cx="2410619" cy="199310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34200" y="39433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NFS or iSCSI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800600" y="770751"/>
            <a:ext cx="2743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410200" y="54215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</a:p>
        </p:txBody>
      </p:sp>
      <p:cxnSp>
        <p:nvCxnSpPr>
          <p:cNvPr id="42" name="Straight Arrow Connector 41"/>
          <p:cNvCxnSpPr>
            <a:stCxn id="4" idx="3"/>
          </p:cNvCxnSpPr>
          <p:nvPr/>
        </p:nvCxnSpPr>
        <p:spPr bwMode="auto">
          <a:xfrm flipV="1">
            <a:off x="4953000" y="971550"/>
            <a:ext cx="2590800" cy="838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096000" y="9715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391400" y="438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4876800" y="14287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5867400" y="2495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5181600" y="31813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>
                <a:solidFill>
                  <a:srgbClr val="FFFFFF"/>
                </a:solidFill>
                <a:latin typeface="Arial" charset="0"/>
              </a:rPr>
              <a:t>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181600" y="2495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6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4876800" y="18859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7620000" y="971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7924800" y="19621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9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8534400" y="135255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10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57400" y="3638550"/>
            <a:ext cx="2514600" cy="657999"/>
            <a:chOff x="2057400" y="3638550"/>
            <a:chExt cx="2514600" cy="657999"/>
          </a:xfrm>
        </p:grpSpPr>
        <p:grpSp>
          <p:nvGrpSpPr>
            <p:cNvPr id="21" name="Group 20"/>
            <p:cNvGrpSpPr/>
            <p:nvPr/>
          </p:nvGrpSpPr>
          <p:grpSpPr>
            <a:xfrm>
              <a:off x="2057400" y="3638550"/>
              <a:ext cx="2514600" cy="276999"/>
              <a:chOff x="2057400" y="3638550"/>
              <a:chExt cx="2514600" cy="276999"/>
            </a:xfrm>
          </p:grpSpPr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2057400" y="3777049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5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3352800" y="3638550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1200" dirty="0" smtClean="0"/>
                  <a:t>Control Path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57400" y="4019550"/>
              <a:ext cx="2514600" cy="276999"/>
              <a:chOff x="2057400" y="4019550"/>
              <a:chExt cx="2514600" cy="276999"/>
            </a:xfrm>
          </p:grpSpPr>
          <p:cxnSp>
            <p:nvCxnSpPr>
              <p:cNvPr id="55" name="Straight Arrow Connector 54"/>
              <p:cNvCxnSpPr/>
              <p:nvPr/>
            </p:nvCxnSpPr>
            <p:spPr bwMode="auto">
              <a:xfrm>
                <a:off x="2057400" y="4158049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3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3352800" y="4019550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1200" dirty="0" smtClean="0"/>
                  <a:t>Data Path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2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1" descr="Technic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325" y="133350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4" descr="Technica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33350"/>
            <a:ext cx="49847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52" descr="Screen shot 2011-04-10 at 3.53.07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1513" y="150813"/>
            <a:ext cx="519112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3" descr="Screen shot 2011-04-10 at 3.53.34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9038" y="138113"/>
            <a:ext cx="53657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ounded Rectangle 47"/>
          <p:cNvSpPr/>
          <p:nvPr/>
        </p:nvSpPr>
        <p:spPr bwMode="auto">
          <a:xfrm>
            <a:off x="3276600" y="1809750"/>
            <a:ext cx="5105400" cy="2819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4724400" y="27241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10400" y="1352550"/>
            <a:ext cx="0" cy="1066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248400" y="14287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REST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2800" y="188595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Manila</a:t>
            </a:r>
            <a:br>
              <a:rPr lang="en-US" sz="1200" dirty="0" smtClean="0"/>
            </a:br>
            <a:r>
              <a:rPr lang="en-US" sz="1200" dirty="0" smtClean="0"/>
              <a:t>Processes</a:t>
            </a:r>
          </a:p>
        </p:txBody>
      </p:sp>
      <p:pic>
        <p:nvPicPr>
          <p:cNvPr id="53" name="Picture 5" descr="C:\Users\PrestoGeorge\Desktop\SQL-Database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2038350"/>
            <a:ext cx="511344" cy="68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7010400" y="14287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Horizon</a:t>
            </a: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6705600" y="27241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267200" y="33337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867400" y="33337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7467600" y="333375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9" name="Rounded Rectangle 58"/>
          <p:cNvSpPr/>
          <p:nvPr/>
        </p:nvSpPr>
        <p:spPr bwMode="auto">
          <a:xfrm>
            <a:off x="5943600" y="24193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manila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-api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4038600" y="2419350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manila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-scheduler</a:t>
            </a:r>
          </a:p>
        </p:txBody>
      </p:sp>
      <p:sp>
        <p:nvSpPr>
          <p:cNvPr id="61" name="Can 60"/>
          <p:cNvSpPr/>
          <p:nvPr/>
        </p:nvSpPr>
        <p:spPr bwMode="auto">
          <a:xfrm rot="5400000">
            <a:off x="5676900" y="1162050"/>
            <a:ext cx="304800" cy="4343400"/>
          </a:xfrm>
          <a:prstGeom prst="can">
            <a:avLst/>
          </a:prstGeom>
          <a:solidFill>
            <a:schemeClr val="accent5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Messaging Bus (AMQP)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505200" y="3638550"/>
            <a:ext cx="1447800" cy="685800"/>
            <a:chOff x="3505200" y="3638550"/>
            <a:chExt cx="1447800" cy="6858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3505200" y="3638550"/>
              <a:ext cx="1447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manila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-share</a:t>
              </a:r>
              <a:b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</a:b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3581400" y="4019550"/>
              <a:ext cx="1295400" cy="2286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Driver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43500" y="3638550"/>
            <a:ext cx="1447800" cy="685800"/>
            <a:chOff x="5181600" y="3638550"/>
            <a:chExt cx="1447800" cy="685800"/>
          </a:xfrm>
        </p:grpSpPr>
        <p:sp>
          <p:nvSpPr>
            <p:cNvPr id="66" name="Rounded Rectangle 65"/>
            <p:cNvSpPr/>
            <p:nvPr/>
          </p:nvSpPr>
          <p:spPr bwMode="auto">
            <a:xfrm>
              <a:off x="5181600" y="3638550"/>
              <a:ext cx="1447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accent2"/>
                </a:buClr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manila-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share</a:t>
              </a:r>
            </a:p>
            <a:p>
              <a:pPr algn="ctr">
                <a:buClr>
                  <a:schemeClr val="accent2"/>
                </a:buClr>
              </a:pP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5257800" y="4019550"/>
              <a:ext cx="1295400" cy="2286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Driver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81800" y="3638550"/>
            <a:ext cx="1447800" cy="685800"/>
            <a:chOff x="6781800" y="3638550"/>
            <a:chExt cx="1447800" cy="685800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6781800" y="3638550"/>
              <a:ext cx="14478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chemeClr val="accent2"/>
                </a:buClr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manila-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share</a:t>
              </a:r>
            </a:p>
            <a:p>
              <a:pPr algn="ctr">
                <a:buClr>
                  <a:schemeClr val="accent2"/>
                </a:buClr>
              </a:pP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6858000" y="4019550"/>
              <a:ext cx="1295400" cy="2286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Driver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24200" y="1200150"/>
            <a:ext cx="2590800" cy="381000"/>
            <a:chOff x="2895600" y="895350"/>
            <a:chExt cx="2590800" cy="3810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2895600" y="895350"/>
              <a:ext cx="2362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971800" y="971550"/>
              <a:ext cx="2514600" cy="276999"/>
              <a:chOff x="2057400" y="3638550"/>
              <a:chExt cx="2514600" cy="276999"/>
            </a:xfrm>
          </p:grpSpPr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2057400" y="3777049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5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75" name="TextBox 74"/>
              <p:cNvSpPr txBox="1"/>
              <p:nvPr/>
            </p:nvSpPr>
            <p:spPr>
              <a:xfrm>
                <a:off x="3352800" y="3638550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1200" dirty="0" smtClean="0"/>
                  <a:t>Control Path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314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25" name="Picture 41" descr="Technic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3824" y="-23961"/>
            <a:ext cx="4953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 bwMode="auto">
          <a:xfrm>
            <a:off x="7267905" y="134001"/>
            <a:ext cx="1639995" cy="1828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344106" y="362601"/>
            <a:ext cx="1447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nova-compute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2" name="Picture 26" descr="linux_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1833" y="972201"/>
            <a:ext cx="592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stCxn id="32" idx="2"/>
          </p:cNvCxnSpPr>
          <p:nvPr/>
        </p:nvCxnSpPr>
        <p:spPr bwMode="auto">
          <a:xfrm rot="16200000" flipH="1">
            <a:off x="7085396" y="2712894"/>
            <a:ext cx="200501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arrow"/>
            <a:tailEnd type="non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672467" y="265658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NFS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3624" y="1099989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>
                <a:latin typeface="Courier"/>
                <a:cs typeface="Courier"/>
              </a:rPr>
              <a:t>manila access-allow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63755" y="3835202"/>
            <a:ext cx="2590800" cy="838200"/>
            <a:chOff x="1981200" y="3562350"/>
            <a:chExt cx="2590800" cy="83820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1981200" y="3562350"/>
              <a:ext cx="23622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057400" y="3638550"/>
              <a:ext cx="2514600" cy="657999"/>
              <a:chOff x="2057400" y="3638550"/>
              <a:chExt cx="2514600" cy="65799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057400" y="3638550"/>
                <a:ext cx="2514600" cy="276999"/>
                <a:chOff x="2057400" y="3638550"/>
                <a:chExt cx="2514600" cy="276999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2057400" y="3777049"/>
                  <a:ext cx="1219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5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3352800" y="3638550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Clr>
                      <a:schemeClr val="accent2"/>
                    </a:buClr>
                    <a:buFont typeface="Wingdings" pitchFamily="2" charset="2"/>
                    <a:buNone/>
                  </a:pPr>
                  <a:r>
                    <a:rPr lang="en-US" sz="1200" dirty="0" smtClean="0"/>
                    <a:t>Control Path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057400" y="4019550"/>
                <a:ext cx="2514600" cy="276999"/>
                <a:chOff x="2057400" y="4019550"/>
                <a:chExt cx="2514600" cy="276999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2057400" y="4158049"/>
                  <a:ext cx="1219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3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352800" y="4019550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Clr>
                      <a:schemeClr val="accent2"/>
                    </a:buClr>
                    <a:buFont typeface="Wingdings" pitchFamily="2" charset="2"/>
                    <a:buNone/>
                  </a:pPr>
                  <a:r>
                    <a:rPr lang="en-US" sz="1200" dirty="0" smtClean="0"/>
                    <a:t>Data Path</a:t>
                  </a:r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2556424" y="1404789"/>
            <a:ext cx="3886200" cy="2286000"/>
            <a:chOff x="3276600" y="1809750"/>
            <a:chExt cx="5105400" cy="2819400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3276600" y="1809750"/>
              <a:ext cx="5105400" cy="28194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4724400" y="272415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3352800" y="1885950"/>
              <a:ext cx="990600" cy="45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900" dirty="0" smtClean="0"/>
                <a:t>Manila</a:t>
              </a:r>
              <a:br>
                <a:rPr lang="en-US" sz="900" dirty="0" smtClean="0"/>
              </a:br>
              <a:r>
                <a:rPr lang="en-US" sz="900" dirty="0" smtClean="0"/>
                <a:t>Processes</a:t>
              </a:r>
            </a:p>
          </p:txBody>
        </p:sp>
        <p:pic>
          <p:nvPicPr>
            <p:cNvPr id="60" name="Picture 5" descr="C:\Users\PrestoGeorge\Desktop\SQL-Database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96200" y="2038350"/>
              <a:ext cx="511344" cy="686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1" name="Straight Arrow Connector 60"/>
            <p:cNvCxnSpPr/>
            <p:nvPr/>
          </p:nvCxnSpPr>
          <p:spPr bwMode="auto">
            <a:xfrm>
              <a:off x="6705600" y="272415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267200" y="333375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867400" y="333375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467600" y="333375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65" name="Rounded Rectangle 64"/>
            <p:cNvSpPr/>
            <p:nvPr/>
          </p:nvSpPr>
          <p:spPr bwMode="auto">
            <a:xfrm>
              <a:off x="5943600" y="2419350"/>
              <a:ext cx="14478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</a:rPr>
                <a:t>manila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-api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4038600" y="2419350"/>
              <a:ext cx="14478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lang="en-US" sz="1000" dirty="0" smtClean="0">
                  <a:solidFill>
                    <a:schemeClr val="bg1"/>
                  </a:solidFill>
                  <a:latin typeface="Arial" charset="0"/>
                </a:rPr>
                <a:t>manila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-scheduler</a:t>
              </a:r>
            </a:p>
          </p:txBody>
        </p:sp>
        <p:sp>
          <p:nvSpPr>
            <p:cNvPr id="67" name="Can 66"/>
            <p:cNvSpPr/>
            <p:nvPr/>
          </p:nvSpPr>
          <p:spPr bwMode="auto">
            <a:xfrm rot="5400000">
              <a:off x="5676900" y="1162050"/>
              <a:ext cx="304800" cy="4343400"/>
            </a:xfrm>
            <a:prstGeom prst="can">
              <a:avLst/>
            </a:prstGeom>
            <a:solidFill>
              <a:schemeClr val="accent5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</a:rPr>
                <a:t>Messaging Bus (AMQP)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505200" y="3638550"/>
              <a:ext cx="1447800" cy="685800"/>
              <a:chOff x="3505200" y="3638550"/>
              <a:chExt cx="1447800" cy="685800"/>
            </a:xfrm>
          </p:grpSpPr>
          <p:sp>
            <p:nvSpPr>
              <p:cNvPr id="69" name="Rounded Rectangle 68"/>
              <p:cNvSpPr/>
              <p:nvPr/>
            </p:nvSpPr>
            <p:spPr bwMode="auto">
              <a:xfrm>
                <a:off x="3505200" y="3638550"/>
                <a:ext cx="1447800" cy="685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r>
                  <a:rPr lang="en-US" sz="1050" dirty="0" smtClean="0">
                    <a:solidFill>
                      <a:schemeClr val="bg1"/>
                    </a:solidFill>
                    <a:latin typeface="Arial" charset="0"/>
                  </a:rPr>
                  <a:t>manila</a:t>
                </a: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-share</a:t>
                </a:r>
                <a:b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</a:br>
                <a:endPara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3581400" y="4019550"/>
                <a:ext cx="1295400" cy="2286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Driver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5143500" y="3638550"/>
              <a:ext cx="1447800" cy="685800"/>
              <a:chOff x="5181600" y="3638550"/>
              <a:chExt cx="1447800" cy="685800"/>
            </a:xfrm>
          </p:grpSpPr>
          <p:sp>
            <p:nvSpPr>
              <p:cNvPr id="72" name="Rounded Rectangle 71"/>
              <p:cNvSpPr/>
              <p:nvPr/>
            </p:nvSpPr>
            <p:spPr bwMode="auto">
              <a:xfrm>
                <a:off x="5181600" y="3638550"/>
                <a:ext cx="1447800" cy="685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chemeClr val="accent2"/>
                  </a:buClr>
                </a:pPr>
                <a:r>
                  <a:rPr lang="en-US" sz="1050" dirty="0">
                    <a:solidFill>
                      <a:schemeClr val="bg1"/>
                    </a:solidFill>
                    <a:latin typeface="Arial" charset="0"/>
                  </a:rPr>
                  <a:t>manila-</a:t>
                </a:r>
                <a:r>
                  <a:rPr lang="en-US" sz="1050" dirty="0" smtClean="0">
                    <a:solidFill>
                      <a:schemeClr val="bg1"/>
                    </a:solidFill>
                    <a:latin typeface="Arial" charset="0"/>
                  </a:rPr>
                  <a:t>share</a:t>
                </a:r>
              </a:p>
              <a:p>
                <a:pPr algn="ctr">
                  <a:buClr>
                    <a:schemeClr val="accent2"/>
                  </a:buClr>
                </a:pPr>
                <a:endParaRPr lang="en-US" sz="105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>
                <a:off x="5257800" y="4019550"/>
                <a:ext cx="1295400" cy="2286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Driver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781800" y="3638550"/>
              <a:ext cx="1447800" cy="685800"/>
              <a:chOff x="6781800" y="3638550"/>
              <a:chExt cx="1447800" cy="685800"/>
            </a:xfrm>
          </p:grpSpPr>
          <p:sp>
            <p:nvSpPr>
              <p:cNvPr id="75" name="Rounded Rectangle 74"/>
              <p:cNvSpPr/>
              <p:nvPr/>
            </p:nvSpPr>
            <p:spPr bwMode="auto">
              <a:xfrm>
                <a:off x="6781800" y="3638550"/>
                <a:ext cx="1447800" cy="6858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chemeClr val="accent2"/>
                  </a:buClr>
                </a:pPr>
                <a:r>
                  <a:rPr lang="en-US" sz="1050" dirty="0">
                    <a:solidFill>
                      <a:schemeClr val="bg1"/>
                    </a:solidFill>
                    <a:latin typeface="Arial" charset="0"/>
                  </a:rPr>
                  <a:t>manila-</a:t>
                </a:r>
                <a:r>
                  <a:rPr lang="en-US" sz="1050" dirty="0" smtClean="0">
                    <a:solidFill>
                      <a:schemeClr val="bg1"/>
                    </a:solidFill>
                    <a:latin typeface="Arial" charset="0"/>
                  </a:rPr>
                  <a:t>share</a:t>
                </a:r>
              </a:p>
              <a:p>
                <a:pPr algn="ctr">
                  <a:buClr>
                    <a:schemeClr val="accent2"/>
                  </a:buClr>
                </a:pPr>
                <a:endParaRPr lang="en-US" sz="105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 bwMode="auto">
              <a:xfrm>
                <a:off x="6858000" y="4019550"/>
                <a:ext cx="1295400" cy="2286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Driver</a:t>
                </a:r>
              </a:p>
            </p:txBody>
          </p:sp>
        </p:grpSp>
      </p:grpSp>
      <p:cxnSp>
        <p:nvCxnSpPr>
          <p:cNvPr id="22" name="Straight Arrow Connector 21"/>
          <p:cNvCxnSpPr>
            <a:endCxn id="65" idx="0"/>
          </p:cNvCxnSpPr>
          <p:nvPr/>
        </p:nvCxnSpPr>
        <p:spPr bwMode="auto">
          <a:xfrm flipH="1">
            <a:off x="5137557" y="746790"/>
            <a:ext cx="0" cy="11522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>
            <a:stCxn id="32" idx="1"/>
            <a:endCxn id="25" idx="3"/>
          </p:cNvCxnSpPr>
          <p:nvPr/>
        </p:nvCxnSpPr>
        <p:spPr bwMode="auto">
          <a:xfrm flipH="1" flipV="1">
            <a:off x="5109124" y="576908"/>
            <a:ext cx="2682709" cy="7643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604424" y="4903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"/>
                <a:cs typeface="Courier"/>
              </a:rPr>
              <a:t>m</a:t>
            </a:r>
            <a:r>
              <a:rPr lang="en-US" sz="1200" dirty="0" smtClean="0">
                <a:latin typeface="Courier"/>
                <a:cs typeface="Courier"/>
              </a:rPr>
              <a:t>ount –t </a:t>
            </a:r>
            <a:r>
              <a:rPr lang="en-US" sz="1200" dirty="0" err="1" smtClean="0">
                <a:latin typeface="Courier"/>
                <a:cs typeface="Courier"/>
              </a:rPr>
              <a:t>nfs</a:t>
            </a:r>
            <a:endParaRPr lang="en-US" sz="1200" dirty="0" smtClean="0">
              <a:latin typeface="Courier"/>
              <a:cs typeface="Courier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7117770" y="3649968"/>
            <a:ext cx="1906414" cy="1168587"/>
            <a:chOff x="6354762" y="3228620"/>
            <a:chExt cx="2789238" cy="1709737"/>
          </a:xfrm>
        </p:grpSpPr>
        <p:pic>
          <p:nvPicPr>
            <p:cNvPr id="79" name="Picture 8" descr="FAS6200-Series-2-Node-L.gi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354762" y="3228620"/>
              <a:ext cx="1395413" cy="170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10" descr="FAS6200-Series-2-Node-R.gif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785100" y="3228620"/>
              <a:ext cx="1358900" cy="170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1" name="Straight Arrow Connector 80"/>
          <p:cNvCxnSpPr>
            <a:stCxn id="75" idx="2"/>
            <a:endCxn id="79" idx="1"/>
          </p:cNvCxnSpPr>
          <p:nvPr/>
        </p:nvCxnSpPr>
        <p:spPr bwMode="auto">
          <a:xfrm rot="16200000" flipH="1">
            <a:off x="6051376" y="3167868"/>
            <a:ext cx="790608" cy="134218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0123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020B-04BE-426D-AE2C-2E6EF2F1CA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971800" y="0"/>
            <a:ext cx="6135794" cy="4705350"/>
            <a:chOff x="2971800" y="0"/>
            <a:chExt cx="6135794" cy="4705350"/>
          </a:xfrm>
        </p:grpSpPr>
        <p:pic>
          <p:nvPicPr>
            <p:cNvPr id="25" name="Picture 41" descr="Technical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29200" y="0"/>
              <a:ext cx="495300" cy="1201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ounded Rectangle 26"/>
            <p:cNvSpPr/>
            <p:nvPr/>
          </p:nvSpPr>
          <p:spPr bwMode="auto">
            <a:xfrm>
              <a:off x="6925397" y="285750"/>
              <a:ext cx="2182197" cy="18288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7061189" y="514350"/>
              <a:ext cx="1930411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nova-compute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25506" y="2498344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 smtClean="0"/>
                <a:t>CIFS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9000" y="1123950"/>
              <a:ext cx="228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 smtClean="0">
                  <a:latin typeface="Courier"/>
                  <a:cs typeface="Courier"/>
                </a:rPr>
                <a:t>manila access-allow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86200" y="3867150"/>
              <a:ext cx="2590800" cy="838200"/>
              <a:chOff x="1981200" y="3562350"/>
              <a:chExt cx="2590800" cy="838200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1981200" y="3562350"/>
                <a:ext cx="2362200" cy="838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2057400" y="3638550"/>
                <a:ext cx="2514600" cy="657999"/>
                <a:chOff x="2057400" y="3638550"/>
                <a:chExt cx="2514600" cy="657999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2057400" y="3638550"/>
                  <a:ext cx="2514600" cy="276999"/>
                  <a:chOff x="2057400" y="3638550"/>
                  <a:chExt cx="2514600" cy="276999"/>
                </a:xfrm>
              </p:grpSpPr>
              <p:cxnSp>
                <p:nvCxnSpPr>
                  <p:cNvPr id="54" name="Straight Arrow Connector 53"/>
                  <p:cNvCxnSpPr/>
                  <p:nvPr/>
                </p:nvCxnSpPr>
                <p:spPr bwMode="auto">
                  <a:xfrm>
                    <a:off x="2057400" y="3777049"/>
                    <a:ext cx="12192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5"/>
                    </a:solidFill>
                    <a:prstDash val="solid"/>
                    <a:round/>
                    <a:headEnd type="arrow"/>
                    <a:tailEnd type="arrow"/>
                  </a:ln>
                  <a:effectLst/>
                </p:spPr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352800" y="3638550"/>
                    <a:ext cx="12192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indent="0">
                      <a:buClr>
                        <a:schemeClr val="accent2"/>
                      </a:buClr>
                      <a:buFont typeface="Wingdings" pitchFamily="2" charset="2"/>
                      <a:buNone/>
                    </a:pPr>
                    <a:r>
                      <a:rPr lang="en-US" sz="1200" dirty="0" smtClean="0"/>
                      <a:t>Control Path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057400" y="4019550"/>
                  <a:ext cx="2514600" cy="276999"/>
                  <a:chOff x="2057400" y="4019550"/>
                  <a:chExt cx="2514600" cy="276999"/>
                </a:xfrm>
              </p:grpSpPr>
              <p:cxnSp>
                <p:nvCxnSpPr>
                  <p:cNvPr id="55" name="Straight Arrow Connector 54"/>
                  <p:cNvCxnSpPr/>
                  <p:nvPr/>
                </p:nvCxnSpPr>
                <p:spPr bwMode="auto">
                  <a:xfrm>
                    <a:off x="2057400" y="4158049"/>
                    <a:ext cx="12192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accent3"/>
                    </a:solidFill>
                    <a:prstDash val="solid"/>
                    <a:round/>
                    <a:headEnd type="arrow"/>
                    <a:tailEnd type="arrow"/>
                  </a:ln>
                  <a:effectLst/>
                </p:spPr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352800" y="4019550"/>
                    <a:ext cx="12192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indent="0">
                      <a:buClr>
                        <a:schemeClr val="accent2"/>
                      </a:buClr>
                      <a:buFont typeface="Wingdings" pitchFamily="2" charset="2"/>
                      <a:buNone/>
                    </a:pPr>
                    <a:r>
                      <a:rPr lang="en-US" sz="1200" dirty="0" smtClean="0"/>
                      <a:t>Data Path</a:t>
                    </a:r>
                  </a:p>
                </p:txBody>
              </p: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2971800" y="1428750"/>
              <a:ext cx="3886200" cy="2286000"/>
              <a:chOff x="3276600" y="1809750"/>
              <a:chExt cx="5105400" cy="2819400"/>
            </a:xfrm>
          </p:grpSpPr>
          <p:sp>
            <p:nvSpPr>
              <p:cNvPr id="41" name="Rounded Rectangle 40"/>
              <p:cNvSpPr/>
              <p:nvPr/>
            </p:nvSpPr>
            <p:spPr bwMode="auto">
              <a:xfrm>
                <a:off x="3276600" y="1809750"/>
                <a:ext cx="5105400" cy="2819400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724400" y="272415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59" name="TextBox 58"/>
              <p:cNvSpPr txBox="1"/>
              <p:nvPr/>
            </p:nvSpPr>
            <p:spPr>
              <a:xfrm>
                <a:off x="3352800" y="1885950"/>
                <a:ext cx="990600" cy="4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900" dirty="0" smtClean="0"/>
                  <a:t>Manila</a:t>
                </a:r>
                <a:br>
                  <a:rPr lang="en-US" sz="900" dirty="0" smtClean="0"/>
                </a:br>
                <a:r>
                  <a:rPr lang="en-US" sz="900" dirty="0" smtClean="0"/>
                  <a:t>Processes</a:t>
                </a:r>
              </a:p>
            </p:txBody>
          </p:sp>
          <p:pic>
            <p:nvPicPr>
              <p:cNvPr id="60" name="Picture 5" descr="C:\Users\PrestoGeorge\Desktop\SQL-Database.gif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696200" y="2038350"/>
                <a:ext cx="511344" cy="68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6705600" y="272415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>
                <a:off x="4267200" y="333375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Straight Arrow Connector 62"/>
              <p:cNvCxnSpPr/>
              <p:nvPr/>
            </p:nvCxnSpPr>
            <p:spPr bwMode="auto">
              <a:xfrm>
                <a:off x="5867400" y="333375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7467600" y="333375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65" name="Rounded Rectangle 64"/>
              <p:cNvSpPr/>
              <p:nvPr/>
            </p:nvSpPr>
            <p:spPr bwMode="auto">
              <a:xfrm>
                <a:off x="5943600" y="2419350"/>
                <a:ext cx="1447800" cy="457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r>
                  <a:rPr lang="en-US" sz="1200" dirty="0" smtClean="0">
                    <a:solidFill>
                      <a:schemeClr val="bg1"/>
                    </a:solidFill>
                    <a:latin typeface="Arial" charset="0"/>
                  </a:rPr>
                  <a:t>manila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-api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4038600" y="2419350"/>
                <a:ext cx="1447800" cy="457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r>
                  <a:rPr lang="en-US" sz="1000" dirty="0" smtClean="0">
                    <a:solidFill>
                      <a:schemeClr val="bg1"/>
                    </a:solidFill>
                    <a:latin typeface="Arial" charset="0"/>
                  </a:rPr>
                  <a:t>manila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-scheduler</a:t>
                </a:r>
              </a:p>
            </p:txBody>
          </p:sp>
          <p:sp>
            <p:nvSpPr>
              <p:cNvPr id="67" name="Can 66"/>
              <p:cNvSpPr/>
              <p:nvPr/>
            </p:nvSpPr>
            <p:spPr bwMode="auto">
              <a:xfrm rot="5400000">
                <a:off x="5676900" y="1162050"/>
                <a:ext cx="304800" cy="4343400"/>
              </a:xfrm>
              <a:prstGeom prst="can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 2" pitchFamily="18" charset="2"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charset="0"/>
                  </a:rPr>
                  <a:t>Messaging Bus (AMQP)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505200" y="3638550"/>
                <a:ext cx="1447800" cy="685800"/>
                <a:chOff x="3505200" y="3638550"/>
                <a:chExt cx="1447800" cy="685800"/>
              </a:xfrm>
            </p:grpSpPr>
            <p:sp>
              <p:nvSpPr>
                <p:cNvPr id="69" name="Rounded Rectangle 68"/>
                <p:cNvSpPr/>
                <p:nvPr/>
              </p:nvSpPr>
              <p:spPr bwMode="auto">
                <a:xfrm>
                  <a:off x="3505200" y="3638550"/>
                  <a:ext cx="1447800" cy="685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 2" pitchFamily="18" charset="2"/>
                    <a:buNone/>
                    <a:tabLst/>
                  </a:pPr>
                  <a:r>
                    <a:rPr lang="en-US" sz="1050" dirty="0" smtClean="0">
                      <a:solidFill>
                        <a:schemeClr val="bg1"/>
                      </a:solidFill>
                      <a:latin typeface="Arial" charset="0"/>
                    </a:rPr>
                    <a:t>manila</a:t>
                  </a:r>
                  <a:r>
                    <a:rPr kumimoji="0" lang="en-US" sz="105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rPr>
                    <a:t>-share</a:t>
                  </a:r>
                  <a:br>
                    <a:rPr kumimoji="0" lang="en-US" sz="105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rPr>
                  </a:br>
                  <a:endPara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 bwMode="auto">
                <a:xfrm>
                  <a:off x="3581400" y="4019550"/>
                  <a:ext cx="1295400" cy="228600"/>
                </a:xfrm>
                <a:prstGeom prst="round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 2" pitchFamily="18" charset="2"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Driver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43500" y="3638550"/>
                <a:ext cx="1447800" cy="685800"/>
                <a:chOff x="5181600" y="3638550"/>
                <a:chExt cx="1447800" cy="685800"/>
              </a:xfrm>
            </p:grpSpPr>
            <p:sp>
              <p:nvSpPr>
                <p:cNvPr id="72" name="Rounded Rectangle 71"/>
                <p:cNvSpPr/>
                <p:nvPr/>
              </p:nvSpPr>
              <p:spPr bwMode="auto">
                <a:xfrm>
                  <a:off x="5181600" y="3638550"/>
                  <a:ext cx="1447800" cy="685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chemeClr val="accent2"/>
                    </a:buClr>
                  </a:pPr>
                  <a:r>
                    <a:rPr lang="en-US" sz="1050" dirty="0">
                      <a:solidFill>
                        <a:schemeClr val="bg1"/>
                      </a:solidFill>
                      <a:latin typeface="Arial" charset="0"/>
                    </a:rPr>
                    <a:t>manila-</a:t>
                  </a:r>
                  <a:r>
                    <a:rPr lang="en-US" sz="1050" dirty="0" smtClean="0">
                      <a:solidFill>
                        <a:schemeClr val="bg1"/>
                      </a:solidFill>
                      <a:latin typeface="Arial" charset="0"/>
                    </a:rPr>
                    <a:t>share</a:t>
                  </a:r>
                </a:p>
                <a:p>
                  <a:pPr algn="ctr">
                    <a:buClr>
                      <a:schemeClr val="accent2"/>
                    </a:buClr>
                  </a:pPr>
                  <a:endParaRPr lang="en-US" sz="1050" dirty="0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5257800" y="4019550"/>
                  <a:ext cx="1295400" cy="228600"/>
                </a:xfrm>
                <a:prstGeom prst="round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 2" pitchFamily="18" charset="2"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Driver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781800" y="3638550"/>
                <a:ext cx="1447800" cy="685800"/>
                <a:chOff x="6781800" y="3638550"/>
                <a:chExt cx="1447800" cy="685800"/>
              </a:xfrm>
            </p:grpSpPr>
            <p:sp>
              <p:nvSpPr>
                <p:cNvPr id="75" name="Rounded Rectangle 74"/>
                <p:cNvSpPr/>
                <p:nvPr/>
              </p:nvSpPr>
              <p:spPr bwMode="auto">
                <a:xfrm>
                  <a:off x="6781800" y="3638550"/>
                  <a:ext cx="1447800" cy="68580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chemeClr val="accent2"/>
                    </a:buClr>
                  </a:pPr>
                  <a:r>
                    <a:rPr lang="en-US" sz="1050" dirty="0">
                      <a:solidFill>
                        <a:schemeClr val="bg1"/>
                      </a:solidFill>
                      <a:latin typeface="Arial" charset="0"/>
                    </a:rPr>
                    <a:t>manila-</a:t>
                  </a:r>
                  <a:r>
                    <a:rPr lang="en-US" sz="1050" dirty="0" smtClean="0">
                      <a:solidFill>
                        <a:schemeClr val="bg1"/>
                      </a:solidFill>
                      <a:latin typeface="Arial" charset="0"/>
                    </a:rPr>
                    <a:t>share</a:t>
                  </a:r>
                </a:p>
                <a:p>
                  <a:pPr algn="ctr">
                    <a:buClr>
                      <a:schemeClr val="accent2"/>
                    </a:buClr>
                  </a:pPr>
                  <a:endParaRPr lang="en-US" sz="1050" dirty="0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 bwMode="auto">
                <a:xfrm>
                  <a:off x="6858000" y="4019550"/>
                  <a:ext cx="1295400" cy="228600"/>
                </a:xfrm>
                <a:prstGeom prst="round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 2" pitchFamily="18" charset="2"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Driver</a:t>
                  </a:r>
                </a:p>
              </p:txBody>
            </p:sp>
          </p:grpSp>
        </p:grpSp>
        <p:cxnSp>
          <p:nvCxnSpPr>
            <p:cNvPr id="22" name="Straight Arrow Connector 21"/>
            <p:cNvCxnSpPr>
              <a:endCxn id="65" idx="0"/>
            </p:cNvCxnSpPr>
            <p:nvPr/>
          </p:nvCxnSpPr>
          <p:spPr bwMode="auto">
            <a:xfrm flipH="1">
              <a:off x="5552933" y="770751"/>
              <a:ext cx="0" cy="11522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H="1" flipV="1">
              <a:off x="5556452" y="608857"/>
              <a:ext cx="1496749" cy="8766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5839542" y="645447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dirty="0" smtClean="0">
                  <a:latin typeface="Courier"/>
                  <a:cs typeface="Courier"/>
                </a:rPr>
                <a:t>net use</a:t>
              </a:r>
            </a:p>
          </p:txBody>
        </p:sp>
        <p:pic>
          <p:nvPicPr>
            <p:cNvPr id="47" name="Picture 26" descr="linux_OS"/>
            <p:cNvPicPr>
              <a:picLocks noChangeAspect="1" noChangeArrowheads="1"/>
            </p:cNvPicPr>
            <p:nvPr/>
          </p:nvPicPr>
          <p:blipFill>
            <a:blip r:embed="rId5">
              <a:alphaModFix amt="50000"/>
            </a:blip>
            <a:srcRect/>
            <a:stretch>
              <a:fillRect/>
            </a:stretch>
          </p:blipFill>
          <p:spPr bwMode="auto">
            <a:xfrm>
              <a:off x="8469866" y="1123950"/>
              <a:ext cx="592138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29" descr="windows_applications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064534" y="1123950"/>
              <a:ext cx="592138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U-Turn Arrow 15"/>
            <p:cNvSpPr/>
            <p:nvPr/>
          </p:nvSpPr>
          <p:spPr bwMode="auto">
            <a:xfrm rot="10800000">
              <a:off x="8043682" y="1885950"/>
              <a:ext cx="878656" cy="609600"/>
            </a:xfrm>
            <a:prstGeom prst="uturnArrow">
              <a:avLst>
                <a:gd name="adj1" fmla="val 13889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8419110" y="1054258"/>
              <a:ext cx="0" cy="10542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flipH="1" flipV="1">
              <a:off x="8403134" y="1046271"/>
              <a:ext cx="694299" cy="35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0" name="Picture 29" descr="windows_applications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767200" y="1123950"/>
              <a:ext cx="592138" cy="738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U-Turn Arrow 80"/>
            <p:cNvSpPr/>
            <p:nvPr/>
          </p:nvSpPr>
          <p:spPr bwMode="auto">
            <a:xfrm rot="10800000">
              <a:off x="7316797" y="1886600"/>
              <a:ext cx="1605541" cy="609600"/>
            </a:xfrm>
            <a:prstGeom prst="uturnArrow">
              <a:avLst>
                <a:gd name="adj1" fmla="val 13889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613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56&quot;&gt;&lt;/object&gt;&lt;object type=&quot;2&quot; unique_id=&quot;10057&quot;&gt;&lt;object type=&quot;3&quot; unique_id=&quot;10058&quot;&gt;&lt;property id=&quot;20148&quot; value=&quot;5&quot;/&gt;&lt;property id=&quot;20300&quot; value=&quot;Slide 1&quot;/&gt;&lt;property id=&quot;20307&quot; value=&quot;348&quot;/&gt;&lt;/object&gt;&lt;object type=&quot;3&quot; unique_id=&quot;10059&quot;&gt;&lt;property id=&quot;20148&quot; value=&quot;5&quot;/&gt;&lt;property id=&quot;20300&quot; value=&quot;Slide 2 - &amp;quot;Internal Use and Confidential Footers&amp;quot;&quot;/&gt;&lt;property id=&quot;20307&quot; value=&quot;353&quot;/&gt;&lt;/object&gt;&lt;object type=&quot;3&quot; unique_id=&quot;10060&quot;&gt;&lt;property id=&quot;20148&quot; value=&quot;5&quot;/&gt;&lt;property id=&quot;20300&quot; value=&quot;Slide 3&quot;/&gt;&lt;property id=&quot;20307&quot; value=&quot;357&quot;/&gt;&lt;/object&gt;&lt;object type=&quot;3&quot; unique_id=&quot;10061&quot;&gt;&lt;property id=&quot;20148&quot; value=&quot;5&quot;/&gt;&lt;property id=&quot;20300&quot; value=&quot;Slide 4 - &amp;quot;Compatibility Between &amp;#x0D;&amp;#x0A;Office 2003 and 2007 Versions&amp;quot;&quot;/&gt;&lt;property id=&quot;20307&quot; value=&quot;356&quot;/&gt;&lt;/object&gt;&lt;object type=&quot;3&quot; unique_id=&quot;10062&quot;&gt;&lt;property id=&quot;20148&quot; value=&quot;5&quot;/&gt;&lt;property id=&quot;20300&quot; value=&quot;Slide 5&quot;/&gt;&lt;property id=&quot;20307&quot; value=&quot;354&quot;/&gt;&lt;/object&gt;&lt;object type=&quot;3&quot; unique_id=&quot;10063&quot;&gt;&lt;property id=&quot;20148&quot; value=&quot;5&quot;/&gt;&lt;property id=&quot;20300&quot; value=&quot;Slide 6&quot;/&gt;&lt;property id=&quot;20307&quot; value=&quot;355&quot;/&gt;&lt;/object&gt;&lt;object type=&quot;3&quot; unique_id=&quot;10064&quot;&gt;&lt;property id=&quot;20148&quot; value=&quot;5&quot;/&gt;&lt;property id=&quot;20300&quot; value=&quot;Slide 7&quot;/&gt;&lt;property id=&quot;20307&quot; value=&quot;34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PTtemplate-light-Generic-16X9-2014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PPTtemplate-light-Generic-16X9-2014.potx</Template>
  <TotalTime>27685</TotalTime>
  <Words>980</Words>
  <Application>Microsoft Macintosh PowerPoint</Application>
  <PresentationFormat>On-screen Show (16:9)</PresentationFormat>
  <Paragraphs>150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PPTtemplate-light-Generic-16X9-2014</vt:lpstr>
      <vt:lpstr>Deployment and Ops Guide -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NetApp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PrestoG</dc:creator>
  <cp:lastModifiedBy>Bob Callaway</cp:lastModifiedBy>
  <cp:revision>331</cp:revision>
  <dcterms:created xsi:type="dcterms:W3CDTF">2007-11-29T22:14:11Z</dcterms:created>
  <dcterms:modified xsi:type="dcterms:W3CDTF">2014-05-13T00:17:20Z</dcterms:modified>
</cp:coreProperties>
</file>