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1" r:id="rId3"/>
    <p:sldId id="262" r:id="rId4"/>
    <p:sldId id="263" r:id="rId5"/>
  </p:sldIdLst>
  <p:sldSz cx="9144000" cy="5143500" type="screen16x9"/>
  <p:notesSz cx="6858000" cy="91440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EFE"/>
    <a:srgbClr val="FEFFFE"/>
    <a:srgbClr val="FFFEFE"/>
    <a:srgbClr val="FFFFFE"/>
    <a:srgbClr val="FFFEFF"/>
    <a:srgbClr val="FEFFFF"/>
    <a:srgbClr val="9E3039"/>
    <a:srgbClr val="614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3" autoAdjust="0"/>
    <p:restoredTop sz="94563" autoAdjust="0"/>
  </p:normalViewPr>
  <p:slideViewPr>
    <p:cSldViewPr>
      <p:cViewPr>
        <p:scale>
          <a:sx n="100" d="100"/>
          <a:sy n="100" d="100"/>
        </p:scale>
        <p:origin x="-1664" y="-576"/>
      </p:cViewPr>
      <p:guideLst>
        <p:guide orient="horz" pos="614"/>
        <p:guide orient="horz" pos="2995"/>
        <p:guide orient="horz" pos="165"/>
        <p:guide orient="horz" pos="707"/>
        <p:guide orient="horz" pos="1055"/>
        <p:guide orient="horz" pos="3203"/>
        <p:guide pos="698"/>
        <p:guide pos="5576"/>
        <p:guide pos="3110"/>
        <p:guide pos="1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tags" Target="tags/tag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39063" y="8728075"/>
            <a:ext cx="66015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/>
            </a:lvl1pPr>
          </a:lstStyle>
          <a:p>
            <a:pPr>
              <a:defRPr/>
            </a:pPr>
            <a:fld id="{2792DA9F-74B0-40AE-BFA4-5566EEEA6A07}" type="slidenum">
              <a:rPr lang="en-US" smtClean="0">
                <a:solidFill>
                  <a:schemeClr val="bg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92527" name="Text Box 15"/>
          <p:cNvSpPr txBox="1">
            <a:spLocks noChangeArrowheads="1"/>
          </p:cNvSpPr>
          <p:nvPr/>
        </p:nvSpPr>
        <p:spPr bwMode="auto">
          <a:xfrm>
            <a:off x="533400" y="8839200"/>
            <a:ext cx="2016125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chemeClr val="bg2"/>
                </a:solidFill>
                <a:cs typeface="Arial" charset="0"/>
              </a:rPr>
              <a:t>© </a:t>
            </a:r>
            <a:r>
              <a:rPr lang="en-US" sz="1000" dirty="0" smtClean="0">
                <a:solidFill>
                  <a:schemeClr val="bg2"/>
                </a:solidFill>
              </a:rPr>
              <a:t>2013 </a:t>
            </a:r>
            <a:r>
              <a:rPr lang="en-US" sz="1000" dirty="0">
                <a:solidFill>
                  <a:schemeClr val="bg2"/>
                </a:solidFill>
              </a:rPr>
              <a:t>NetApp.  All rights reserved.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745580" y="8798603"/>
            <a:ext cx="2971800" cy="2390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r>
              <a:rPr lang="en-US" sz="1000" smtClean="0">
                <a:solidFill>
                  <a:schemeClr val="bg2"/>
                </a:solidFill>
              </a:rPr>
              <a:t>NetApp Confidential - For Internal Use Only</a:t>
            </a:r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02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82600" y="304800"/>
            <a:ext cx="5892800" cy="3314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8600" y="3810000"/>
            <a:ext cx="6400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05997" y="8807670"/>
            <a:ext cx="8366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5924FFC-41EC-40A6-8CA1-699214E458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hidden">
          <a:xfrm>
            <a:off x="457200" y="8839200"/>
            <a:ext cx="2016125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chemeClr val="bg2"/>
                </a:solidFill>
                <a:cs typeface="Arial" charset="0"/>
              </a:rPr>
              <a:t>© </a:t>
            </a:r>
            <a:r>
              <a:rPr lang="en-US" sz="1000" dirty="0" smtClean="0">
                <a:solidFill>
                  <a:schemeClr val="bg2"/>
                </a:solidFill>
              </a:rPr>
              <a:t>2013 </a:t>
            </a:r>
            <a:r>
              <a:rPr lang="en-US" sz="1000" dirty="0">
                <a:solidFill>
                  <a:schemeClr val="bg2"/>
                </a:solidFill>
              </a:rPr>
              <a:t>NetApp.  All rights reserved.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805739" y="8737558"/>
            <a:ext cx="3342398" cy="2992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NetApp Confidential - For Internal Use Only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767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6827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3492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1752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685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Client issues request to create volume through</a:t>
            </a:r>
            <a:r>
              <a:rPr lang="en-US" baseline="0" dirty="0" smtClean="0"/>
              <a:t> invoking REST API (may use python-</a:t>
            </a:r>
            <a:r>
              <a:rPr lang="en-US" baseline="0" dirty="0" err="1" smtClean="0"/>
              <a:t>cinderclient</a:t>
            </a:r>
            <a:r>
              <a:rPr lang="en-US" baseline="0" dirty="0" smtClean="0"/>
              <a:t> CLI utility)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Cinder-api process validates request, user credentials; once validated, puts message onto AMQP queue for processing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Cinder-volume process takes message off of queue, sends message to cinder-scheduler to determine which backend to provision volume into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Cinder-scheduler process takes message off of queue, generates candidate list based on current state and requested volume criteria (size, availability zone, volume type (including extra specs))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Cinder-volume process reads response message from cinder-scheduler from queue; iterates through candidate list by invoking driver “</a:t>
            </a:r>
            <a:r>
              <a:rPr lang="en-US" baseline="0" dirty="0" err="1" smtClean="0"/>
              <a:t>create_volume</a:t>
            </a:r>
            <a:r>
              <a:rPr lang="en-US" baseline="0" dirty="0" smtClean="0"/>
              <a:t>” method until successful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NetApp Cinder driver creates requested volume through interactions with storage subsystem (dependent on configuration and protocol)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Cinder-volume process collects volume metadata and connection information and posts response message to AMQP queue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Cinder-api process reads response message from queue and responds to client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Client receives information including status of creation request, volume UUID,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924FFC-41EC-40A6-8CA1-699214E4588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79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Client issues request to attach volume through</a:t>
            </a:r>
            <a:r>
              <a:rPr lang="en-US" baseline="0" dirty="0" smtClean="0"/>
              <a:t> invoking Nova REST API (may use python-</a:t>
            </a:r>
            <a:r>
              <a:rPr lang="en-US" baseline="0" dirty="0" err="1" smtClean="0"/>
              <a:t>novaclient</a:t>
            </a:r>
            <a:r>
              <a:rPr lang="en-US" baseline="0" dirty="0" smtClean="0"/>
              <a:t> CLI utility)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Nova-api process validates request, user credentials; once validated, invokes cinder API to get connection information for specified volume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Cinder-api process validates request, user credentials; once validated, posts message to volume manager over AMQP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Cinder-volume reads message from queue, invokes Cinder driver corresponding to volume to be attached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NetApp Cinder driver prepares Cinder volume in preparation for attachment (specifics dependent on storage protocol used)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Cinder-volume process posts response information to Cinder-api process via AMQP queue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Cinder-api process reads response message from cinder-volume from queue; passes connection information in </a:t>
            </a:r>
            <a:r>
              <a:rPr lang="en-US" baseline="0" dirty="0" err="1" smtClean="0"/>
              <a:t>RESTful</a:t>
            </a:r>
            <a:r>
              <a:rPr lang="en-US" baseline="0" dirty="0" smtClean="0"/>
              <a:t> response to Nova caller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Nova creates the connection to the storage using the returned information from Cinder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Nova passes the volume device/file to the hypervisor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hypervisor attaches the volume device/file to the guest VM as an actual or virtualized block device (dependent on storage </a:t>
            </a:r>
            <a:r>
              <a:rPr lang="en-US" baseline="0" dirty="0" err="1" smtClean="0"/>
              <a:t>procotol</a:t>
            </a:r>
            <a:r>
              <a:rPr lang="en-US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924FFC-41EC-40A6-8CA1-699214E4588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7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wmf"/><Relationship Id="rId3" Type="http://schemas.openxmlformats.org/officeDocument/2006/relationships/image" Target="../media/image1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285750" y="3083719"/>
            <a:ext cx="4661771" cy="1258658"/>
          </a:xfrm>
        </p:spPr>
        <p:txBody>
          <a:bodyPr>
            <a:noAutofit/>
          </a:bodyPr>
          <a:lstStyle>
            <a:lvl1pPr marL="0" indent="0">
              <a:buFont typeface="Wingdings 2" pitchFamily="18" charset="2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 bwMode="black">
          <a:xfrm>
            <a:off x="285749" y="1674813"/>
            <a:ext cx="4651376" cy="1320800"/>
          </a:xfrm>
        </p:spPr>
        <p:txBody>
          <a:bodyPr tIns="0" bIns="0" anchor="b"/>
          <a:lstStyle>
            <a:lvl1pPr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7597" y="4904863"/>
            <a:ext cx="6858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8F08185-882F-4F21-B6AB-5D917FCFAB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4" name="Rectangle 7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5496" y="4907244"/>
            <a:ext cx="364845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NetApp Confidential - Internal Use Only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9945" y="229155"/>
            <a:ext cx="1054977" cy="12344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00149" y="388855"/>
            <a:ext cx="1436523" cy="186610"/>
          </a:xfrm>
          <a:prstGeom prst="rect">
            <a:avLst/>
          </a:prstGeom>
        </p:spPr>
      </p:pic>
      <p:pic>
        <p:nvPicPr>
          <p:cNvPr id="12" name="Picture 11" descr="Boxes_Words_4_HiRes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927725" y="824825"/>
            <a:ext cx="2911475" cy="3729713"/>
          </a:xfrm>
          <a:prstGeom prst="rect">
            <a:avLst/>
          </a:prstGeom>
        </p:spPr>
      </p:pic>
      <p:pic>
        <p:nvPicPr>
          <p:cNvPr id="13" name="Picture 12" descr="Netapp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9" y="6583727"/>
            <a:ext cx="2224892" cy="201155"/>
          </a:xfrm>
          <a:prstGeom prst="rect">
            <a:avLst/>
          </a:prstGeom>
        </p:spPr>
      </p:pic>
      <p:pic>
        <p:nvPicPr>
          <p:cNvPr id="14" name="Picture 13" descr="Netapp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9" y="6736127"/>
            <a:ext cx="2224892" cy="201155"/>
          </a:xfrm>
          <a:prstGeom prst="rect">
            <a:avLst/>
          </a:prstGeom>
        </p:spPr>
      </p:pic>
      <p:pic>
        <p:nvPicPr>
          <p:cNvPr id="15" name="Picture 14" descr="NetappK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19" y="4944024"/>
            <a:ext cx="2225114" cy="2011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34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075" y="1122363"/>
            <a:ext cx="7743825" cy="3632199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938D5-676B-4424-8B52-343AF2A125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NetApp Confidential - Internal Use Only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285750" y="4834285"/>
            <a:ext cx="8566150" cy="80615"/>
            <a:chOff x="347662" y="6160730"/>
            <a:chExt cx="8449056" cy="107486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8075" y="1122363"/>
            <a:ext cx="3653645" cy="3621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125" y="1122363"/>
            <a:ext cx="3914775" cy="3621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DF13B-F67F-4AC9-9D3E-BD49C9AC58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NetApp Confidential - Internal Use Only</a:t>
            </a:r>
            <a:endParaRPr lang="en-US"/>
          </a:p>
        </p:txBody>
      </p:sp>
      <p:grpSp>
        <p:nvGrpSpPr>
          <p:cNvPr id="10" name="Group 9"/>
          <p:cNvGrpSpPr/>
          <p:nvPr userDrawn="1"/>
        </p:nvGrpSpPr>
        <p:grpSpPr bwMode="gray">
          <a:xfrm>
            <a:off x="285750" y="4834285"/>
            <a:ext cx="8566150" cy="80615"/>
            <a:chOff x="347662" y="6160730"/>
            <a:chExt cx="8449056" cy="107486"/>
          </a:xfrm>
        </p:grpSpPr>
        <p:sp>
          <p:nvSpPr>
            <p:cNvPr id="11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A020B-04BE-426D-AE2C-2E6EF2F1CA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NetApp Confidential - Internal Use Only</a:t>
            </a:r>
            <a:endParaRPr lang="en-US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285750" y="4834285"/>
            <a:ext cx="8566150" cy="80615"/>
            <a:chOff x="347662" y="6160730"/>
            <a:chExt cx="8449056" cy="107486"/>
          </a:xfrm>
        </p:grpSpPr>
        <p:sp>
          <p:nvSpPr>
            <p:cNvPr id="12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85751" y="3083719"/>
            <a:ext cx="4651374" cy="1229746"/>
          </a:xfrm>
        </p:spPr>
        <p:txBody>
          <a:bodyPr lIns="0" tIns="0" rIns="0" bIns="0"/>
          <a:lstStyle>
            <a:lvl1pPr marL="228600" indent="-228600" algn="l">
              <a:lnSpc>
                <a:spcPct val="100000"/>
              </a:lnSpc>
              <a:spcAft>
                <a:spcPts val="0"/>
              </a:spcAft>
              <a:buFont typeface="Wingdings" pitchFamily="2" charset="2"/>
              <a:buNone/>
              <a:defRPr sz="2200">
                <a:solidFill>
                  <a:schemeClr val="tx1"/>
                </a:solidFill>
              </a:defRPr>
            </a:lvl1pPr>
            <a:lvl2pPr marL="30003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38175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2868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23825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3660A-DD26-4D68-AB4C-4AE07E1736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NetApp Confidential - Internal Use Only</a:t>
            </a:r>
            <a:endParaRPr lang="en-US"/>
          </a:p>
        </p:txBody>
      </p:sp>
      <p:sp>
        <p:nvSpPr>
          <p:cNvPr id="9" name="Title 6"/>
          <p:cNvSpPr>
            <a:spLocks noGrp="1"/>
          </p:cNvSpPr>
          <p:nvPr userDrawn="1">
            <p:ph type="title"/>
          </p:nvPr>
        </p:nvSpPr>
        <p:spPr>
          <a:xfrm>
            <a:off x="285751" y="1674813"/>
            <a:ext cx="4651374" cy="1320800"/>
          </a:xfrm>
        </p:spPr>
        <p:txBody>
          <a:bodyPr lIns="0" anchor="b"/>
          <a:lstStyle>
            <a:lvl1pPr algn="l"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pic>
        <p:nvPicPr>
          <p:cNvPr id="10" name="Picture 9" descr="Boxes_Words_3_HiRe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819103" y="974725"/>
            <a:ext cx="3032797" cy="33584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freelance\Desktop\HiRes\Frame_PPT_1_HiRes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623" y="974725"/>
            <a:ext cx="5732754" cy="377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1763508" y="2767625"/>
            <a:ext cx="5631639" cy="1019644"/>
          </a:xfrm>
        </p:spPr>
        <p:txBody>
          <a:bodyPr lIns="0" tIns="0" rIns="0" bIns="0"/>
          <a:lstStyle>
            <a:lvl1pPr marL="0" indent="0" algn="ctr">
              <a:lnSpc>
                <a:spcPts val="2200"/>
              </a:lnSpc>
              <a:spcAft>
                <a:spcPts val="0"/>
              </a:spcAft>
              <a:buFont typeface="Wingdings" pitchFamily="2" charset="2"/>
              <a:buNone/>
              <a:defRPr sz="2200">
                <a:solidFill>
                  <a:schemeClr val="tx1"/>
                </a:solidFill>
              </a:defRPr>
            </a:lvl1pPr>
            <a:lvl2pPr marL="30003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38175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2868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23825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3660A-DD26-4D68-AB4C-4AE07E1736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NetApp Confidential - Internal Use Only</a:t>
            </a:r>
            <a:endParaRPr lang="en-US"/>
          </a:p>
        </p:txBody>
      </p:sp>
      <p:sp>
        <p:nvSpPr>
          <p:cNvPr id="9" name="Title 6"/>
          <p:cNvSpPr>
            <a:spLocks noGrp="1"/>
          </p:cNvSpPr>
          <p:nvPr userDrawn="1">
            <p:ph type="title"/>
          </p:nvPr>
        </p:nvSpPr>
        <p:spPr>
          <a:xfrm>
            <a:off x="1762124" y="1301387"/>
            <a:ext cx="5619751" cy="1377601"/>
          </a:xfrm>
        </p:spPr>
        <p:txBody>
          <a:bodyPr lIns="0" anchor="b"/>
          <a:lstStyle>
            <a:lvl1pPr algn="ctr"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A020B-04BE-426D-AE2C-2E6EF2F1CA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NetApp Confidential - Internal Use Only</a:t>
            </a:r>
            <a:endParaRPr lang="en-US"/>
          </a:p>
        </p:txBody>
      </p:sp>
      <p:grpSp>
        <p:nvGrpSpPr>
          <p:cNvPr id="7" name="Group 6"/>
          <p:cNvGrpSpPr/>
          <p:nvPr userDrawn="1"/>
        </p:nvGrpSpPr>
        <p:grpSpPr bwMode="gray">
          <a:xfrm>
            <a:off x="285750" y="4834285"/>
            <a:ext cx="8566150" cy="80615"/>
            <a:chOff x="347662" y="6160730"/>
            <a:chExt cx="8449056" cy="107486"/>
          </a:xfrm>
        </p:grpSpPr>
        <p:sp>
          <p:nvSpPr>
            <p:cNvPr id="11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7DD893-7FF8-44FE-9189-04358CEC1A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NetApp Confidential - Internal Use Only</a:t>
            </a:r>
            <a:endParaRPr lang="en-US"/>
          </a:p>
        </p:txBody>
      </p:sp>
      <p:pic>
        <p:nvPicPr>
          <p:cNvPr id="7" name="Picture 6" descr="Boxes_Words_2_HiRe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53075" y="1416859"/>
            <a:ext cx="2732186" cy="27321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85750" y="2398033"/>
            <a:ext cx="3804884" cy="6175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7DD893-7FF8-44FE-9189-04358CEC1A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NetApp Confidential - Internal Use Only</a:t>
            </a:r>
            <a:endParaRPr lang="en-US"/>
          </a:p>
        </p:txBody>
      </p:sp>
      <p:pic>
        <p:nvPicPr>
          <p:cNvPr id="9" name="Picture 2" descr="C:\Users\freelance\Desktop\NA_PPT_Template_R1_012511\Collateral\NA_ThankYou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284906"/>
            <a:ext cx="3461004" cy="100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uilding_Blocks_3_HiRes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37125" y="1145646"/>
            <a:ext cx="3876445" cy="288696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etappK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19" y="4944024"/>
            <a:ext cx="2225114" cy="201175"/>
          </a:xfrm>
          <a:prstGeom prst="rect">
            <a:avLst/>
          </a:prstGeom>
        </p:spPr>
      </p:pic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08075" y="1122364"/>
            <a:ext cx="7743824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95" name="Rectangle 7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5496" y="4907244"/>
            <a:ext cx="364845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NetApp Confidential - Internal Use Only</a:t>
            </a:r>
            <a:endParaRPr lang="en-US" dirty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08074" y="261938"/>
            <a:ext cx="7743825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7597" y="4904863"/>
            <a:ext cx="6858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8F08185-882F-4F21-B6AB-5D917FCFAB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3851" y="242884"/>
            <a:ext cx="656429" cy="7680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1" r:id="rId2"/>
    <p:sldLayoutId id="2147483652" r:id="rId3"/>
    <p:sldLayoutId id="2147483664" r:id="rId4"/>
    <p:sldLayoutId id="2147483657" r:id="rId5"/>
    <p:sldLayoutId id="2147483665" r:id="rId6"/>
    <p:sldLayoutId id="2147483653" r:id="rId7"/>
    <p:sldLayoutId id="2147483660" r:id="rId8"/>
    <p:sldLayoutId id="2147483661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298450" indent="-298450" algn="l" rtl="0" eaLnBrk="1" fontAlgn="base" hangingPunct="1">
        <a:spcBef>
          <a:spcPts val="600"/>
        </a:spcBef>
        <a:spcAft>
          <a:spcPct val="0"/>
        </a:spcAft>
        <a:buClr>
          <a:schemeClr val="accent2"/>
        </a:buClr>
        <a:buFont typeface="Wingdings 2" pitchFamily="18" charset="2"/>
        <a:buChar char="¡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36588" indent="-336550" algn="l" rtl="0" eaLnBrk="1" fontAlgn="base" hangingPunct="1">
        <a:spcBef>
          <a:spcPts val="580"/>
        </a:spcBef>
        <a:spcAft>
          <a:spcPct val="0"/>
        </a:spcAft>
        <a:buFont typeface="Arial" charset="0"/>
        <a:buChar char="–"/>
        <a:defRPr sz="2600">
          <a:solidFill>
            <a:schemeClr val="tx1"/>
          </a:solidFill>
          <a:latin typeface="+mn-lt"/>
        </a:defRPr>
      </a:lvl2pPr>
      <a:lvl3pPr marL="927100" indent="-288925" algn="l" rtl="0" eaLnBrk="1" fontAlgn="base" hangingPunct="1">
        <a:spcBef>
          <a:spcPts val="565"/>
        </a:spcBef>
        <a:spcAft>
          <a:spcPct val="0"/>
        </a:spcAft>
        <a:buFont typeface="Wingdings 2" pitchFamily="18" charset="2"/>
        <a:buChar char="¡"/>
        <a:defRPr sz="2400">
          <a:solidFill>
            <a:schemeClr val="tx1"/>
          </a:solidFill>
          <a:latin typeface="+mn-lt"/>
        </a:defRPr>
      </a:lvl3pPr>
      <a:lvl4pPr marL="1236663" indent="-307975" algn="l" rtl="0" eaLnBrk="1" fontAlgn="base" hangingPunct="1">
        <a:spcBef>
          <a:spcPts val="455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504950" indent="-266700" algn="l" rtl="0" eaLnBrk="1" fontAlgn="base" hangingPunct="1">
        <a:spcBef>
          <a:spcPts val="44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5pPr>
      <a:lvl6pPr marL="1962150" indent="-266700" algn="l" rtl="0" eaLnBrk="1" fontAlgn="base" hangingPunct="1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6pPr>
      <a:lvl7pPr marL="2419350" indent="-266700" algn="l" rtl="0" eaLnBrk="1" fontAlgn="base" hangingPunct="1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7pPr>
      <a:lvl8pPr marL="2876550" indent="-266700" algn="l" rtl="0" eaLnBrk="1" fontAlgn="base" hangingPunct="1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8pPr>
      <a:lvl9pPr marL="3333750" indent="-266700" algn="l" rtl="0" eaLnBrk="1" fontAlgn="base" hangingPunct="1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6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6.gif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2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itle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Deployment and Ops Guide -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F08185-882F-4F21-B6AB-5D917FCFAB1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NetApp Confidential - Internal Use Only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 bwMode="auto">
          <a:xfrm>
            <a:off x="1219200" y="1809750"/>
            <a:ext cx="7467600" cy="28194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020B-04BE-426D-AE2C-2E6EF2F1CA2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NetApp Confidential - Internal Use Only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4191000" y="188595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inder-api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295400" y="302895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sz="1400" dirty="0">
                <a:solidFill>
                  <a:schemeClr val="bg1"/>
                </a:solidFill>
                <a:latin typeface="Arial" charset="0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inder-scheduler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191000" y="302895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inder-volume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343400" y="356235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cinder-volume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7162800" y="302895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sz="1400" dirty="0">
                <a:solidFill>
                  <a:schemeClr val="bg1"/>
                </a:solidFill>
                <a:latin typeface="Arial" charset="0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inder-backup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495800" y="409575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cinder-volume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 bwMode="auto">
          <a:xfrm>
            <a:off x="4914900" y="234315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>
            <a:stCxn id="6" idx="1"/>
          </p:cNvCxnSpPr>
          <p:nvPr/>
        </p:nvCxnSpPr>
        <p:spPr bwMode="auto">
          <a:xfrm flipH="1">
            <a:off x="2743200" y="3257550"/>
            <a:ext cx="14478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3048000" y="302895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AMQP</a:t>
            </a:r>
            <a:endParaRPr lang="en-US" sz="1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91000" y="257175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AMQP</a:t>
            </a:r>
            <a:endParaRPr lang="en-US" sz="12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553200" y="206615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AMQP</a:t>
            </a:r>
            <a:endParaRPr lang="en-US" sz="1200" dirty="0" smtClean="0"/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4914900" y="120015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191000" y="142875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REST</a:t>
            </a:r>
            <a:endParaRPr lang="en-US" sz="1200" dirty="0" smtClean="0"/>
          </a:p>
        </p:txBody>
      </p:sp>
      <p:pic>
        <p:nvPicPr>
          <p:cNvPr id="25" name="Picture 41" descr="Technical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4925" y="133350"/>
            <a:ext cx="495300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44" descr="Technical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33350"/>
            <a:ext cx="498475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2" descr="Screen shot 2011-04-10 at 3.53.07 PM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64113" y="150813"/>
            <a:ext cx="519112" cy="120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53" descr="Screen shot 2011-04-10 at 3.53.34 PM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1638" y="138113"/>
            <a:ext cx="536575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" name="Elbow Connector 33"/>
          <p:cNvCxnSpPr>
            <a:stCxn id="4" idx="3"/>
            <a:endCxn id="8" idx="0"/>
          </p:cNvCxnSpPr>
          <p:nvPr/>
        </p:nvCxnSpPr>
        <p:spPr bwMode="auto">
          <a:xfrm>
            <a:off x="5638800" y="2114550"/>
            <a:ext cx="2247900" cy="91440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 bwMode="auto">
          <a:xfrm>
            <a:off x="1981200" y="1504950"/>
            <a:ext cx="4495800" cy="18288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020B-04BE-426D-AE2C-2E6EF2F1CA2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NetApp Confidential - Internal Use Only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3505200" y="158115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inder-api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057400" y="272415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sz="1400" dirty="0">
                <a:solidFill>
                  <a:schemeClr val="bg1"/>
                </a:solidFill>
                <a:latin typeface="Arial" charset="0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inder-scheduler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953000" y="272415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inder-volume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 bwMode="auto">
          <a:xfrm rot="16200000" flipH="1">
            <a:off x="4610100" y="1657350"/>
            <a:ext cx="685800" cy="14478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>
            <a:stCxn id="6" idx="1"/>
          </p:cNvCxnSpPr>
          <p:nvPr/>
        </p:nvCxnSpPr>
        <p:spPr bwMode="auto">
          <a:xfrm flipH="1">
            <a:off x="3505200" y="2952750"/>
            <a:ext cx="14478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3810000" y="272415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AMQP</a:t>
            </a:r>
            <a:endParaRPr lang="en-US" sz="1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211455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AMQP</a:t>
            </a:r>
            <a:endParaRPr lang="en-US" sz="1200" dirty="0" smtClean="0"/>
          </a:p>
        </p:txBody>
      </p:sp>
      <p:cxnSp>
        <p:nvCxnSpPr>
          <p:cNvPr id="22" name="Straight Arrow Connector 21"/>
          <p:cNvCxnSpPr>
            <a:endCxn id="4" idx="1"/>
          </p:cNvCxnSpPr>
          <p:nvPr/>
        </p:nvCxnSpPr>
        <p:spPr bwMode="auto">
          <a:xfrm>
            <a:off x="762000" y="1809750"/>
            <a:ext cx="27432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914400" y="153275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REST</a:t>
            </a:r>
            <a:endParaRPr lang="en-US" sz="1200" dirty="0" smtClean="0"/>
          </a:p>
        </p:txBody>
      </p:sp>
      <p:pic>
        <p:nvPicPr>
          <p:cNvPr id="25" name="Picture 41" descr="Technical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428750"/>
            <a:ext cx="495300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7" descr="FAS3200-Series-High-Availability-Pair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41107" y="3867150"/>
            <a:ext cx="127158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Straight Arrow Connector 29"/>
          <p:cNvCxnSpPr>
            <a:stCxn id="6" idx="2"/>
            <a:endCxn id="29" idx="0"/>
          </p:cNvCxnSpPr>
          <p:nvPr/>
        </p:nvCxnSpPr>
        <p:spPr bwMode="auto">
          <a:xfrm>
            <a:off x="5676900" y="3181350"/>
            <a:ext cx="1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5638800" y="340995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XML</a:t>
            </a:r>
            <a:endParaRPr lang="en-US" sz="1200" dirty="0" smtClean="0"/>
          </a:p>
        </p:txBody>
      </p:sp>
      <p:sp>
        <p:nvSpPr>
          <p:cNvPr id="18" name="Oval 17"/>
          <p:cNvSpPr/>
          <p:nvPr/>
        </p:nvSpPr>
        <p:spPr bwMode="auto">
          <a:xfrm>
            <a:off x="838200" y="18859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1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3352800" y="18859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2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5715000" y="25717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3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2819400" y="25717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4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5181600" y="30289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sz="1400" dirty="0">
                <a:solidFill>
                  <a:srgbClr val="FFFFFF"/>
                </a:solidFill>
                <a:latin typeface="Arial" charset="0"/>
              </a:rPr>
              <a:t>5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5257800" y="36385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6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6096000" y="25717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7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4343400" y="19621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8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838200" y="13525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sz="1400" dirty="0">
                <a:solidFill>
                  <a:srgbClr val="FFFFFF"/>
                </a:solidFill>
                <a:latin typeface="Arial" charset="0"/>
              </a:rPr>
              <a:t>9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48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 bwMode="auto">
          <a:xfrm>
            <a:off x="1981200" y="3562350"/>
            <a:ext cx="2362200" cy="838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1981200" y="1504950"/>
            <a:ext cx="4495800" cy="18288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020B-04BE-426D-AE2C-2E6EF2F1CA2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NetApp Confidential - Internal Use Only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3505200" y="158115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inder-api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057400" y="272415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sz="1400" dirty="0">
                <a:solidFill>
                  <a:schemeClr val="bg1"/>
                </a:solidFill>
                <a:latin typeface="Arial" charset="0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inder-scheduler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953000" y="272415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inder-volume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 bwMode="auto">
          <a:xfrm rot="16200000" flipH="1">
            <a:off x="4610100" y="1657350"/>
            <a:ext cx="685800" cy="14478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>
            <a:stCxn id="6" idx="1"/>
          </p:cNvCxnSpPr>
          <p:nvPr/>
        </p:nvCxnSpPr>
        <p:spPr bwMode="auto">
          <a:xfrm flipH="1">
            <a:off x="3505200" y="2952750"/>
            <a:ext cx="14478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3810000" y="272415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AMQP</a:t>
            </a:r>
            <a:endParaRPr lang="en-US" sz="1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211455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AMQP</a:t>
            </a:r>
            <a:endParaRPr lang="en-US" sz="1200" dirty="0" smtClean="0"/>
          </a:p>
        </p:txBody>
      </p:sp>
      <p:pic>
        <p:nvPicPr>
          <p:cNvPr id="25" name="Picture 41" descr="Technical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209550"/>
            <a:ext cx="495300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7" descr="FAS3200-Series-High-Availability-Pair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41107" y="3867150"/>
            <a:ext cx="127158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Oval 37"/>
          <p:cNvSpPr/>
          <p:nvPr/>
        </p:nvSpPr>
        <p:spPr bwMode="auto">
          <a:xfrm>
            <a:off x="4876800" y="3619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1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7467599" y="285750"/>
            <a:ext cx="1639995" cy="18288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7543800" y="51435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nova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-api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32" name="Picture 26" descr="linux_O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01000" y="1123950"/>
            <a:ext cx="592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Straight Arrow Connector 29"/>
          <p:cNvCxnSpPr>
            <a:endCxn id="29" idx="3"/>
          </p:cNvCxnSpPr>
          <p:nvPr/>
        </p:nvCxnSpPr>
        <p:spPr bwMode="auto">
          <a:xfrm rot="5400000">
            <a:off x="6103938" y="2018506"/>
            <a:ext cx="2410619" cy="1993106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3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934200" y="394335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NFS or iSCSI</a:t>
            </a:r>
            <a:endParaRPr lang="en-US" sz="1200" dirty="0" smtClean="0"/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4800600" y="770751"/>
            <a:ext cx="2743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5410200" y="54215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REST</a:t>
            </a:r>
            <a:endParaRPr lang="en-US" sz="1200" dirty="0" smtClean="0"/>
          </a:p>
        </p:txBody>
      </p:sp>
      <p:cxnSp>
        <p:nvCxnSpPr>
          <p:cNvPr id="42" name="Straight Arrow Connector 41"/>
          <p:cNvCxnSpPr>
            <a:stCxn id="4" idx="3"/>
          </p:cNvCxnSpPr>
          <p:nvPr/>
        </p:nvCxnSpPr>
        <p:spPr bwMode="auto">
          <a:xfrm flipV="1">
            <a:off x="4953000" y="971550"/>
            <a:ext cx="2590800" cy="8382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096000" y="97155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REST</a:t>
            </a:r>
            <a:endParaRPr lang="en-US" sz="1200" dirty="0" smtClean="0"/>
          </a:p>
        </p:txBody>
      </p:sp>
      <p:sp>
        <p:nvSpPr>
          <p:cNvPr id="44" name="Oval 43"/>
          <p:cNvSpPr/>
          <p:nvPr/>
        </p:nvSpPr>
        <p:spPr bwMode="auto">
          <a:xfrm>
            <a:off x="7391400" y="4381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2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4876800" y="14287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3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5867400" y="24955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4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5181600" y="31813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sz="1400" dirty="0">
                <a:solidFill>
                  <a:srgbClr val="FFFFFF"/>
                </a:solidFill>
                <a:latin typeface="Arial" charset="0"/>
              </a:rPr>
              <a:t>5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5181600" y="24955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6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4876800" y="18859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7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7620000" y="9715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8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7924800" y="19621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9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8534400" y="13525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10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057400" y="3638550"/>
            <a:ext cx="2514600" cy="657999"/>
            <a:chOff x="2057400" y="3638550"/>
            <a:chExt cx="2514600" cy="657999"/>
          </a:xfrm>
        </p:grpSpPr>
        <p:grpSp>
          <p:nvGrpSpPr>
            <p:cNvPr id="21" name="Group 20"/>
            <p:cNvGrpSpPr/>
            <p:nvPr/>
          </p:nvGrpSpPr>
          <p:grpSpPr>
            <a:xfrm>
              <a:off x="2057400" y="3638550"/>
              <a:ext cx="2514600" cy="276999"/>
              <a:chOff x="2057400" y="3638550"/>
              <a:chExt cx="2514600" cy="276999"/>
            </a:xfrm>
          </p:grpSpPr>
          <p:cxnSp>
            <p:nvCxnSpPr>
              <p:cNvPr id="54" name="Straight Arrow Connector 53"/>
              <p:cNvCxnSpPr/>
              <p:nvPr/>
            </p:nvCxnSpPr>
            <p:spPr bwMode="auto">
              <a:xfrm>
                <a:off x="2057400" y="3777049"/>
                <a:ext cx="1219200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5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sp>
            <p:nvSpPr>
              <p:cNvPr id="56" name="TextBox 55"/>
              <p:cNvSpPr txBox="1"/>
              <p:nvPr/>
            </p:nvSpPr>
            <p:spPr>
              <a:xfrm>
                <a:off x="3352800" y="3638550"/>
                <a:ext cx="1219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1200" dirty="0" smtClean="0"/>
                  <a:t>Control Path</a:t>
                </a:r>
                <a:endParaRPr lang="en-US" sz="1200" dirty="0" smtClean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057400" y="4019550"/>
              <a:ext cx="2514600" cy="276999"/>
              <a:chOff x="2057400" y="4019550"/>
              <a:chExt cx="2514600" cy="276999"/>
            </a:xfrm>
          </p:grpSpPr>
          <p:cxnSp>
            <p:nvCxnSpPr>
              <p:cNvPr id="55" name="Straight Arrow Connector 54"/>
              <p:cNvCxnSpPr/>
              <p:nvPr/>
            </p:nvCxnSpPr>
            <p:spPr bwMode="auto">
              <a:xfrm>
                <a:off x="2057400" y="4158049"/>
                <a:ext cx="1219200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3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sp>
            <p:nvSpPr>
              <p:cNvPr id="57" name="TextBox 56"/>
              <p:cNvSpPr txBox="1"/>
              <p:nvPr/>
            </p:nvSpPr>
            <p:spPr>
              <a:xfrm>
                <a:off x="3352800" y="4019550"/>
                <a:ext cx="1219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1200" dirty="0" smtClean="0"/>
                  <a:t>Data Path</a:t>
                </a:r>
                <a:endParaRPr lang="en-US" sz="1200" dirty="0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5220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056&quot;&gt;&lt;/object&gt;&lt;object type=&quot;2&quot; unique_id=&quot;10057&quot;&gt;&lt;object type=&quot;3&quot; unique_id=&quot;10058&quot;&gt;&lt;property id=&quot;20148&quot; value=&quot;5&quot;/&gt;&lt;property id=&quot;20300&quot; value=&quot;Slide 1&quot;/&gt;&lt;property id=&quot;20307&quot; value=&quot;348&quot;/&gt;&lt;/object&gt;&lt;object type=&quot;3&quot; unique_id=&quot;10059&quot;&gt;&lt;property id=&quot;20148&quot; value=&quot;5&quot;/&gt;&lt;property id=&quot;20300&quot; value=&quot;Slide 2 - &amp;quot;Internal Use and Confidential Footers&amp;quot;&quot;/&gt;&lt;property id=&quot;20307&quot; value=&quot;353&quot;/&gt;&lt;/object&gt;&lt;object type=&quot;3&quot; unique_id=&quot;10060&quot;&gt;&lt;property id=&quot;20148&quot; value=&quot;5&quot;/&gt;&lt;property id=&quot;20300&quot; value=&quot;Slide 3&quot;/&gt;&lt;property id=&quot;20307&quot; value=&quot;357&quot;/&gt;&lt;/object&gt;&lt;object type=&quot;3&quot; unique_id=&quot;10061&quot;&gt;&lt;property id=&quot;20148&quot; value=&quot;5&quot;/&gt;&lt;property id=&quot;20300&quot; value=&quot;Slide 4 - &amp;quot;Compatibility Between &amp;#x0D;&amp;#x0A;Office 2003 and 2007 Versions&amp;quot;&quot;/&gt;&lt;property id=&quot;20307&quot; value=&quot;356&quot;/&gt;&lt;/object&gt;&lt;object type=&quot;3&quot; unique_id=&quot;10062&quot;&gt;&lt;property id=&quot;20148&quot; value=&quot;5&quot;/&gt;&lt;property id=&quot;20300&quot; value=&quot;Slide 5&quot;/&gt;&lt;property id=&quot;20307&quot; value=&quot;354&quot;/&gt;&lt;/object&gt;&lt;object type=&quot;3&quot; unique_id=&quot;10063&quot;&gt;&lt;property id=&quot;20148&quot; value=&quot;5&quot;/&gt;&lt;property id=&quot;20300&quot; value=&quot;Slide 6&quot;/&gt;&lt;property id=&quot;20307&quot; value=&quot;355&quot;/&gt;&lt;/object&gt;&lt;object type=&quot;3&quot; unique_id=&quot;10064&quot;&gt;&lt;property id=&quot;20148&quot; value=&quot;5&quot;/&gt;&lt;property id=&quot;20300&quot; value=&quot;Slide 7&quot;/&gt;&lt;property id=&quot;20307&quot; value=&quot;34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PPTtemplate-light-Generic-16X9-2014">
  <a:themeElements>
    <a:clrScheme name="New NetApp Color Palette">
      <a:dk1>
        <a:srgbClr val="000000"/>
      </a:dk1>
      <a:lt1>
        <a:srgbClr val="FFFFFF"/>
      </a:lt1>
      <a:dk2>
        <a:srgbClr val="003B5C"/>
      </a:dk2>
      <a:lt2>
        <a:srgbClr val="333333"/>
      </a:lt2>
      <a:accent1>
        <a:srgbClr val="F2A900"/>
      </a:accent1>
      <a:accent2>
        <a:srgbClr val="84BD00"/>
      </a:accent2>
      <a:accent3>
        <a:srgbClr val="0067C5"/>
      </a:accent3>
      <a:accent4>
        <a:srgbClr val="E87722"/>
      </a:accent4>
      <a:accent5>
        <a:srgbClr val="C8102D"/>
      </a:accent5>
      <a:accent6>
        <a:srgbClr val="512D6D"/>
      </a:accent6>
      <a:hlink>
        <a:srgbClr val="005EB8"/>
      </a:hlink>
      <a:folHlink>
        <a:srgbClr val="512D6D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20000"/>
            <a:lumOff val="80000"/>
          </a:schemeClr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 typeface="Wingdings 2" pitchFamily="18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0" indent="0">
          <a:buClr>
            <a:schemeClr val="accent2"/>
          </a:buClr>
          <a:buFont typeface="Wingdings" pitchFamily="2" charset="2"/>
          <a:buNone/>
          <a:defRPr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85B4"/>
        </a:dk2>
        <a:lt2>
          <a:srgbClr val="565656"/>
        </a:lt2>
        <a:accent1>
          <a:srgbClr val="A5A5A5"/>
        </a:accent1>
        <a:accent2>
          <a:srgbClr val="58A618"/>
        </a:accent2>
        <a:accent3>
          <a:srgbClr val="FFFFFF"/>
        </a:accent3>
        <a:accent4>
          <a:srgbClr val="000000"/>
        </a:accent4>
        <a:accent5>
          <a:srgbClr val="CFCFCF"/>
        </a:accent5>
        <a:accent6>
          <a:srgbClr val="4F9615"/>
        </a:accent6>
        <a:hlink>
          <a:srgbClr val="005BAE"/>
        </a:hlink>
        <a:folHlink>
          <a:srgbClr val="F95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PPTtemplate-light-Generic-16X9-2014.potx</Template>
  <TotalTime>26649</TotalTime>
  <Words>484</Words>
  <Application>Microsoft Macintosh PowerPoint</Application>
  <PresentationFormat>On-screen Show (16:9)</PresentationFormat>
  <Paragraphs>77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PPTtemplate-light-Generic-16X9-2014</vt:lpstr>
      <vt:lpstr>Deployment and Ops Guide - Images</vt:lpstr>
      <vt:lpstr>PowerPoint Presentation</vt:lpstr>
      <vt:lpstr>PowerPoint Presentation</vt:lpstr>
      <vt:lpstr>PowerPoint Presentation</vt:lpstr>
    </vt:vector>
  </TitlesOfParts>
  <Company>NetApp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PrestoG</dc:creator>
  <cp:lastModifiedBy>Bob Callaway</cp:lastModifiedBy>
  <cp:revision>323</cp:revision>
  <dcterms:created xsi:type="dcterms:W3CDTF">2007-11-29T22:14:11Z</dcterms:created>
  <dcterms:modified xsi:type="dcterms:W3CDTF">2014-04-22T17:52:50Z</dcterms:modified>
</cp:coreProperties>
</file>