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  <a:srgbClr val="FEFFFE"/>
    <a:srgbClr val="FFFEFE"/>
    <a:srgbClr val="FFFFFE"/>
    <a:srgbClr val="FFFEFF"/>
    <a:srgbClr val="FEFFFF"/>
    <a:srgbClr val="9E3039"/>
    <a:srgbClr val="61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53048" autoAdjust="0"/>
  </p:normalViewPr>
  <p:slideViewPr>
    <p:cSldViewPr>
      <p:cViewPr>
        <p:scale>
          <a:sx n="100" d="100"/>
          <a:sy n="100" d="100"/>
        </p:scale>
        <p:origin x="-1664" y="-80"/>
      </p:cViewPr>
      <p:guideLst>
        <p:guide orient="horz" pos="614"/>
        <p:guide orient="horz" pos="2995"/>
        <p:guide orient="horz" pos="165"/>
        <p:guide orient="horz" pos="707"/>
        <p:guide orient="horz" pos="1055"/>
        <p:guide orient="horz" pos="3203"/>
        <p:guide pos="698"/>
        <p:guide pos="5576"/>
        <p:guide pos="3110"/>
        <p:guide pos="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9063" y="8728075"/>
            <a:ext cx="6601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/>
            </a:lvl1pPr>
          </a:lstStyle>
          <a:p>
            <a:pPr>
              <a:defRPr/>
            </a:pPr>
            <a:fld id="{2792DA9F-74B0-40AE-BFA4-5566EEEA6A07}" type="slidenum">
              <a:rPr lang="en-US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5334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45580" y="8798603"/>
            <a:ext cx="2971800" cy="239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smtClean="0">
                <a:solidFill>
                  <a:schemeClr val="bg2"/>
                </a:solidFill>
              </a:rPr>
              <a:t>NetApp Confidential - For Internal Use Only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0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2600" y="304800"/>
            <a:ext cx="58928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100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5997" y="8807670"/>
            <a:ext cx="836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hidden">
          <a:xfrm>
            <a:off x="4572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05739" y="8737558"/>
            <a:ext cx="3342398" cy="299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NetApp Confidential -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49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create volume through</a:t>
            </a:r>
            <a:r>
              <a:rPr lang="en-US" baseline="0" dirty="0" smtClean="0"/>
              <a:t> invoking REST API (may use python-</a:t>
            </a:r>
            <a:r>
              <a:rPr lang="en-US" baseline="0" dirty="0" err="1" smtClean="0"/>
              <a:t>cinderclient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puts message onto AMQP queue for processing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takes message off of queue, sends message to cinder-scheduler to determine which backend to provision volume into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Cinder-scheduler process takes message off of queue, generates candidate list based on current state and requested volume criteria (size, availability zone, volume type (including extra specs))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reads response message from cinder-scheduler from queue; iterates through candidate list by invoking driver “</a:t>
            </a:r>
            <a:r>
              <a:rPr lang="en-US" baseline="0" dirty="0" err="1" smtClean="0"/>
              <a:t>create_volume</a:t>
            </a:r>
            <a:r>
              <a:rPr lang="en-US" baseline="0" dirty="0" smtClean="0"/>
              <a:t>” method until successful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creates requested volume through interactions with storage subsystem (dependent on configuration and protocol)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collects volume metadata and connection information and posts response message to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queue and responds to client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Client receives information including status of creation request, volume UUID,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attach volume through</a:t>
            </a:r>
            <a:r>
              <a:rPr lang="en-US" baseline="0" dirty="0" smtClean="0"/>
              <a:t> invoking Nova REST API (may use python-</a:t>
            </a:r>
            <a:r>
              <a:rPr lang="en-US" baseline="0" dirty="0" err="1" smtClean="0"/>
              <a:t>novaclient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Nova-api process validates request, user credentials; once validated, invokes cinder API to get connection information for specified volume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posts message to volume manager over AMQP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reads message from queue, invokes Cinder driver corresponding to volume to be attached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prepares Cinder volume in preparation for attachment (specifics dependent on storage protocol used)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posts response information to Cinder-api process via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cinder-volume from queue; passes connection information in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response to Nova caller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creates the connection to the storage using the returned information from Cinder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passes the volume device/file to the hypervisor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hypervisor attaches the volume device/file to the guest VM as an actual or virtualized block device (dependent on storage </a:t>
            </a:r>
            <a:r>
              <a:rPr lang="en-US" baseline="0" dirty="0" err="1" smtClean="0"/>
              <a:t>procotol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wmf"/><Relationship Id="rId3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85750" y="3083719"/>
            <a:ext cx="4661771" cy="1258658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285749" y="1674813"/>
            <a:ext cx="4651376" cy="1320800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945" y="229155"/>
            <a:ext cx="1054977" cy="1234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0149" y="388855"/>
            <a:ext cx="1436523" cy="186610"/>
          </a:xfrm>
          <a:prstGeom prst="rect">
            <a:avLst/>
          </a:prstGeom>
        </p:spPr>
      </p:pic>
      <p:pic>
        <p:nvPicPr>
          <p:cNvPr id="12" name="Picture 11" descr="Boxes_Words_4_HiR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27725" y="824825"/>
            <a:ext cx="2911475" cy="3729713"/>
          </a:xfrm>
          <a:prstGeom prst="rect">
            <a:avLst/>
          </a:prstGeom>
        </p:spPr>
      </p:pic>
      <p:pic>
        <p:nvPicPr>
          <p:cNvPr id="13" name="Picture 12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9" y="6583727"/>
            <a:ext cx="2224892" cy="201155"/>
          </a:xfrm>
          <a:prstGeom prst="rect">
            <a:avLst/>
          </a:prstGeom>
        </p:spPr>
      </p:pic>
      <p:pic>
        <p:nvPicPr>
          <p:cNvPr id="14" name="Picture 13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9" y="6736127"/>
            <a:ext cx="2224892" cy="201155"/>
          </a:xfrm>
          <a:prstGeom prst="rect">
            <a:avLst/>
          </a:prstGeom>
        </p:spPr>
      </p:pic>
      <p:pic>
        <p:nvPicPr>
          <p:cNvPr id="15" name="Picture 14" descr="NetappK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75" y="1122363"/>
            <a:ext cx="7743825" cy="3632199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075" y="1122363"/>
            <a:ext cx="365364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122363"/>
            <a:ext cx="391477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5751" y="3083719"/>
            <a:ext cx="4651374" cy="1229746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285751" y="1674813"/>
            <a:ext cx="4651374" cy="13208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Boxes_Words_3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9103" y="974725"/>
            <a:ext cx="3032797" cy="33584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reelance\Desktop\HiRes\Frame_PPT_1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23" y="974725"/>
            <a:ext cx="573275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763508" y="2767625"/>
            <a:ext cx="5631639" cy="1019644"/>
          </a:xfrm>
        </p:spPr>
        <p:txBody>
          <a:bodyPr lIns="0" tIns="0" rIns="0" bIns="0"/>
          <a:lstStyle>
            <a:lvl1pPr marL="0" indent="0" algn="ctr"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1762124" y="1301387"/>
            <a:ext cx="5619751" cy="1377601"/>
          </a:xfrm>
        </p:spPr>
        <p:txBody>
          <a:bodyPr lIns="0" anchor="b"/>
          <a:lstStyle>
            <a:lvl1pPr algn="ctr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7" name="Picture 6" descr="Boxes_Word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3075" y="1416859"/>
            <a:ext cx="2732186" cy="2732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5750" y="2398033"/>
            <a:ext cx="3804884" cy="617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9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4906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ilding_Blocks_3_HiR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7125" y="1145646"/>
            <a:ext cx="3876445" cy="2886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appK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8075" y="1122364"/>
            <a:ext cx="7743824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08074" y="261938"/>
            <a:ext cx="7743825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51" y="242884"/>
            <a:ext cx="656429" cy="768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64" r:id="rId4"/>
    <p:sldLayoutId id="2147483657" r:id="rId5"/>
    <p:sldLayoutId id="2147483665" r:id="rId6"/>
    <p:sldLayoutId id="2147483653" r:id="rId7"/>
    <p:sldLayoutId id="2147483660" r:id="rId8"/>
    <p:sldLayoutId id="2147483661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580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65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55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4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and Ops Guide -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08185-882F-4F21-B6AB-5D917FCFAB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NetApp Confidential - Internal Use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219200" y="1809750"/>
            <a:ext cx="7467600" cy="2819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191000" y="1885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1910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43400" y="3562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cinder-volume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628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inder-backup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95800" y="40957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cinder-volume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>
            <a:off x="4914900" y="234315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2743200" y="3257550"/>
            <a:ext cx="144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048000" y="30289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2571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20661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914900" y="120015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91000" y="1428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4925" y="1333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4" descr="Technica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4984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2" descr="Screen shot 2011-04-10 at 3.53.07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4113" y="150813"/>
            <a:ext cx="519112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3" descr="Screen shot 2011-04-10 at 3.53.34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1638" y="138113"/>
            <a:ext cx="5365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Elbow Connector 33"/>
          <p:cNvCxnSpPr>
            <a:stCxn id="4" idx="3"/>
            <a:endCxn id="8" idx="0"/>
          </p:cNvCxnSpPr>
          <p:nvPr/>
        </p:nvCxnSpPr>
        <p:spPr bwMode="auto">
          <a:xfrm>
            <a:off x="5638800" y="2114550"/>
            <a:ext cx="2247900" cy="9144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47800" y="188595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Cinder Processes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cxnSp>
        <p:nvCxnSpPr>
          <p:cNvPr id="22" name="Straight Arrow Connector 21"/>
          <p:cNvCxnSpPr>
            <a:endCxn id="4" idx="1"/>
          </p:cNvCxnSpPr>
          <p:nvPr/>
        </p:nvCxnSpPr>
        <p:spPr bwMode="auto">
          <a:xfrm>
            <a:off x="762000" y="180975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15327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287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>
            <a:off x="5676900" y="3181350"/>
            <a:ext cx="1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38800" y="340995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XML</a:t>
            </a:r>
            <a:endParaRPr lang="en-US" sz="1200" dirty="0" smtClean="0"/>
          </a:p>
        </p:txBody>
      </p:sp>
      <p:sp>
        <p:nvSpPr>
          <p:cNvPr id="18" name="Oval 17"/>
          <p:cNvSpPr/>
          <p:nvPr/>
        </p:nvSpPr>
        <p:spPr bwMode="auto">
          <a:xfrm>
            <a:off x="8382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352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194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81600" y="3028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257800" y="3638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096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3434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8382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1981200" y="3562350"/>
            <a:ext cx="2362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95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37"/>
          <p:cNvSpPr/>
          <p:nvPr/>
        </p:nvSpPr>
        <p:spPr bwMode="auto">
          <a:xfrm>
            <a:off x="4876800" y="361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467599" y="285750"/>
            <a:ext cx="1639995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543800" y="514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nova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2" name="Picture 26" descr="linux_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1123950"/>
            <a:ext cx="592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endCxn id="29" idx="3"/>
          </p:cNvCxnSpPr>
          <p:nvPr/>
        </p:nvCxnSpPr>
        <p:spPr bwMode="auto">
          <a:xfrm rot="5400000">
            <a:off x="6103938" y="2018506"/>
            <a:ext cx="2410619" cy="199310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34200" y="39433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NFS or iSCSI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800600" y="770751"/>
            <a:ext cx="2743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10200" y="5421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cxnSp>
        <p:nvCxnSpPr>
          <p:cNvPr id="42" name="Straight Arrow Connector 41"/>
          <p:cNvCxnSpPr>
            <a:stCxn id="4" idx="3"/>
          </p:cNvCxnSpPr>
          <p:nvPr/>
        </p:nvCxnSpPr>
        <p:spPr bwMode="auto">
          <a:xfrm flipV="1">
            <a:off x="4953000" y="971550"/>
            <a:ext cx="2590800" cy="83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096000" y="971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7391400" y="438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76800" y="1428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8674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81600" y="31813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1816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876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620000" y="971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9248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344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57400" y="3638550"/>
            <a:ext cx="2514600" cy="657999"/>
            <a:chOff x="2057400" y="3638550"/>
            <a:chExt cx="2514600" cy="657999"/>
          </a:xfrm>
        </p:grpSpPr>
        <p:grpSp>
          <p:nvGrpSpPr>
            <p:cNvPr id="21" name="Group 20"/>
            <p:cNvGrpSpPr/>
            <p:nvPr/>
          </p:nvGrpSpPr>
          <p:grpSpPr>
            <a:xfrm>
              <a:off x="2057400" y="3638550"/>
              <a:ext cx="2514600" cy="276999"/>
              <a:chOff x="2057400" y="3638550"/>
              <a:chExt cx="2514600" cy="276999"/>
            </a:xfrm>
          </p:grpSpPr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2057400" y="3777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5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3352800" y="3638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Control Path</a:t>
                </a:r>
                <a:endParaRPr lang="en-US" sz="1200" dirty="0" smtClean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57400" y="4019550"/>
              <a:ext cx="2514600" cy="276999"/>
              <a:chOff x="2057400" y="4019550"/>
              <a:chExt cx="2514600" cy="276999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2057400" y="4158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3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3352800" y="4019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Data Path</a:t>
                </a:r>
                <a:endParaRPr lang="en-US" sz="12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56&quot;&gt;&lt;/object&gt;&lt;object type=&quot;2&quot; unique_id=&quot;10057&quot;&gt;&lt;object type=&quot;3&quot; unique_id=&quot;10058&quot;&gt;&lt;property id=&quot;20148&quot; value=&quot;5&quot;/&gt;&lt;property id=&quot;20300&quot; value=&quot;Slide 1&quot;/&gt;&lt;property id=&quot;20307&quot; value=&quot;348&quot;/&gt;&lt;/object&gt;&lt;object type=&quot;3&quot; unique_id=&quot;10059&quot;&gt;&lt;property id=&quot;20148&quot; value=&quot;5&quot;/&gt;&lt;property id=&quot;20300&quot; value=&quot;Slide 2 - &amp;quot;Internal Use and Confidential Footers&amp;quot;&quot;/&gt;&lt;property id=&quot;20307&quot; value=&quot;353&quot;/&gt;&lt;/object&gt;&lt;object type=&quot;3&quot; unique_id=&quot;10060&quot;&gt;&lt;property id=&quot;20148&quot; value=&quot;5&quot;/&gt;&lt;property id=&quot;20300&quot; value=&quot;Slide 3&quot;/&gt;&lt;property id=&quot;20307&quot; value=&quot;357&quot;/&gt;&lt;/object&gt;&lt;object type=&quot;3&quot; unique_id=&quot;10061&quot;&gt;&lt;property id=&quot;20148&quot; value=&quot;5&quot;/&gt;&lt;property id=&quot;20300&quot; value=&quot;Slide 4 - &amp;quot;Compatibility Between &amp;#x0D;&amp;#x0A;Office 2003 and 2007 Versions&amp;quot;&quot;/&gt;&lt;property id=&quot;20307&quot; value=&quot;356&quot;/&gt;&lt;/object&gt;&lt;object type=&quot;3&quot; unique_id=&quot;10062&quot;&gt;&lt;property id=&quot;20148&quot; value=&quot;5&quot;/&gt;&lt;property id=&quot;20300&quot; value=&quot;Slide 5&quot;/&gt;&lt;property id=&quot;20307&quot; value=&quot;354&quot;/&gt;&lt;/object&gt;&lt;object type=&quot;3&quot; unique_id=&quot;10063&quot;&gt;&lt;property id=&quot;20148&quot; value=&quot;5&quot;/&gt;&lt;property id=&quot;20300&quot; value=&quot;Slide 6&quot;/&gt;&lt;property id=&quot;20307&quot; value=&quot;355&quot;/&gt;&lt;/object&gt;&lt;object type=&quot;3&quot; unique_id=&quot;10064&quot;&gt;&lt;property id=&quot;20148&quot; value=&quot;5&quot;/&gt;&lt;property id=&quot;20300&quot; value=&quot;Slide 7&quot;/&gt;&lt;property id=&quot;20307&quot; value=&quot;34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PTtemplate-light-Generic-16X9-2014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PPTtemplate-light-Generic-16X9-2014.potx</Template>
  <TotalTime>26803</TotalTime>
  <Words>486</Words>
  <Application>Microsoft Macintosh PowerPoint</Application>
  <PresentationFormat>On-screen Show (16:9)</PresentationFormat>
  <Paragraphs>78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PPTtemplate-light-Generic-16X9-2014</vt:lpstr>
      <vt:lpstr>Deployment and Ops Guide - Images</vt:lpstr>
      <vt:lpstr>PowerPoint Presentation</vt:lpstr>
      <vt:lpstr>PowerPoint Presentation</vt:lpstr>
      <vt:lpstr>PowerPoint Presentation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PrestoG</dc:creator>
  <cp:lastModifiedBy>Bob Callaway</cp:lastModifiedBy>
  <cp:revision>325</cp:revision>
  <dcterms:created xsi:type="dcterms:W3CDTF">2007-11-29T22:14:11Z</dcterms:created>
  <dcterms:modified xsi:type="dcterms:W3CDTF">2014-04-22T20:26:49Z</dcterms:modified>
</cp:coreProperties>
</file>