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3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22.png" ContentType="image/png"/>
  <Override PartName="/ppt/media/image46.jpeg" ContentType="image/jpeg"/>
  <Override PartName="/ppt/media/image42.png" ContentType="image/png"/>
  <Override PartName="/ppt/media/image72.jpeg" ContentType="image/jpeg"/>
  <Override PartName="/ppt/media/image43.png" ContentType="image/png"/>
  <Override PartName="/ppt/media/image44.png" ContentType="image/png"/>
  <Override PartName="/ppt/media/image45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7203600" y="3209040"/>
            <a:ext cx="9975240" cy="7954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7203600" y="3209040"/>
            <a:ext cx="997524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7203600" y="3209040"/>
            <a:ext cx="9975240" cy="7954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7203600" y="3209040"/>
            <a:ext cx="997524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7203600" y="3209040"/>
            <a:ext cx="9975240" cy="79549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7203600" y="3209040"/>
            <a:ext cx="997524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7203600" y="3209040"/>
            <a:ext cx="9975240" cy="79549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7203600" y="3209040"/>
            <a:ext cx="997524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53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2.png" descr=""/>
          <p:cNvPicPr/>
          <p:nvPr/>
        </p:nvPicPr>
        <p:blipFill>
          <a:blip r:embed="rId2"/>
          <a:stretch/>
        </p:blipFill>
        <p:spPr>
          <a:xfrm>
            <a:off x="9335160" y="10685520"/>
            <a:ext cx="5713200" cy="901440"/>
          </a:xfrm>
          <a:prstGeom prst="rect">
            <a:avLst/>
          </a:prstGeom>
          <a:ln w="12600">
            <a:noFill/>
          </a:ln>
        </p:spPr>
      </p:pic>
      <p:pic>
        <p:nvPicPr>
          <p:cNvPr id="1" name="image3.png" descr=""/>
          <p:cNvPicPr/>
          <p:nvPr/>
        </p:nvPicPr>
        <p:blipFill>
          <a:blip r:embed="rId3"/>
          <a:stretch/>
        </p:blipFill>
        <p:spPr>
          <a:xfrm>
            <a:off x="9824040" y="6585480"/>
            <a:ext cx="5306760" cy="343368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/>
          </p:nvPr>
        </p:nvSpPr>
        <p:spPr>
          <a:xfrm>
            <a:off x="2396160" y="12435840"/>
            <a:ext cx="2524320" cy="54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5000" spc="-1">
                <a:latin typeface="Helvetica Light"/>
              </a:rPr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5000" spc="-1">
                <a:latin typeface="Helvetica Light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5000" spc="-1">
                <a:latin typeface="Helvetica Light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5000" spc="-1">
                <a:latin typeface="Helvetica Light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5000" spc="-1">
                <a:latin typeface="Helvetica Light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2.png" descr=""/>
          <p:cNvPicPr/>
          <p:nvPr/>
        </p:nvPicPr>
        <p:blipFill>
          <a:blip r:embed=""/>
          <a:stretch/>
        </p:blipFill>
        <p:spPr>
          <a:xfrm>
            <a:off x="9335160" y="10685520"/>
            <a:ext cx="5713200" cy="901440"/>
          </a:xfrm>
          <a:prstGeom prst="rect">
            <a:avLst/>
          </a:prstGeom>
          <a:ln w="12600">
            <a:noFill/>
          </a:ln>
        </p:spPr>
      </p:pic>
      <p:pic>
        <p:nvPicPr>
          <p:cNvPr id="40" name="image3.png" descr=""/>
          <p:cNvPicPr/>
          <p:nvPr/>
        </p:nvPicPr>
        <p:blipFill>
          <a:blip r:embed=""/>
          <a:stretch/>
        </p:blipFill>
        <p:spPr>
          <a:xfrm>
            <a:off x="9824040" y="6585480"/>
            <a:ext cx="5306760" cy="3433680"/>
          </a:xfrm>
          <a:prstGeom prst="rect">
            <a:avLst/>
          </a:prstGeom>
          <a:ln w="1260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17475120" y="12344400"/>
            <a:ext cx="5689080" cy="736200"/>
          </a:xfrm>
          <a:prstGeom prst="rect">
            <a:avLst/>
          </a:prstGeom>
        </p:spPr>
        <p:txBody>
          <a:bodyPr lIns="45720" rIns="4572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5000" spc="-1">
                <a:latin typeface="Helvetica Light"/>
              </a:rPr>
              <a:t>Click to edit the title text format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5000" spc="-1">
                <a:latin typeface="Helvetica Light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5000" spc="-1">
                <a:latin typeface="Helvetica Light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5000" spc="-1">
                <a:latin typeface="Helvetica Light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5000" spc="-1">
                <a:latin typeface="Helvetica Light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53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2.png" descr=""/>
          <p:cNvPicPr/>
          <p:nvPr/>
        </p:nvPicPr>
        <p:blipFill>
          <a:blip r:embed="rId2"/>
          <a:stretch/>
        </p:blipFill>
        <p:spPr>
          <a:xfrm>
            <a:off x="9335160" y="10685520"/>
            <a:ext cx="5713200" cy="901440"/>
          </a:xfrm>
          <a:prstGeom prst="rect">
            <a:avLst/>
          </a:prstGeom>
          <a:ln w="12600">
            <a:noFill/>
          </a:ln>
        </p:spPr>
      </p:pic>
      <p:pic>
        <p:nvPicPr>
          <p:cNvPr id="79" name="image3.png" descr=""/>
          <p:cNvPicPr/>
          <p:nvPr/>
        </p:nvPicPr>
        <p:blipFill>
          <a:blip r:embed="rId3"/>
          <a:stretch/>
        </p:blipFill>
        <p:spPr>
          <a:xfrm>
            <a:off x="9824040" y="6585480"/>
            <a:ext cx="5306760" cy="3433680"/>
          </a:xfrm>
          <a:prstGeom prst="rect">
            <a:avLst/>
          </a:prstGeom>
          <a:ln w="12600">
            <a:noFill/>
          </a:ln>
        </p:spPr>
      </p:pic>
      <p:pic>
        <p:nvPicPr>
          <p:cNvPr id="80" name="image3.png" descr=""/>
          <p:cNvPicPr/>
          <p:nvPr/>
        </p:nvPicPr>
        <p:blipFill>
          <a:blip r:embed="rId4"/>
          <a:stretch/>
        </p:blipFill>
        <p:spPr>
          <a:xfrm>
            <a:off x="18396720" y="10764000"/>
            <a:ext cx="5306760" cy="3433680"/>
          </a:xfrm>
          <a:prstGeom prst="rect">
            <a:avLst/>
          </a:prstGeom>
          <a:ln w="1260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2396160" y="12439080"/>
            <a:ext cx="2274120" cy="545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5000" spc="-1">
                <a:latin typeface="Helvetica Light"/>
              </a:rPr>
              <a:t>Click to edit the title text format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5000" spc="-1">
                <a:latin typeface="Helvetica Light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5000" spc="-1">
                <a:latin typeface="Helvetica Light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5000" spc="-1">
                <a:latin typeface="Helvetica Light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5000" spc="-1">
                <a:latin typeface="Helvetica Light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2.png" descr=""/>
          <p:cNvPicPr/>
          <p:nvPr/>
        </p:nvPicPr>
        <p:blipFill>
          <a:blip r:embed="rId2"/>
          <a:stretch/>
        </p:blipFill>
        <p:spPr>
          <a:xfrm>
            <a:off x="9335160" y="10685520"/>
            <a:ext cx="5713200" cy="901440"/>
          </a:xfrm>
          <a:prstGeom prst="rect">
            <a:avLst/>
          </a:prstGeom>
          <a:ln w="12600">
            <a:noFill/>
          </a:ln>
        </p:spPr>
      </p:pic>
      <p:pic>
        <p:nvPicPr>
          <p:cNvPr id="119" name="image3.png" descr=""/>
          <p:cNvPicPr/>
          <p:nvPr/>
        </p:nvPicPr>
        <p:blipFill>
          <a:blip r:embed="rId3"/>
          <a:stretch/>
        </p:blipFill>
        <p:spPr>
          <a:xfrm>
            <a:off x="9824040" y="6585480"/>
            <a:ext cx="5306760" cy="3433680"/>
          </a:xfrm>
          <a:prstGeom prst="rect">
            <a:avLst/>
          </a:prstGeom>
          <a:ln w="1260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sldNum"/>
          </p:nvPr>
        </p:nvSpPr>
        <p:spPr>
          <a:xfrm>
            <a:off x="17475120" y="12344400"/>
            <a:ext cx="5689080" cy="736200"/>
          </a:xfrm>
          <a:prstGeom prst="rect">
            <a:avLst/>
          </a:prstGeom>
        </p:spPr>
        <p:txBody>
          <a:bodyPr lIns="45720" rIns="4572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5000" spc="-1">
                <a:latin typeface="Helvetica Light"/>
              </a:rPr>
              <a:t>Click to edit the title text format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5000" spc="-1">
                <a:latin typeface="Helvetica Light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5000" spc="-1">
                <a:latin typeface="Helvetica Light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5000" spc="-1">
                <a:latin typeface="Helvetica Light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5000" spc="-1">
                <a:latin typeface="Helvetica Light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warm.png" descr=""/>
          <p:cNvPicPr/>
          <p:nvPr/>
        </p:nvPicPr>
        <p:blipFill>
          <a:blip r:embed="rId1"/>
          <a:stretch/>
        </p:blipFill>
        <p:spPr>
          <a:xfrm>
            <a:off x="155160" y="1839240"/>
            <a:ext cx="23748840" cy="1068876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5.png" descr=""/>
          <p:cNvPicPr/>
          <p:nvPr/>
        </p:nvPicPr>
        <p:blipFill>
          <a:blip r:embed="rId1"/>
          <a:stretch/>
        </p:blipFill>
        <p:spPr>
          <a:xfrm>
            <a:off x="3951720" y="8728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227" name="image7.png" descr=""/>
          <p:cNvPicPr/>
          <p:nvPr/>
        </p:nvPicPr>
        <p:blipFill>
          <a:blip r:embed="rId2"/>
          <a:stretch/>
        </p:blipFill>
        <p:spPr>
          <a:xfrm>
            <a:off x="4932000" y="9242640"/>
            <a:ext cx="1312560" cy="1086120"/>
          </a:xfrm>
          <a:prstGeom prst="rect">
            <a:avLst/>
          </a:prstGeom>
          <a:ln w="12600">
            <a:noFill/>
          </a:ln>
        </p:spPr>
      </p:pic>
      <p:sp>
        <p:nvSpPr>
          <p:cNvPr id="228" name="CustomShape 1"/>
          <p:cNvSpPr/>
          <p:nvPr/>
        </p:nvSpPr>
        <p:spPr>
          <a:xfrm>
            <a:off x="526320" y="430560"/>
            <a:ext cx="14715720" cy="143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E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Swarm / Networking</a:t>
            </a:r>
            <a:endParaRPr/>
          </a:p>
        </p:txBody>
      </p:sp>
      <p:pic>
        <p:nvPicPr>
          <p:cNvPr id="229" name="image9.png" descr=""/>
          <p:cNvPicPr/>
          <p:nvPr/>
        </p:nvPicPr>
        <p:blipFill>
          <a:blip r:embed="rId3"/>
          <a:stretch/>
        </p:blipFill>
        <p:spPr>
          <a:xfrm>
            <a:off x="13012200" y="1606320"/>
            <a:ext cx="1573200" cy="1573200"/>
          </a:xfrm>
          <a:prstGeom prst="rect">
            <a:avLst/>
          </a:prstGeom>
          <a:ln w="12600"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2903840" y="2169000"/>
            <a:ext cx="1789920" cy="78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1" lang="en-IE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E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</a:t>
            </a:r>
            <a:endParaRPr/>
          </a:p>
        </p:txBody>
      </p:sp>
      <p:pic>
        <p:nvPicPr>
          <p:cNvPr id="231" name="Capture d'écran 2014-10-15 07.50.15.png" descr=""/>
          <p:cNvPicPr/>
          <p:nvPr/>
        </p:nvPicPr>
        <p:blipFill>
          <a:blip r:embed="rId4"/>
          <a:stretch/>
        </p:blipFill>
        <p:spPr>
          <a:xfrm>
            <a:off x="3886920" y="11019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232" name="image5.png" descr=""/>
          <p:cNvPicPr/>
          <p:nvPr/>
        </p:nvPicPr>
        <p:blipFill>
          <a:blip r:embed="rId5"/>
          <a:stretch/>
        </p:blipFill>
        <p:spPr>
          <a:xfrm>
            <a:off x="8083440" y="8728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233" name="image7.png" descr=""/>
          <p:cNvPicPr/>
          <p:nvPr/>
        </p:nvPicPr>
        <p:blipFill>
          <a:blip r:embed="rId6"/>
          <a:stretch/>
        </p:blipFill>
        <p:spPr>
          <a:xfrm>
            <a:off x="9063720" y="9242640"/>
            <a:ext cx="1312560" cy="1086120"/>
          </a:xfrm>
          <a:prstGeom prst="rect">
            <a:avLst/>
          </a:prstGeom>
          <a:ln w="12600">
            <a:noFill/>
          </a:ln>
        </p:spPr>
      </p:pic>
      <p:pic>
        <p:nvPicPr>
          <p:cNvPr id="234" name="image5.png" descr=""/>
          <p:cNvPicPr/>
          <p:nvPr/>
        </p:nvPicPr>
        <p:blipFill>
          <a:blip r:embed="rId7"/>
          <a:stretch/>
        </p:blipFill>
        <p:spPr>
          <a:xfrm>
            <a:off x="12215160" y="8728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235" name="image7.png" descr=""/>
          <p:cNvPicPr/>
          <p:nvPr/>
        </p:nvPicPr>
        <p:blipFill>
          <a:blip r:embed="rId8"/>
          <a:stretch/>
        </p:blipFill>
        <p:spPr>
          <a:xfrm>
            <a:off x="13195800" y="9242640"/>
            <a:ext cx="1312560" cy="1086120"/>
          </a:xfrm>
          <a:prstGeom prst="rect">
            <a:avLst/>
          </a:prstGeom>
          <a:ln w="12600">
            <a:noFill/>
          </a:ln>
        </p:spPr>
      </p:pic>
      <p:pic>
        <p:nvPicPr>
          <p:cNvPr id="236" name="image5.png" descr=""/>
          <p:cNvPicPr/>
          <p:nvPr/>
        </p:nvPicPr>
        <p:blipFill>
          <a:blip r:embed="rId9"/>
          <a:stretch/>
        </p:blipFill>
        <p:spPr>
          <a:xfrm>
            <a:off x="16347240" y="8728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237" name="image7.png" descr=""/>
          <p:cNvPicPr/>
          <p:nvPr/>
        </p:nvPicPr>
        <p:blipFill>
          <a:blip r:embed="rId10"/>
          <a:stretch/>
        </p:blipFill>
        <p:spPr>
          <a:xfrm>
            <a:off x="17327520" y="9242640"/>
            <a:ext cx="1312560" cy="1086120"/>
          </a:xfrm>
          <a:prstGeom prst="rect">
            <a:avLst/>
          </a:prstGeom>
          <a:ln w="12600">
            <a:noFill/>
          </a:ln>
        </p:spPr>
      </p:pic>
      <p:pic>
        <p:nvPicPr>
          <p:cNvPr id="238" name="image5.png" descr=""/>
          <p:cNvPicPr/>
          <p:nvPr/>
        </p:nvPicPr>
        <p:blipFill>
          <a:blip r:embed="rId11"/>
          <a:stretch/>
        </p:blipFill>
        <p:spPr>
          <a:xfrm>
            <a:off x="20478960" y="8728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239" name="image7.png" descr=""/>
          <p:cNvPicPr/>
          <p:nvPr/>
        </p:nvPicPr>
        <p:blipFill>
          <a:blip r:embed="rId12"/>
          <a:stretch/>
        </p:blipFill>
        <p:spPr>
          <a:xfrm>
            <a:off x="21459240" y="9242640"/>
            <a:ext cx="1312560" cy="1086120"/>
          </a:xfrm>
          <a:prstGeom prst="rect">
            <a:avLst/>
          </a:prstGeom>
          <a:ln w="12600">
            <a:noFill/>
          </a:ln>
        </p:spPr>
      </p:pic>
      <p:pic>
        <p:nvPicPr>
          <p:cNvPr id="240" name="Capture d'écran 2014-10-15 07.50.15.png" descr=""/>
          <p:cNvPicPr/>
          <p:nvPr/>
        </p:nvPicPr>
        <p:blipFill>
          <a:blip r:embed="rId13"/>
          <a:stretch/>
        </p:blipFill>
        <p:spPr>
          <a:xfrm>
            <a:off x="6148440" y="11019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241" name="Capture d'écran 2014-10-15 07.50.15.png" descr=""/>
          <p:cNvPicPr/>
          <p:nvPr/>
        </p:nvPicPr>
        <p:blipFill>
          <a:blip r:embed="rId14"/>
          <a:stretch/>
        </p:blipFill>
        <p:spPr>
          <a:xfrm>
            <a:off x="12276360" y="11019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242" name="Capture d'écran 2014-10-15 07.50.15.png" descr=""/>
          <p:cNvPicPr/>
          <p:nvPr/>
        </p:nvPicPr>
        <p:blipFill>
          <a:blip r:embed="rId15"/>
          <a:stretch/>
        </p:blipFill>
        <p:spPr>
          <a:xfrm>
            <a:off x="17675280" y="11019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243" name="Capture d'écran 2014-10-15 07.50.15.png" descr=""/>
          <p:cNvPicPr/>
          <p:nvPr/>
        </p:nvPicPr>
        <p:blipFill>
          <a:blip r:embed="rId16"/>
          <a:stretch/>
        </p:blipFill>
        <p:spPr>
          <a:xfrm>
            <a:off x="9212400" y="11019240"/>
            <a:ext cx="1248480" cy="1085760"/>
          </a:xfrm>
          <a:prstGeom prst="rect">
            <a:avLst/>
          </a:prstGeom>
          <a:ln w="12600">
            <a:noFill/>
          </a:ln>
        </p:spPr>
      </p:pic>
      <p:sp>
        <p:nvSpPr>
          <p:cNvPr id="244" name="Line 3"/>
          <p:cNvSpPr/>
          <p:nvPr/>
        </p:nvSpPr>
        <p:spPr>
          <a:xfrm>
            <a:off x="11176920" y="5666400"/>
            <a:ext cx="1133280" cy="0"/>
          </a:xfrm>
          <a:prstGeom prst="line">
            <a:avLst/>
          </a:prstGeom>
          <a:ln w="7632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4"/>
          <p:cNvSpPr/>
          <p:nvPr/>
        </p:nvSpPr>
        <p:spPr>
          <a:xfrm>
            <a:off x="15228720" y="5666400"/>
            <a:ext cx="1133280" cy="0"/>
          </a:xfrm>
          <a:prstGeom prst="line">
            <a:avLst/>
          </a:prstGeom>
          <a:ln w="7632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5"/>
          <p:cNvSpPr/>
          <p:nvPr/>
        </p:nvSpPr>
        <p:spPr>
          <a:xfrm flipV="1">
            <a:off x="13822200" y="3180960"/>
            <a:ext cx="0" cy="1087200"/>
          </a:xfrm>
          <a:prstGeom prst="line">
            <a:avLst/>
          </a:prstGeom>
          <a:ln w="7632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6"/>
          <p:cNvSpPr/>
          <p:nvPr/>
        </p:nvSpPr>
        <p:spPr>
          <a:xfrm flipV="1">
            <a:off x="5671440" y="6729480"/>
            <a:ext cx="7051320" cy="224064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7"/>
          <p:cNvSpPr/>
          <p:nvPr/>
        </p:nvSpPr>
        <p:spPr>
          <a:xfrm flipV="1">
            <a:off x="10037880" y="7251840"/>
            <a:ext cx="3057840" cy="166428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8"/>
          <p:cNvSpPr/>
          <p:nvPr/>
        </p:nvSpPr>
        <p:spPr>
          <a:xfrm flipV="1">
            <a:off x="13766760" y="7297200"/>
            <a:ext cx="0" cy="157356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9"/>
          <p:cNvSpPr/>
          <p:nvPr/>
        </p:nvSpPr>
        <p:spPr>
          <a:xfrm flipH="1" flipV="1">
            <a:off x="14595840" y="7197120"/>
            <a:ext cx="3273840" cy="177408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0"/>
          <p:cNvSpPr/>
          <p:nvPr/>
        </p:nvSpPr>
        <p:spPr>
          <a:xfrm flipH="1" flipV="1">
            <a:off x="14810400" y="6670800"/>
            <a:ext cx="7292160" cy="230616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1"/>
          <p:cNvSpPr/>
          <p:nvPr/>
        </p:nvSpPr>
        <p:spPr>
          <a:xfrm flipH="1">
            <a:off x="14986080" y="2655360"/>
            <a:ext cx="4063680" cy="2104560"/>
          </a:xfrm>
          <a:prstGeom prst="line">
            <a:avLst/>
          </a:prstGeom>
          <a:ln cap="rnd" w="76320">
            <a:solidFill>
              <a:srgbClr val="e68f4c"/>
            </a:solidFill>
            <a:custDash>
              <a:ds d="100000" sp="100000"/>
            </a:custDash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2"/>
          <p:cNvSpPr/>
          <p:nvPr/>
        </p:nvSpPr>
        <p:spPr>
          <a:xfrm>
            <a:off x="207360" y="5214240"/>
            <a:ext cx="326016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lang="en-IE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Managers</a:t>
            </a:r>
            <a:endParaRPr/>
          </a:p>
        </p:txBody>
      </p:sp>
      <p:sp>
        <p:nvSpPr>
          <p:cNvPr id="254" name="CustomShape 13"/>
          <p:cNvSpPr/>
          <p:nvPr/>
        </p:nvSpPr>
        <p:spPr>
          <a:xfrm>
            <a:off x="660240" y="9549360"/>
            <a:ext cx="235512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lang="en-IE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Agents</a:t>
            </a:r>
            <a:endParaRPr/>
          </a:p>
        </p:txBody>
      </p:sp>
      <p:sp>
        <p:nvSpPr>
          <p:cNvPr id="255" name="CustomShape 14"/>
          <p:cNvSpPr/>
          <p:nvPr/>
        </p:nvSpPr>
        <p:spPr>
          <a:xfrm>
            <a:off x="1253160" y="1887120"/>
            <a:ext cx="112824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lang="en-IE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</a:t>
            </a:r>
            <a:endParaRPr/>
          </a:p>
        </p:txBody>
      </p:sp>
      <p:sp>
        <p:nvSpPr>
          <p:cNvPr id="256" name="Line 15"/>
          <p:cNvSpPr/>
          <p:nvPr/>
        </p:nvSpPr>
        <p:spPr>
          <a:xfrm flipH="1">
            <a:off x="2561400" y="2355840"/>
            <a:ext cx="1028160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6"/>
          <p:cNvSpPr/>
          <p:nvPr/>
        </p:nvSpPr>
        <p:spPr>
          <a:xfrm flipH="1">
            <a:off x="3534480" y="5760360"/>
            <a:ext cx="472104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7"/>
          <p:cNvSpPr/>
          <p:nvPr/>
        </p:nvSpPr>
        <p:spPr>
          <a:xfrm flipH="1">
            <a:off x="3092400" y="10054800"/>
            <a:ext cx="68796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logo-etcd.png" descr=""/>
          <p:cNvPicPr/>
          <p:nvPr/>
        </p:nvPicPr>
        <p:blipFill>
          <a:blip r:embed="rId17"/>
          <a:stretch/>
        </p:blipFill>
        <p:spPr>
          <a:xfrm>
            <a:off x="18292680" y="1001160"/>
            <a:ext cx="2538720" cy="904680"/>
          </a:xfrm>
          <a:prstGeom prst="rect">
            <a:avLst/>
          </a:prstGeom>
          <a:ln w="12600">
            <a:noFill/>
          </a:ln>
        </p:spPr>
      </p:pic>
      <p:pic>
        <p:nvPicPr>
          <p:cNvPr id="260" name="zk_logo_use2.png" descr=""/>
          <p:cNvPicPr/>
          <p:nvPr/>
        </p:nvPicPr>
        <p:blipFill>
          <a:blip r:embed="rId18"/>
          <a:stretch/>
        </p:blipFill>
        <p:spPr>
          <a:xfrm>
            <a:off x="20934360" y="999000"/>
            <a:ext cx="725040" cy="1030680"/>
          </a:xfrm>
          <a:prstGeom prst="rect">
            <a:avLst/>
          </a:prstGeom>
          <a:ln w="12600">
            <a:noFill/>
          </a:ln>
        </p:spPr>
      </p:pic>
      <p:pic>
        <p:nvPicPr>
          <p:cNvPr id="261" name="consul-logo-grad (1).png" descr=""/>
          <p:cNvPicPr/>
          <p:nvPr/>
        </p:nvPicPr>
        <p:blipFill>
          <a:blip r:embed="rId19"/>
          <a:stretch/>
        </p:blipFill>
        <p:spPr>
          <a:xfrm>
            <a:off x="19099080" y="827640"/>
            <a:ext cx="1830960" cy="1373040"/>
          </a:xfrm>
          <a:prstGeom prst="rect">
            <a:avLst/>
          </a:prstGeom>
          <a:ln w="12600">
            <a:noFill/>
          </a:ln>
        </p:spPr>
      </p:pic>
      <p:sp>
        <p:nvSpPr>
          <p:cNvPr id="262" name="CustomShape 18"/>
          <p:cNvSpPr/>
          <p:nvPr/>
        </p:nvSpPr>
        <p:spPr>
          <a:xfrm>
            <a:off x="19790280" y="3166560"/>
            <a:ext cx="3013200" cy="111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Docker Hub Token service</a:t>
            </a:r>
            <a:endParaRPr/>
          </a:p>
        </p:txBody>
      </p:sp>
      <p:sp>
        <p:nvSpPr>
          <p:cNvPr id="263" name="CustomShape 19"/>
          <p:cNvSpPr/>
          <p:nvPr/>
        </p:nvSpPr>
        <p:spPr>
          <a:xfrm>
            <a:off x="18144360" y="79200"/>
            <a:ext cx="1020960" cy="111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etcd</a:t>
            </a:r>
            <a:endParaRPr/>
          </a:p>
        </p:txBody>
      </p:sp>
      <p:sp>
        <p:nvSpPr>
          <p:cNvPr id="264" name="CustomShape 20"/>
          <p:cNvSpPr/>
          <p:nvPr/>
        </p:nvSpPr>
        <p:spPr>
          <a:xfrm>
            <a:off x="19227960" y="2024640"/>
            <a:ext cx="157320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consul</a:t>
            </a:r>
            <a:endParaRPr/>
          </a:p>
        </p:txBody>
      </p:sp>
      <p:sp>
        <p:nvSpPr>
          <p:cNvPr id="265" name="CustomShape 21"/>
          <p:cNvSpPr/>
          <p:nvPr/>
        </p:nvSpPr>
        <p:spPr>
          <a:xfrm>
            <a:off x="20141640" y="322920"/>
            <a:ext cx="260028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zookeeper</a:t>
            </a:r>
            <a:endParaRPr/>
          </a:p>
        </p:txBody>
      </p:sp>
      <p:sp>
        <p:nvSpPr>
          <p:cNvPr id="266" name="CustomShape 22"/>
          <p:cNvSpPr/>
          <p:nvPr/>
        </p:nvSpPr>
        <p:spPr>
          <a:xfrm>
            <a:off x="22075200" y="2179080"/>
            <a:ext cx="2301840" cy="111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Simple File</a:t>
            </a:r>
            <a:endParaRPr/>
          </a:p>
        </p:txBody>
      </p:sp>
      <p:sp>
        <p:nvSpPr>
          <p:cNvPr id="267" name="CustomShape 23"/>
          <p:cNvSpPr/>
          <p:nvPr/>
        </p:nvSpPr>
        <p:spPr>
          <a:xfrm>
            <a:off x="15119640" y="2338920"/>
            <a:ext cx="2301840" cy="111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1" lang="en-IE" sz="3200" spc="-1" strike="noStrike">
                <a:solidFill>
                  <a:srgbClr val="de6a1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Machine discovery</a:t>
            </a:r>
            <a:endParaRPr/>
          </a:p>
        </p:txBody>
      </p:sp>
      <p:sp>
        <p:nvSpPr>
          <p:cNvPr id="268" name="CustomShape 24"/>
          <p:cNvSpPr/>
          <p:nvPr/>
        </p:nvSpPr>
        <p:spPr>
          <a:xfrm>
            <a:off x="22601880" y="1193760"/>
            <a:ext cx="124812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1"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libkv</a:t>
            </a:r>
            <a:endParaRPr/>
          </a:p>
        </p:txBody>
      </p:sp>
      <p:pic>
        <p:nvPicPr>
          <p:cNvPr id="269" name="" descr=""/>
          <p:cNvPicPr/>
          <p:nvPr/>
        </p:nvPicPr>
        <p:blipFill>
          <a:blip r:embed="rId20"/>
          <a:stretch/>
        </p:blipFill>
        <p:spPr>
          <a:xfrm>
            <a:off x="3896280" y="12196800"/>
            <a:ext cx="19805040" cy="322200"/>
          </a:xfrm>
          <a:prstGeom prst="rect">
            <a:avLst/>
          </a:prstGeom>
          <a:ln>
            <a:noFill/>
          </a:ln>
        </p:spPr>
      </p:pic>
      <p:sp>
        <p:nvSpPr>
          <p:cNvPr id="270" name="CustomShape 25"/>
          <p:cNvSpPr/>
          <p:nvPr/>
        </p:nvSpPr>
        <p:spPr>
          <a:xfrm>
            <a:off x="10758240" y="12483720"/>
            <a:ext cx="618768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1"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Overlay networking</a:t>
            </a: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 (vxlan)</a:t>
            </a:r>
            <a:endParaRPr/>
          </a:p>
        </p:txBody>
      </p:sp>
      <p:pic>
        <p:nvPicPr>
          <p:cNvPr id="271" name="swarm.png" descr=""/>
          <p:cNvPicPr/>
          <p:nvPr/>
        </p:nvPicPr>
        <p:blipFill>
          <a:blip r:embed="rId21"/>
          <a:stretch/>
        </p:blipFill>
        <p:spPr>
          <a:xfrm>
            <a:off x="10326600" y="4077360"/>
            <a:ext cx="7050960" cy="3173400"/>
          </a:xfrm>
          <a:prstGeom prst="rect">
            <a:avLst/>
          </a:prstGeom>
          <a:ln w="12600">
            <a:noFill/>
          </a:ln>
        </p:spPr>
      </p:pic>
      <p:pic>
        <p:nvPicPr>
          <p:cNvPr id="272" name="swarm.png" descr=""/>
          <p:cNvPicPr/>
          <p:nvPr/>
        </p:nvPicPr>
        <p:blipFill>
          <a:blip r:embed="rId22"/>
          <a:stretch/>
        </p:blipFill>
        <p:spPr>
          <a:xfrm>
            <a:off x="6264000" y="4170600"/>
            <a:ext cx="7050960" cy="3173400"/>
          </a:xfrm>
          <a:prstGeom prst="rect">
            <a:avLst/>
          </a:prstGeom>
          <a:ln w="12600">
            <a:noFill/>
          </a:ln>
        </p:spPr>
      </p:pic>
      <p:pic>
        <p:nvPicPr>
          <p:cNvPr id="273" name="swarm.png" descr=""/>
          <p:cNvPicPr/>
          <p:nvPr/>
        </p:nvPicPr>
        <p:blipFill>
          <a:blip r:embed="rId23"/>
          <a:stretch/>
        </p:blipFill>
        <p:spPr>
          <a:xfrm>
            <a:off x="14477040" y="4026600"/>
            <a:ext cx="7050960" cy="3173400"/>
          </a:xfrm>
          <a:prstGeom prst="rect">
            <a:avLst/>
          </a:prstGeom>
          <a:ln w="12600">
            <a:noFill/>
          </a:ln>
        </p:spPr>
      </p:pic>
      <p:pic>
        <p:nvPicPr>
          <p:cNvPr id="274" name="Capture d'écran 2014-10-15 07.50.15.png" descr=""/>
          <p:cNvPicPr/>
          <p:nvPr/>
        </p:nvPicPr>
        <p:blipFill>
          <a:blip r:embed="rId24"/>
          <a:stretch/>
        </p:blipFill>
        <p:spPr>
          <a:xfrm>
            <a:off x="5040000" y="11019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275" name="Capture d'écran 2014-10-15 07.50.15.png" descr=""/>
          <p:cNvPicPr/>
          <p:nvPr/>
        </p:nvPicPr>
        <p:blipFill>
          <a:blip r:embed="rId25"/>
          <a:stretch/>
        </p:blipFill>
        <p:spPr>
          <a:xfrm>
            <a:off x="16488000" y="11019240"/>
            <a:ext cx="1248480" cy="108576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587760" y="2187360"/>
            <a:ext cx="17208000" cy="362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E" sz="8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Demo time!</a:t>
            </a:r>
            <a:endParaRPr/>
          </a:p>
        </p:txBody>
      </p:sp>
      <p:pic>
        <p:nvPicPr>
          <p:cNvPr id="277" name="docker-turtles-communication.jpg" descr=""/>
          <p:cNvPicPr/>
          <p:nvPr/>
        </p:nvPicPr>
        <p:blipFill>
          <a:blip r:embed="rId1"/>
          <a:stretch/>
        </p:blipFill>
        <p:spPr>
          <a:xfrm>
            <a:off x="7910640" y="3688920"/>
            <a:ext cx="8562240" cy="856224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9858240" y="12115800"/>
            <a:ext cx="469440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@tomwbarlow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3605040" y="1210680"/>
            <a:ext cx="17208000" cy="143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E" sz="8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Questions?</a:t>
            </a:r>
            <a:endParaRPr/>
          </a:p>
        </p:txBody>
      </p:sp>
      <p:pic>
        <p:nvPicPr>
          <p:cNvPr id="280" name="docker-logo.png" descr=""/>
          <p:cNvPicPr/>
          <p:nvPr/>
        </p:nvPicPr>
        <p:blipFill>
          <a:blip r:embed="rId1"/>
          <a:stretch/>
        </p:blipFill>
        <p:spPr>
          <a:xfrm>
            <a:off x="7191720" y="4178520"/>
            <a:ext cx="10025640" cy="8944560"/>
          </a:xfrm>
          <a:prstGeom prst="rect">
            <a:avLst/>
          </a:prstGeom>
          <a:ln w="12600"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7390800" y="9795600"/>
            <a:ext cx="9627480" cy="2332080"/>
          </a:xfrm>
          <a:prstGeom prst="rect">
            <a:avLst/>
          </a:prstGeom>
          <a:solidFill>
            <a:srgbClr val="25323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587760" y="692280"/>
            <a:ext cx="17208000" cy="175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E" sz="8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Meetup Topics?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1008000" y="2232000"/>
            <a:ext cx="22464000" cy="1232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Using containers for build/test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Lightweight runtime containers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Log Management (Log drivers + options, Logspout, Elasticsearch Kibana)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Securing Docker in Production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Managing stateful containers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Data volumes &amp; data volume plugins (vault, Flocker, etc.)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Keeping docker images up to date (tooling for CVEs / bad practices would be good)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Supervision of docker instances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Ways we can reduce energy consumption by only running services on demand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Zero-downtime deployments/upgrades with Docker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Making devicemapper usable</a:t>
            </a:r>
            <a:endParaRPr/>
          </a:p>
          <a:p>
            <a:r>
              <a:rPr lang="en-IE" sz="4800" spc="-1">
                <a:solidFill>
                  <a:srgbClr val="000000"/>
                </a:solidFill>
                <a:latin typeface="Cabin Regular"/>
              </a:rPr>
              <a:t>- Interlock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5.png" descr=""/>
          <p:cNvPicPr/>
          <p:nvPr/>
        </p:nvPicPr>
        <p:blipFill>
          <a:blip r:embed="rId1"/>
          <a:stretch/>
        </p:blipFill>
        <p:spPr>
          <a:xfrm>
            <a:off x="10339920" y="7505640"/>
            <a:ext cx="4718160" cy="4718160"/>
          </a:xfrm>
          <a:prstGeom prst="rect">
            <a:avLst/>
          </a:prstGeom>
          <a:ln w="12600">
            <a:noFill/>
          </a:ln>
        </p:spPr>
      </p:pic>
      <p:pic>
        <p:nvPicPr>
          <p:cNvPr id="159" name="image7.png" descr=""/>
          <p:cNvPicPr/>
          <p:nvPr/>
        </p:nvPicPr>
        <p:blipFill>
          <a:blip r:embed="rId2"/>
          <a:stretch/>
        </p:blipFill>
        <p:spPr>
          <a:xfrm>
            <a:off x="11784600" y="8256240"/>
            <a:ext cx="1860840" cy="1539720"/>
          </a:xfrm>
          <a:prstGeom prst="rect">
            <a:avLst/>
          </a:prstGeom>
          <a:ln w="12600"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526320" y="430560"/>
            <a:ext cx="14715720" cy="143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E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docker engine</a:t>
            </a:r>
            <a:endParaRPr/>
          </a:p>
        </p:txBody>
      </p:sp>
      <p:pic>
        <p:nvPicPr>
          <p:cNvPr id="161" name="image9.png" descr=""/>
          <p:cNvPicPr/>
          <p:nvPr/>
        </p:nvPicPr>
        <p:blipFill>
          <a:blip r:embed="rId3"/>
          <a:stretch/>
        </p:blipFill>
        <p:spPr>
          <a:xfrm>
            <a:off x="11142000" y="1737360"/>
            <a:ext cx="3114000" cy="311400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11486880" y="3067560"/>
            <a:ext cx="2424600" cy="108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1" lang="en-IE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E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</a:t>
            </a:r>
            <a:endParaRPr/>
          </a:p>
        </p:txBody>
      </p:sp>
      <p:pic>
        <p:nvPicPr>
          <p:cNvPr id="163" name="Capture d'écran 2014-10-15 07.50.15.png" descr=""/>
          <p:cNvPicPr/>
          <p:nvPr/>
        </p:nvPicPr>
        <p:blipFill>
          <a:blip r:embed="rId4"/>
          <a:stretch/>
        </p:blipFill>
        <p:spPr>
          <a:xfrm>
            <a:off x="10021680" y="10852560"/>
            <a:ext cx="1860840" cy="1618560"/>
          </a:xfrm>
          <a:prstGeom prst="rect">
            <a:avLst/>
          </a:prstGeom>
          <a:ln w="12600">
            <a:noFill/>
          </a:ln>
        </p:spPr>
      </p:pic>
      <p:sp>
        <p:nvSpPr>
          <p:cNvPr id="164" name="Line 3"/>
          <p:cNvSpPr/>
          <p:nvPr/>
        </p:nvSpPr>
        <p:spPr>
          <a:xfrm flipV="1">
            <a:off x="12715200" y="4895280"/>
            <a:ext cx="0" cy="2923560"/>
          </a:xfrm>
          <a:prstGeom prst="line">
            <a:avLst/>
          </a:prstGeom>
          <a:ln w="7632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Capture d'écran 2014-10-15 07.50.15.png" descr=""/>
          <p:cNvPicPr/>
          <p:nvPr/>
        </p:nvPicPr>
        <p:blipFill>
          <a:blip r:embed="rId5"/>
          <a:stretch/>
        </p:blipFill>
        <p:spPr>
          <a:xfrm>
            <a:off x="11757240" y="10852560"/>
            <a:ext cx="1860840" cy="1618560"/>
          </a:xfrm>
          <a:prstGeom prst="rect">
            <a:avLst/>
          </a:prstGeom>
          <a:ln w="12600">
            <a:noFill/>
          </a:ln>
        </p:spPr>
      </p:pic>
      <p:pic>
        <p:nvPicPr>
          <p:cNvPr id="166" name="Capture d'écran 2014-10-15 07.50.15.png" descr=""/>
          <p:cNvPicPr/>
          <p:nvPr/>
        </p:nvPicPr>
        <p:blipFill>
          <a:blip r:embed="rId6"/>
          <a:stretch/>
        </p:blipFill>
        <p:spPr>
          <a:xfrm>
            <a:off x="13546440" y="10852560"/>
            <a:ext cx="1860840" cy="161856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5.png" descr=""/>
          <p:cNvPicPr/>
          <p:nvPr/>
        </p:nvPicPr>
        <p:blipFill>
          <a:blip r:embed="rId1"/>
          <a:stretch/>
        </p:blipFill>
        <p:spPr>
          <a:xfrm>
            <a:off x="3929040" y="9385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168" name="image7.png" descr=""/>
          <p:cNvPicPr/>
          <p:nvPr/>
        </p:nvPicPr>
        <p:blipFill>
          <a:blip r:embed="rId2"/>
          <a:stretch/>
        </p:blipFill>
        <p:spPr>
          <a:xfrm>
            <a:off x="4909320" y="9899640"/>
            <a:ext cx="1312560" cy="1086120"/>
          </a:xfrm>
          <a:prstGeom prst="rect">
            <a:avLst/>
          </a:prstGeom>
          <a:ln w="12600"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526320" y="430560"/>
            <a:ext cx="14715720" cy="143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E" sz="69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Docker Engines == Swarm</a:t>
            </a:r>
            <a:endParaRPr/>
          </a:p>
        </p:txBody>
      </p:sp>
      <p:pic>
        <p:nvPicPr>
          <p:cNvPr id="170" name="image9.png" descr=""/>
          <p:cNvPicPr/>
          <p:nvPr/>
        </p:nvPicPr>
        <p:blipFill>
          <a:blip r:embed="rId3"/>
          <a:stretch/>
        </p:blipFill>
        <p:spPr>
          <a:xfrm>
            <a:off x="12989880" y="2263320"/>
            <a:ext cx="1573200" cy="1573200"/>
          </a:xfrm>
          <a:prstGeom prst="rect">
            <a:avLst/>
          </a:prstGeom>
          <a:ln w="12600"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12881160" y="2826000"/>
            <a:ext cx="1789920" cy="78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1" lang="en-IE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E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</a:t>
            </a:r>
            <a:endParaRPr/>
          </a:p>
        </p:txBody>
      </p:sp>
      <p:pic>
        <p:nvPicPr>
          <p:cNvPr id="172" name="Capture d'écran 2014-10-15 07.50.15.png" descr=""/>
          <p:cNvPicPr/>
          <p:nvPr/>
        </p:nvPicPr>
        <p:blipFill>
          <a:blip r:embed="rId4"/>
          <a:stretch/>
        </p:blipFill>
        <p:spPr>
          <a:xfrm>
            <a:off x="3864240" y="11676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173" name="image5.png" descr=""/>
          <p:cNvPicPr/>
          <p:nvPr/>
        </p:nvPicPr>
        <p:blipFill>
          <a:blip r:embed="rId5"/>
          <a:stretch/>
        </p:blipFill>
        <p:spPr>
          <a:xfrm>
            <a:off x="8060760" y="9385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174" name="image7.png" descr=""/>
          <p:cNvPicPr/>
          <p:nvPr/>
        </p:nvPicPr>
        <p:blipFill>
          <a:blip r:embed="rId6"/>
          <a:stretch/>
        </p:blipFill>
        <p:spPr>
          <a:xfrm>
            <a:off x="9041040" y="9899640"/>
            <a:ext cx="1312560" cy="1086120"/>
          </a:xfrm>
          <a:prstGeom prst="rect">
            <a:avLst/>
          </a:prstGeom>
          <a:ln w="12600">
            <a:noFill/>
          </a:ln>
        </p:spPr>
      </p:pic>
      <p:pic>
        <p:nvPicPr>
          <p:cNvPr id="175" name="image5.png" descr=""/>
          <p:cNvPicPr/>
          <p:nvPr/>
        </p:nvPicPr>
        <p:blipFill>
          <a:blip r:embed="rId7"/>
          <a:stretch/>
        </p:blipFill>
        <p:spPr>
          <a:xfrm>
            <a:off x="12192480" y="9385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176" name="image7.png" descr=""/>
          <p:cNvPicPr/>
          <p:nvPr/>
        </p:nvPicPr>
        <p:blipFill>
          <a:blip r:embed="rId8"/>
          <a:stretch/>
        </p:blipFill>
        <p:spPr>
          <a:xfrm>
            <a:off x="13173120" y="9899640"/>
            <a:ext cx="1312560" cy="1086120"/>
          </a:xfrm>
          <a:prstGeom prst="rect">
            <a:avLst/>
          </a:prstGeom>
          <a:ln w="12600">
            <a:noFill/>
          </a:ln>
        </p:spPr>
      </p:pic>
      <p:pic>
        <p:nvPicPr>
          <p:cNvPr id="177" name="image5.png" descr=""/>
          <p:cNvPicPr/>
          <p:nvPr/>
        </p:nvPicPr>
        <p:blipFill>
          <a:blip r:embed="rId9"/>
          <a:stretch/>
        </p:blipFill>
        <p:spPr>
          <a:xfrm>
            <a:off x="16324560" y="9385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178" name="image7.png" descr=""/>
          <p:cNvPicPr/>
          <p:nvPr/>
        </p:nvPicPr>
        <p:blipFill>
          <a:blip r:embed="rId10"/>
          <a:stretch/>
        </p:blipFill>
        <p:spPr>
          <a:xfrm>
            <a:off x="17304840" y="9899640"/>
            <a:ext cx="1312560" cy="1086120"/>
          </a:xfrm>
          <a:prstGeom prst="rect">
            <a:avLst/>
          </a:prstGeom>
          <a:ln w="12600">
            <a:noFill/>
          </a:ln>
        </p:spPr>
      </p:pic>
      <p:pic>
        <p:nvPicPr>
          <p:cNvPr id="179" name="image5.png" descr=""/>
          <p:cNvPicPr/>
          <p:nvPr/>
        </p:nvPicPr>
        <p:blipFill>
          <a:blip r:embed="rId11"/>
          <a:stretch/>
        </p:blipFill>
        <p:spPr>
          <a:xfrm>
            <a:off x="20456280" y="9385920"/>
            <a:ext cx="3273480" cy="3273480"/>
          </a:xfrm>
          <a:prstGeom prst="rect">
            <a:avLst/>
          </a:prstGeom>
          <a:ln w="12600">
            <a:noFill/>
          </a:ln>
        </p:spPr>
      </p:pic>
      <p:pic>
        <p:nvPicPr>
          <p:cNvPr id="180" name="image7.png" descr=""/>
          <p:cNvPicPr/>
          <p:nvPr/>
        </p:nvPicPr>
        <p:blipFill>
          <a:blip r:embed="rId12"/>
          <a:stretch/>
        </p:blipFill>
        <p:spPr>
          <a:xfrm>
            <a:off x="21436560" y="9899640"/>
            <a:ext cx="1312560" cy="1086120"/>
          </a:xfrm>
          <a:prstGeom prst="rect">
            <a:avLst/>
          </a:prstGeom>
          <a:ln w="12600">
            <a:noFill/>
          </a:ln>
        </p:spPr>
      </p:pic>
      <p:pic>
        <p:nvPicPr>
          <p:cNvPr id="181" name="Capture d'écran 2014-10-15 07.50.15.png" descr=""/>
          <p:cNvPicPr/>
          <p:nvPr/>
        </p:nvPicPr>
        <p:blipFill>
          <a:blip r:embed="rId13"/>
          <a:stretch/>
        </p:blipFill>
        <p:spPr>
          <a:xfrm>
            <a:off x="4973760" y="11667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182" name="Capture d'écran 2014-10-15 07.50.15.png" descr=""/>
          <p:cNvPicPr/>
          <p:nvPr/>
        </p:nvPicPr>
        <p:blipFill>
          <a:blip r:embed="rId14"/>
          <a:stretch/>
        </p:blipFill>
        <p:spPr>
          <a:xfrm>
            <a:off x="8028360" y="11676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183" name="Capture d'écran 2014-10-15 07.50.15.png" descr=""/>
          <p:cNvPicPr/>
          <p:nvPr/>
        </p:nvPicPr>
        <p:blipFill>
          <a:blip r:embed="rId15"/>
          <a:stretch/>
        </p:blipFill>
        <p:spPr>
          <a:xfrm>
            <a:off x="16446960" y="11676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184" name="Capture d'écran 2014-10-15 07.50.15.png" descr=""/>
          <p:cNvPicPr/>
          <p:nvPr/>
        </p:nvPicPr>
        <p:blipFill>
          <a:blip r:embed="rId16"/>
          <a:stretch/>
        </p:blipFill>
        <p:spPr>
          <a:xfrm>
            <a:off x="20643120" y="11676240"/>
            <a:ext cx="1248480" cy="1085760"/>
          </a:xfrm>
          <a:prstGeom prst="rect">
            <a:avLst/>
          </a:prstGeom>
          <a:ln w="12600">
            <a:noFill/>
          </a:ln>
        </p:spPr>
      </p:pic>
      <p:sp>
        <p:nvSpPr>
          <p:cNvPr id="185" name="Line 3"/>
          <p:cNvSpPr/>
          <p:nvPr/>
        </p:nvSpPr>
        <p:spPr>
          <a:xfrm>
            <a:off x="11154240" y="6323400"/>
            <a:ext cx="1133640" cy="0"/>
          </a:xfrm>
          <a:prstGeom prst="line">
            <a:avLst/>
          </a:prstGeom>
          <a:ln w="7632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4"/>
          <p:cNvSpPr/>
          <p:nvPr/>
        </p:nvSpPr>
        <p:spPr>
          <a:xfrm>
            <a:off x="15206040" y="6323400"/>
            <a:ext cx="1133280" cy="0"/>
          </a:xfrm>
          <a:prstGeom prst="line">
            <a:avLst/>
          </a:prstGeom>
          <a:ln w="7632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5"/>
          <p:cNvSpPr/>
          <p:nvPr/>
        </p:nvSpPr>
        <p:spPr>
          <a:xfrm flipV="1">
            <a:off x="13799520" y="3837960"/>
            <a:ext cx="0" cy="1087200"/>
          </a:xfrm>
          <a:prstGeom prst="line">
            <a:avLst/>
          </a:prstGeom>
          <a:ln w="7632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6"/>
          <p:cNvSpPr/>
          <p:nvPr/>
        </p:nvSpPr>
        <p:spPr>
          <a:xfrm flipV="1">
            <a:off x="5648760" y="7386480"/>
            <a:ext cx="7051320" cy="224064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7"/>
          <p:cNvSpPr/>
          <p:nvPr/>
        </p:nvSpPr>
        <p:spPr>
          <a:xfrm flipV="1">
            <a:off x="10015200" y="7908840"/>
            <a:ext cx="3057840" cy="166428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8"/>
          <p:cNvSpPr/>
          <p:nvPr/>
        </p:nvSpPr>
        <p:spPr>
          <a:xfrm flipV="1">
            <a:off x="13744080" y="7954200"/>
            <a:ext cx="0" cy="157356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9"/>
          <p:cNvSpPr/>
          <p:nvPr/>
        </p:nvSpPr>
        <p:spPr>
          <a:xfrm flipH="1" flipV="1">
            <a:off x="14573160" y="7853760"/>
            <a:ext cx="3273840" cy="177408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0"/>
          <p:cNvSpPr/>
          <p:nvPr/>
        </p:nvSpPr>
        <p:spPr>
          <a:xfrm flipH="1" flipV="1">
            <a:off x="14787720" y="7327440"/>
            <a:ext cx="7292160" cy="2306520"/>
          </a:xfrm>
          <a:prstGeom prst="line">
            <a:avLst/>
          </a:prstGeom>
          <a:ln cap="rnd" w="76320">
            <a:solidFill>
              <a:srgbClr val="000000"/>
            </a:solidFill>
            <a:custDash>
              <a:ds d="200000" sp="200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1"/>
          <p:cNvSpPr/>
          <p:nvPr/>
        </p:nvSpPr>
        <p:spPr>
          <a:xfrm flipH="1">
            <a:off x="14963400" y="3312360"/>
            <a:ext cx="4063680" cy="2104560"/>
          </a:xfrm>
          <a:prstGeom prst="line">
            <a:avLst/>
          </a:prstGeom>
          <a:ln cap="rnd" w="76320">
            <a:solidFill>
              <a:srgbClr val="e68f4c"/>
            </a:solidFill>
            <a:custDash>
              <a:ds d="100000" sp="100000"/>
            </a:custDash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184680" y="5871240"/>
            <a:ext cx="326016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lang="en-IE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Managers</a:t>
            </a:r>
            <a:endParaRPr/>
          </a:p>
        </p:txBody>
      </p:sp>
      <p:sp>
        <p:nvSpPr>
          <p:cNvPr id="195" name="CustomShape 13"/>
          <p:cNvSpPr/>
          <p:nvPr/>
        </p:nvSpPr>
        <p:spPr>
          <a:xfrm>
            <a:off x="637560" y="10206360"/>
            <a:ext cx="235512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lang="en-IE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Agents</a:t>
            </a:r>
            <a:endParaRPr/>
          </a:p>
        </p:txBody>
      </p:sp>
      <p:sp>
        <p:nvSpPr>
          <p:cNvPr id="196" name="CustomShape 14"/>
          <p:cNvSpPr/>
          <p:nvPr/>
        </p:nvSpPr>
        <p:spPr>
          <a:xfrm>
            <a:off x="1230480" y="2544120"/>
            <a:ext cx="112824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lang="en-IE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</a:t>
            </a:r>
            <a:endParaRPr/>
          </a:p>
        </p:txBody>
      </p:sp>
      <p:sp>
        <p:nvSpPr>
          <p:cNvPr id="197" name="Line 15"/>
          <p:cNvSpPr/>
          <p:nvPr/>
        </p:nvSpPr>
        <p:spPr>
          <a:xfrm flipH="1">
            <a:off x="2538720" y="3012840"/>
            <a:ext cx="1028160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16"/>
          <p:cNvSpPr/>
          <p:nvPr/>
        </p:nvSpPr>
        <p:spPr>
          <a:xfrm flipH="1">
            <a:off x="3511800" y="6417360"/>
            <a:ext cx="472104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17"/>
          <p:cNvSpPr/>
          <p:nvPr/>
        </p:nvSpPr>
        <p:spPr>
          <a:xfrm flipH="1">
            <a:off x="3069720" y="10711800"/>
            <a:ext cx="68796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logo-etcd.png" descr=""/>
          <p:cNvPicPr/>
          <p:nvPr/>
        </p:nvPicPr>
        <p:blipFill>
          <a:blip r:embed="rId17"/>
          <a:stretch/>
        </p:blipFill>
        <p:spPr>
          <a:xfrm>
            <a:off x="18270000" y="1657800"/>
            <a:ext cx="2538720" cy="904680"/>
          </a:xfrm>
          <a:prstGeom prst="rect">
            <a:avLst/>
          </a:prstGeom>
          <a:ln w="12600">
            <a:noFill/>
          </a:ln>
        </p:spPr>
      </p:pic>
      <p:pic>
        <p:nvPicPr>
          <p:cNvPr id="201" name="zk_logo_use2.png" descr=""/>
          <p:cNvPicPr/>
          <p:nvPr/>
        </p:nvPicPr>
        <p:blipFill>
          <a:blip r:embed="rId18"/>
          <a:stretch/>
        </p:blipFill>
        <p:spPr>
          <a:xfrm>
            <a:off x="20911680" y="1655640"/>
            <a:ext cx="725040" cy="1030680"/>
          </a:xfrm>
          <a:prstGeom prst="rect">
            <a:avLst/>
          </a:prstGeom>
          <a:ln w="12600">
            <a:noFill/>
          </a:ln>
        </p:spPr>
      </p:pic>
      <p:pic>
        <p:nvPicPr>
          <p:cNvPr id="202" name="consul-logo-grad (1).png" descr=""/>
          <p:cNvPicPr/>
          <p:nvPr/>
        </p:nvPicPr>
        <p:blipFill>
          <a:blip r:embed="rId19"/>
          <a:stretch/>
        </p:blipFill>
        <p:spPr>
          <a:xfrm>
            <a:off x="19076400" y="1484640"/>
            <a:ext cx="1830960" cy="1373040"/>
          </a:xfrm>
          <a:prstGeom prst="rect">
            <a:avLst/>
          </a:prstGeom>
          <a:ln w="12600">
            <a:noFill/>
          </a:ln>
        </p:spPr>
      </p:pic>
      <p:sp>
        <p:nvSpPr>
          <p:cNvPr id="203" name="CustomShape 18"/>
          <p:cNvSpPr/>
          <p:nvPr/>
        </p:nvSpPr>
        <p:spPr>
          <a:xfrm>
            <a:off x="19767600" y="3823200"/>
            <a:ext cx="3013200" cy="111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Docker Hub Token service</a:t>
            </a:r>
            <a:endParaRPr/>
          </a:p>
        </p:txBody>
      </p:sp>
      <p:sp>
        <p:nvSpPr>
          <p:cNvPr id="204" name="CustomShape 19"/>
          <p:cNvSpPr/>
          <p:nvPr/>
        </p:nvSpPr>
        <p:spPr>
          <a:xfrm>
            <a:off x="18072000" y="1152000"/>
            <a:ext cx="1164960" cy="63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etcd</a:t>
            </a:r>
            <a:endParaRPr/>
          </a:p>
        </p:txBody>
      </p:sp>
      <p:sp>
        <p:nvSpPr>
          <p:cNvPr id="205" name="CustomShape 20"/>
          <p:cNvSpPr/>
          <p:nvPr/>
        </p:nvSpPr>
        <p:spPr>
          <a:xfrm>
            <a:off x="19205280" y="2681640"/>
            <a:ext cx="157320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consul</a:t>
            </a:r>
            <a:endParaRPr/>
          </a:p>
        </p:txBody>
      </p:sp>
      <p:sp>
        <p:nvSpPr>
          <p:cNvPr id="206" name="CustomShape 21"/>
          <p:cNvSpPr/>
          <p:nvPr/>
        </p:nvSpPr>
        <p:spPr>
          <a:xfrm>
            <a:off x="20118960" y="979920"/>
            <a:ext cx="260028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zookeeper</a:t>
            </a:r>
            <a:endParaRPr/>
          </a:p>
        </p:txBody>
      </p:sp>
      <p:sp>
        <p:nvSpPr>
          <p:cNvPr id="207" name="CustomShape 22"/>
          <p:cNvSpPr/>
          <p:nvPr/>
        </p:nvSpPr>
        <p:spPr>
          <a:xfrm>
            <a:off x="22052520" y="2835720"/>
            <a:ext cx="2301840" cy="111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Simple File</a:t>
            </a:r>
            <a:endParaRPr/>
          </a:p>
        </p:txBody>
      </p:sp>
      <p:sp>
        <p:nvSpPr>
          <p:cNvPr id="208" name="CustomShape 23"/>
          <p:cNvSpPr/>
          <p:nvPr/>
        </p:nvSpPr>
        <p:spPr>
          <a:xfrm>
            <a:off x="15096960" y="2995920"/>
            <a:ext cx="2301840" cy="111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1" lang="en-IE" sz="3200" spc="-1" strike="noStrike">
                <a:solidFill>
                  <a:srgbClr val="de6a1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Machine discovery</a:t>
            </a:r>
            <a:endParaRPr/>
          </a:p>
        </p:txBody>
      </p:sp>
      <p:sp>
        <p:nvSpPr>
          <p:cNvPr id="209" name="CustomShape 24"/>
          <p:cNvSpPr/>
          <p:nvPr/>
        </p:nvSpPr>
        <p:spPr>
          <a:xfrm>
            <a:off x="22579560" y="1850400"/>
            <a:ext cx="124812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1" i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libkv</a:t>
            </a:r>
            <a:endParaRPr/>
          </a:p>
        </p:txBody>
      </p:sp>
      <p:pic>
        <p:nvPicPr>
          <p:cNvPr id="210" name="swarm.png" descr=""/>
          <p:cNvPicPr/>
          <p:nvPr/>
        </p:nvPicPr>
        <p:blipFill>
          <a:blip r:embed="rId20"/>
          <a:stretch/>
        </p:blipFill>
        <p:spPr>
          <a:xfrm>
            <a:off x="6288120" y="4736880"/>
            <a:ext cx="7050960" cy="3173400"/>
          </a:xfrm>
          <a:prstGeom prst="rect">
            <a:avLst/>
          </a:prstGeom>
          <a:ln w="12600">
            <a:noFill/>
          </a:ln>
        </p:spPr>
      </p:pic>
      <p:pic>
        <p:nvPicPr>
          <p:cNvPr id="211" name="swarm.png" descr=""/>
          <p:cNvPicPr/>
          <p:nvPr/>
        </p:nvPicPr>
        <p:blipFill>
          <a:blip r:embed="rId21"/>
          <a:stretch/>
        </p:blipFill>
        <p:spPr>
          <a:xfrm>
            <a:off x="14148360" y="4734360"/>
            <a:ext cx="7050960" cy="3173400"/>
          </a:xfrm>
          <a:prstGeom prst="rect">
            <a:avLst/>
          </a:prstGeom>
          <a:ln w="12600">
            <a:noFill/>
          </a:ln>
        </p:spPr>
      </p:pic>
      <p:pic>
        <p:nvPicPr>
          <p:cNvPr id="212" name="Capture d'écran 2014-10-15 07.50.15.png" descr=""/>
          <p:cNvPicPr/>
          <p:nvPr/>
        </p:nvPicPr>
        <p:blipFill>
          <a:blip r:embed="rId22"/>
          <a:stretch/>
        </p:blipFill>
        <p:spPr>
          <a:xfrm>
            <a:off x="9335520" y="11730240"/>
            <a:ext cx="1248480" cy="1085760"/>
          </a:xfrm>
          <a:prstGeom prst="rect">
            <a:avLst/>
          </a:prstGeom>
          <a:ln w="12600">
            <a:noFill/>
          </a:ln>
        </p:spPr>
      </p:pic>
      <p:pic>
        <p:nvPicPr>
          <p:cNvPr id="213" name="swarm.png" descr=""/>
          <p:cNvPicPr/>
          <p:nvPr/>
        </p:nvPicPr>
        <p:blipFill>
          <a:blip r:embed="rId23"/>
          <a:stretch/>
        </p:blipFill>
        <p:spPr>
          <a:xfrm>
            <a:off x="10296000" y="4734360"/>
            <a:ext cx="7050960" cy="317340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349360" y="1014840"/>
            <a:ext cx="14715720" cy="143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E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Swarm in General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2403360" y="2917080"/>
            <a:ext cx="20274840" cy="990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Turns a set of Docker Engines into a single pool of resources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Supports the Docker REST API</a:t>
            </a: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 (99%)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Resource management</a:t>
            </a: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 (CPU, Mem, Networking)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Advanced scheduling</a:t>
            </a: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 with constraints and affinities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Multiple</a:t>
            </a:r>
            <a:r>
              <a:rPr b="1"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Discovery Backends </a:t>
            </a: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(hub, etcd, consul, zookeeper)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TLS</a:t>
            </a: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: Encryption &amp; Authentication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 Tenancy</a:t>
            </a: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 / Leader Election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587760" y="692280"/>
            <a:ext cx="17208000" cy="175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E" sz="8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Production ready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1510200" y="3206160"/>
            <a:ext cx="21363120" cy="8472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360" indent="-180000">
              <a:lnSpc>
                <a:spcPct val="100000"/>
              </a:lnSpc>
              <a:buClr>
                <a:srgbClr val="535353"/>
              </a:buClr>
              <a:buFont typeface="StarSymbol"/>
              <a:buChar char="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 </a:t>
            </a:r>
            <a:r>
              <a:rPr b="1" lang="en-IE" sz="4600" spc="-1" strike="noStrike">
                <a:solidFill>
                  <a:srgbClr val="428bd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Stable</a:t>
            </a:r>
            <a:r>
              <a:rPr b="1"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can be used in production environment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80360" indent="-180000">
              <a:lnSpc>
                <a:spcPct val="100000"/>
              </a:lnSpc>
              <a:buClr>
                <a:srgbClr val="535353"/>
              </a:buClr>
              <a:buFont typeface="StarSymbol"/>
              <a:buChar char="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 </a:t>
            </a:r>
            <a:r>
              <a:rPr b="1" lang="en-IE" sz="4600" spc="-1" strike="noStrike">
                <a:solidFill>
                  <a:srgbClr val="428bd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Stress tested</a:t>
            </a:r>
            <a:r>
              <a:rPr b="1"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on 1000 EC2 nodes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80360" indent="-180000">
              <a:lnSpc>
                <a:spcPct val="100000"/>
              </a:lnSpc>
              <a:buClr>
                <a:srgbClr val="535353"/>
              </a:buClr>
              <a:buFont typeface="StarSymbol"/>
              <a:buChar char=""/>
            </a:pPr>
            <a:r>
              <a:rPr b="1"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E" sz="4600" spc="-1" strike="noStrike">
                <a:solidFill>
                  <a:srgbClr val="428bd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Still lots of improvements to come</a:t>
            </a:r>
            <a:r>
              <a:rPr b="1"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on the roadmap for 1.1:</a:t>
            </a:r>
            <a:endParaRPr/>
          </a:p>
          <a:p>
            <a:pPr lvl="4" marL="2025360" indent="-501120">
              <a:lnSpc>
                <a:spcPct val="100000"/>
              </a:lnSpc>
              <a:buClr>
                <a:srgbClr val="535353"/>
              </a:buClr>
              <a:buFont typeface="StarSymbol"/>
              <a:buChar char="-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container rebalancing</a:t>
            </a:r>
            <a:endParaRPr/>
          </a:p>
          <a:p>
            <a:pPr lvl="4" marL="2025360" indent="-501120">
              <a:lnSpc>
                <a:spcPct val="100000"/>
              </a:lnSpc>
              <a:buClr>
                <a:srgbClr val="535353"/>
              </a:buClr>
              <a:buFont typeface="StarSymbol"/>
              <a:buChar char="-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global scheduling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80360" indent="-180000">
              <a:lnSpc>
                <a:spcPct val="100000"/>
              </a:lnSpc>
              <a:buClr>
                <a:srgbClr val="535353"/>
              </a:buClr>
              <a:buFont typeface="StarSymbol"/>
              <a:buChar char=""/>
            </a:pPr>
            <a:r>
              <a:rPr b="1"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E" sz="4600" spc="-1" strike="noStrike">
                <a:solidFill>
                  <a:srgbClr val="428bd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Rationale:</a:t>
            </a:r>
            <a:r>
              <a:rPr b="1"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Keep it simple to use/operate. Hear back from users and only include what is wanted/needed by the community</a:t>
            </a:r>
            <a:endParaRPr/>
          </a:p>
          <a:p>
            <a:pPr lvl="4" marL="2025360" indent="-501120">
              <a:lnSpc>
                <a:spcPct val="100000"/>
              </a:lnSpc>
              <a:buClr>
                <a:srgbClr val="535353"/>
              </a:buClr>
              <a:buFont typeface="StarSymbol"/>
              <a:buChar char="-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example: networking, build time constraints,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587760" y="692280"/>
            <a:ext cx="17208000" cy="175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E" sz="8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Swarm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1510200" y="3206160"/>
            <a:ext cx="21363120" cy="8445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360" indent="-180000">
              <a:lnSpc>
                <a:spcPct val="100000"/>
              </a:lnSpc>
              <a:buClr>
                <a:srgbClr val="535353"/>
              </a:buClr>
              <a:buFont typeface="StarSymbol"/>
              <a:buChar char=""/>
            </a:pPr>
            <a:r>
              <a:rPr lang="en-IE" sz="4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$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</a:t>
            </a:r>
            <a:r>
              <a:rPr lang="en-IE" sz="4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TOKEN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=$(docker run --rm -ti swarm create)</a:t>
            </a:r>
            <a:endParaRPr/>
          </a:p>
          <a:p>
            <a:pPr marL="180360" indent="-180000">
              <a:lnSpc>
                <a:spcPct val="100000"/>
              </a:lnSpc>
              <a:buClr>
                <a:srgbClr val="535353"/>
              </a:buClr>
              <a:buFont typeface="StarSymbol"/>
              <a:buChar char="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</a:t>
            </a:r>
            <a:endParaRPr/>
          </a:p>
          <a:p>
            <a:pPr marL="180360" indent="-180000">
              <a:lnSpc>
                <a:spcPct val="100000"/>
              </a:lnSpc>
              <a:buClr>
                <a:srgbClr val="535353"/>
              </a:buClr>
              <a:buFont typeface="StarSymbol"/>
              <a:buChar char=""/>
            </a:pPr>
            <a:r>
              <a:rPr lang="en-IE" sz="4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$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docker-machine create -d virtualbox \</a:t>
            </a:r>
            <a:endParaRPr/>
          </a:p>
          <a:p>
            <a:pPr lvl="3" marL="864000" indent="-216000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    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--swarm \</a:t>
            </a:r>
            <a:endParaRPr/>
          </a:p>
          <a:p>
            <a:pPr lvl="3" marL="864000" indent="-216000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    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--swarm-master \</a:t>
            </a:r>
            <a:endParaRPr/>
          </a:p>
          <a:p>
            <a:pPr lvl="3" marL="864000" indent="-216000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    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--swarm-discovery=”token://</a:t>
            </a:r>
            <a:r>
              <a:rPr lang="en-IE" sz="4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${TOKEN}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” \</a:t>
            </a:r>
            <a:endParaRPr/>
          </a:p>
          <a:p>
            <a:pPr lvl="3" marL="864000" indent="-216000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    </a:t>
            </a:r>
            <a:r>
              <a:rPr lang="en-IE" sz="46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swarm-master</a:t>
            </a:r>
            <a:endParaRPr/>
          </a:p>
          <a:p>
            <a:pPr marL="180360" indent="-180000">
              <a:lnSpc>
                <a:spcPct val="100000"/>
              </a:lnSpc>
              <a:buClr>
                <a:srgbClr val="535353"/>
              </a:buClr>
              <a:buFont typeface="StarSymbol"/>
              <a:buChar char="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</a:t>
            </a:r>
            <a:endParaRPr/>
          </a:p>
          <a:p>
            <a:pPr marL="180360" indent="-180000">
              <a:lnSpc>
                <a:spcPct val="100000"/>
              </a:lnSpc>
              <a:buClr>
                <a:srgbClr val="535353"/>
              </a:buClr>
              <a:buFont typeface="StarSymbol"/>
              <a:buChar char=""/>
            </a:pPr>
            <a:r>
              <a:rPr lang="en-IE" sz="4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$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docker-machine create -d virtualbox \</a:t>
            </a:r>
            <a:endParaRPr/>
          </a:p>
          <a:p>
            <a:pPr lvl="3" marL="864000" indent="-216000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    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--swarm \</a:t>
            </a:r>
            <a:endParaRPr/>
          </a:p>
          <a:p>
            <a:pPr lvl="3" marL="864000" indent="-216000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    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--swarm-discovery=”token://</a:t>
            </a:r>
            <a:r>
              <a:rPr lang="en-IE" sz="4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${TOKEN}</a:t>
            </a: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” \</a:t>
            </a:r>
            <a:endParaRPr/>
          </a:p>
          <a:p>
            <a:pPr lvl="3" marL="864000" indent="-216000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E" sz="4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    </a:t>
            </a:r>
            <a:r>
              <a:rPr lang="en-IE" sz="46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swarm-agent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587760" y="2187360"/>
            <a:ext cx="17208000" cy="362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E" sz="8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Multi-Host Networking</a:t>
            </a:r>
            <a:endParaRPr/>
          </a:p>
        </p:txBody>
      </p:sp>
      <p:pic>
        <p:nvPicPr>
          <p:cNvPr id="221" name="docker-turtles-communication.jpg" descr=""/>
          <p:cNvPicPr/>
          <p:nvPr/>
        </p:nvPicPr>
        <p:blipFill>
          <a:blip r:embed="rId1"/>
          <a:stretch/>
        </p:blipFill>
        <p:spPr>
          <a:xfrm>
            <a:off x="7910640" y="3688920"/>
            <a:ext cx="8562240" cy="856224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349360" y="1014840"/>
            <a:ext cx="14715720" cy="143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E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Multi-Host networking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2403360" y="3301920"/>
            <a:ext cx="20274840" cy="761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Announced as part of the experimental release in DockerCon SF June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Now in docker </a:t>
            </a:r>
            <a:r>
              <a:rPr b="1"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stable</a:t>
            </a: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Allows you to create overlay networks between containers using the </a:t>
            </a:r>
            <a:r>
              <a:rPr b="1"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vxlan</a:t>
            </a: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 driver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685800" indent="-6854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E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Each container connected to the same overlay network are able to see and discover each other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587760" y="692280"/>
            <a:ext cx="17208000" cy="175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E" sz="8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Swarm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1008000" y="2232000"/>
            <a:ext cx="19152000" cy="960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$ docker network</a:t>
            </a:r>
            <a:endParaRPr/>
          </a:p>
          <a:p>
            <a:endParaRPr/>
          </a:p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Usage:</a:t>
            </a:r>
            <a:r>
              <a:rPr lang="en-IE" sz="4600" spc="-1">
                <a:solidFill>
                  <a:srgbClr val="000000"/>
                </a:solidFill>
                <a:latin typeface="Cabin Regular"/>
              </a:rPr>
              <a:t>	</a:t>
            </a:r>
            <a:r>
              <a:rPr lang="en-IE" sz="4600" spc="-1">
                <a:solidFill>
                  <a:srgbClr val="000000"/>
                </a:solidFill>
                <a:latin typeface="Cabin Regular"/>
              </a:rPr>
              <a:t>docker network [OPTIONS] COMMAND [OPTIONS]</a:t>
            </a:r>
            <a:endParaRPr/>
          </a:p>
          <a:p>
            <a:endParaRPr/>
          </a:p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Commands:</a:t>
            </a:r>
            <a:endParaRPr/>
          </a:p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  </a:t>
            </a:r>
            <a:r>
              <a:rPr lang="en-IE" sz="4600" spc="-1">
                <a:solidFill>
                  <a:srgbClr val="000000"/>
                </a:solidFill>
                <a:latin typeface="Cabin Regular"/>
              </a:rPr>
              <a:t>create                   Create a network</a:t>
            </a:r>
            <a:endParaRPr/>
          </a:p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  </a:t>
            </a:r>
            <a:r>
              <a:rPr lang="en-IE" sz="4600" spc="-1">
                <a:solidFill>
                  <a:srgbClr val="000000"/>
                </a:solidFill>
                <a:latin typeface="Cabin Regular"/>
              </a:rPr>
              <a:t>connect                  Connect container to a network</a:t>
            </a:r>
            <a:endParaRPr/>
          </a:p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  </a:t>
            </a:r>
            <a:r>
              <a:rPr lang="en-IE" sz="4600" spc="-1">
                <a:solidFill>
                  <a:srgbClr val="000000"/>
                </a:solidFill>
                <a:latin typeface="Cabin Regular"/>
              </a:rPr>
              <a:t>disconnect               Disconnect container from a network</a:t>
            </a:r>
            <a:endParaRPr/>
          </a:p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  </a:t>
            </a:r>
            <a:r>
              <a:rPr lang="en-IE" sz="4600" spc="-1">
                <a:solidFill>
                  <a:srgbClr val="000000"/>
                </a:solidFill>
                <a:latin typeface="Cabin Regular"/>
              </a:rPr>
              <a:t>inspect                  Display detailed network information</a:t>
            </a:r>
            <a:endParaRPr/>
          </a:p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  </a:t>
            </a:r>
            <a:r>
              <a:rPr lang="en-IE" sz="4600" spc="-1">
                <a:solidFill>
                  <a:srgbClr val="000000"/>
                </a:solidFill>
                <a:latin typeface="Cabin Regular"/>
              </a:rPr>
              <a:t>ls                       List all networks</a:t>
            </a:r>
            <a:endParaRPr/>
          </a:p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  </a:t>
            </a:r>
            <a:r>
              <a:rPr lang="en-IE" sz="4600" spc="-1">
                <a:solidFill>
                  <a:srgbClr val="000000"/>
                </a:solidFill>
                <a:latin typeface="Cabin Regular"/>
              </a:rPr>
              <a:t>rm                       Remove a network</a:t>
            </a:r>
            <a:endParaRPr/>
          </a:p>
          <a:p>
            <a:endParaRPr/>
          </a:p>
          <a:p>
            <a:r>
              <a:rPr lang="en-IE" sz="4600" spc="-1">
                <a:solidFill>
                  <a:srgbClr val="000000"/>
                </a:solidFill>
                <a:latin typeface="Cabin Regular"/>
              </a:rPr>
              <a:t>Run 'docker network COMMAND --help' for more information on a command.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en-IE</dc:language>
  <dcterms:modified xsi:type="dcterms:W3CDTF">2015-11-24T12:45:09Z</dcterms:modified>
  <cp:revision>6</cp:revision>
</cp:coreProperties>
</file>