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92" r:id="rId2"/>
    <p:sldId id="296" r:id="rId3"/>
    <p:sldId id="302" r:id="rId4"/>
    <p:sldId id="293" r:id="rId5"/>
    <p:sldId id="294" r:id="rId6"/>
    <p:sldId id="299" r:id="rId7"/>
    <p:sldId id="300" r:id="rId8"/>
    <p:sldId id="281" r:id="rId9"/>
    <p:sldId id="269" r:id="rId10"/>
    <p:sldId id="282" r:id="rId11"/>
    <p:sldId id="280" r:id="rId12"/>
  </p:sldIdLst>
  <p:sldSz cx="18284825"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C8C8C8"/>
    <a:srgbClr val="0000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8" autoAdjust="0"/>
    <p:restoredTop sz="81803" autoAdjust="0"/>
  </p:normalViewPr>
  <p:slideViewPr>
    <p:cSldViewPr snapToGrid="0">
      <p:cViewPr varScale="1">
        <p:scale>
          <a:sx n="108" d="100"/>
          <a:sy n="108" d="100"/>
        </p:scale>
        <p:origin x="384" y="102"/>
      </p:cViewPr>
      <p:guideLst>
        <p:guide orient="horz" pos="3239"/>
        <p:guide pos="5759"/>
      </p:guideLst>
    </p:cSldViewPr>
  </p:slideViewPr>
  <p:notesTextViewPr>
    <p:cViewPr>
      <p:scale>
        <a:sx n="80" d="100"/>
        <a:sy n="8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F094F-DCC0-9241-BDBF-9F4129FBD7AB}"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214EF-422B-984C-B19B-86143C52FF63}" type="slidenum">
              <a:rPr lang="en-US" smtClean="0"/>
              <a:t>‹#›</a:t>
            </a:fld>
            <a:endParaRPr lang="en-US"/>
          </a:p>
        </p:txBody>
      </p:sp>
    </p:spTree>
    <p:extLst>
      <p:ext uri="{BB962C8B-B14F-4D97-AF65-F5344CB8AC3E}">
        <p14:creationId xmlns:p14="http://schemas.microsoft.com/office/powerpoint/2010/main" val="104272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1</a:t>
            </a:fld>
            <a:endParaRPr lang="en-US"/>
          </a:p>
        </p:txBody>
      </p:sp>
    </p:spTree>
    <p:extLst>
      <p:ext uri="{BB962C8B-B14F-4D97-AF65-F5344CB8AC3E}">
        <p14:creationId xmlns:p14="http://schemas.microsoft.com/office/powerpoint/2010/main" val="3019557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2</a:t>
            </a:fld>
            <a:endParaRPr lang="en-US"/>
          </a:p>
        </p:txBody>
      </p:sp>
    </p:spTree>
    <p:extLst>
      <p:ext uri="{BB962C8B-B14F-4D97-AF65-F5344CB8AC3E}">
        <p14:creationId xmlns:p14="http://schemas.microsoft.com/office/powerpoint/2010/main" val="1413212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3</a:t>
            </a:fld>
            <a:endParaRPr lang="en-US"/>
          </a:p>
        </p:txBody>
      </p:sp>
    </p:spTree>
    <p:extLst>
      <p:ext uri="{BB962C8B-B14F-4D97-AF65-F5344CB8AC3E}">
        <p14:creationId xmlns:p14="http://schemas.microsoft.com/office/powerpoint/2010/main" val="2218147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4</a:t>
            </a:fld>
            <a:endParaRPr lang="en-US"/>
          </a:p>
        </p:txBody>
      </p:sp>
    </p:spTree>
    <p:extLst>
      <p:ext uri="{BB962C8B-B14F-4D97-AF65-F5344CB8AC3E}">
        <p14:creationId xmlns:p14="http://schemas.microsoft.com/office/powerpoint/2010/main" val="11647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C7214EF-422B-984C-B19B-86143C52FF63}" type="slidenum">
              <a:rPr lang="en-US" smtClean="0"/>
              <a:t>8</a:t>
            </a:fld>
            <a:endParaRPr lang="en-US"/>
          </a:p>
        </p:txBody>
      </p:sp>
    </p:spTree>
    <p:extLst>
      <p:ext uri="{BB962C8B-B14F-4D97-AF65-F5344CB8AC3E}">
        <p14:creationId xmlns:p14="http://schemas.microsoft.com/office/powerpoint/2010/main" val="35908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5603" y="1683285"/>
            <a:ext cx="13713619" cy="3580847"/>
          </a:xfrm>
        </p:spPr>
        <p:txBody>
          <a:bodyPr anchor="b"/>
          <a:lstStyle>
            <a:lvl1pPr algn="ctr">
              <a:defRPr sz="8998"/>
            </a:lvl1pPr>
          </a:lstStyle>
          <a:p>
            <a:r>
              <a:rPr lang="en-US" smtClean="0"/>
              <a:t>Click to edit Master title style</a:t>
            </a:r>
            <a:endParaRPr lang="en-US" dirty="0"/>
          </a:p>
        </p:txBody>
      </p:sp>
      <p:sp>
        <p:nvSpPr>
          <p:cNvPr id="3" name="Subtitle 2"/>
          <p:cNvSpPr>
            <a:spLocks noGrp="1"/>
          </p:cNvSpPr>
          <p:nvPr>
            <p:ph type="subTitle" idx="1"/>
          </p:nvPr>
        </p:nvSpPr>
        <p:spPr>
          <a:xfrm>
            <a:off x="2285603" y="5402223"/>
            <a:ext cx="13713619" cy="2483260"/>
          </a:xfrm>
        </p:spPr>
        <p:txBody>
          <a:bodyPr/>
          <a:lstStyle>
            <a:lvl1pPr marL="0" indent="0" algn="ctr">
              <a:buNone/>
              <a:defRPr sz="3599"/>
            </a:lvl1pPr>
            <a:lvl2pPr marL="685663" indent="0" algn="ctr">
              <a:buNone/>
              <a:defRPr sz="2999"/>
            </a:lvl2pPr>
            <a:lvl3pPr marL="1371326" indent="0" algn="ctr">
              <a:buNone/>
              <a:defRPr sz="2699"/>
            </a:lvl3pPr>
            <a:lvl4pPr marL="2056989" indent="0" algn="ctr">
              <a:buNone/>
              <a:defRPr sz="2400"/>
            </a:lvl4pPr>
            <a:lvl5pPr marL="2742651" indent="0" algn="ctr">
              <a:buNone/>
              <a:defRPr sz="2400"/>
            </a:lvl5pPr>
            <a:lvl6pPr marL="3428314" indent="0" algn="ctr">
              <a:buNone/>
              <a:defRPr sz="2400"/>
            </a:lvl6pPr>
            <a:lvl7pPr marL="4113977" indent="0" algn="ctr">
              <a:buNone/>
              <a:defRPr sz="2400"/>
            </a:lvl7pPr>
            <a:lvl8pPr marL="4799640" indent="0" algn="ctr">
              <a:buNone/>
              <a:defRPr sz="2400"/>
            </a:lvl8pPr>
            <a:lvl9pPr marL="5485303" indent="0" algn="ctr">
              <a:buNone/>
              <a:defRPr sz="2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21/11/2019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57921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21/11/2019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45980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5078" y="547603"/>
            <a:ext cx="3942665" cy="871641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082" y="547603"/>
            <a:ext cx="11599436" cy="871641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21/11/2019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539981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21/11/2019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47238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558" y="2564212"/>
            <a:ext cx="15770662" cy="4278445"/>
          </a:xfrm>
        </p:spPr>
        <p:txBody>
          <a:bodyPr anchor="b"/>
          <a:lstStyle>
            <a:lvl1pPr>
              <a:defRPr sz="8998"/>
            </a:lvl1pPr>
          </a:lstStyle>
          <a:p>
            <a:r>
              <a:rPr lang="en-US" smtClean="0"/>
              <a:t>Click to edit Master title style</a:t>
            </a:r>
            <a:endParaRPr lang="en-US" dirty="0"/>
          </a:p>
        </p:txBody>
      </p:sp>
      <p:sp>
        <p:nvSpPr>
          <p:cNvPr id="3" name="Text Placeholder 2"/>
          <p:cNvSpPr>
            <a:spLocks noGrp="1"/>
          </p:cNvSpPr>
          <p:nvPr>
            <p:ph type="body" idx="1"/>
          </p:nvPr>
        </p:nvSpPr>
        <p:spPr>
          <a:xfrm>
            <a:off x="1247558" y="6883133"/>
            <a:ext cx="15770662" cy="2249933"/>
          </a:xfrm>
        </p:spPr>
        <p:txBody>
          <a:bodyPr/>
          <a:lstStyle>
            <a:lvl1pPr marL="0" indent="0">
              <a:buNone/>
              <a:defRPr sz="3599">
                <a:solidFill>
                  <a:schemeClr val="tx1">
                    <a:tint val="75000"/>
                  </a:schemeClr>
                </a:solidFill>
              </a:defRPr>
            </a:lvl1pPr>
            <a:lvl2pPr marL="685663" indent="0">
              <a:buNone/>
              <a:defRPr sz="2999">
                <a:solidFill>
                  <a:schemeClr val="tx1">
                    <a:tint val="75000"/>
                  </a:schemeClr>
                </a:solidFill>
              </a:defRPr>
            </a:lvl2pPr>
            <a:lvl3pPr marL="1371326" indent="0">
              <a:buNone/>
              <a:defRPr sz="2699">
                <a:solidFill>
                  <a:schemeClr val="tx1">
                    <a:tint val="75000"/>
                  </a:schemeClr>
                </a:solidFill>
              </a:defRPr>
            </a:lvl3pPr>
            <a:lvl4pPr marL="2056989" indent="0">
              <a:buNone/>
              <a:defRPr sz="2400">
                <a:solidFill>
                  <a:schemeClr val="tx1">
                    <a:tint val="75000"/>
                  </a:schemeClr>
                </a:solidFill>
              </a:defRPr>
            </a:lvl4pPr>
            <a:lvl5pPr marL="2742651" indent="0">
              <a:buNone/>
              <a:defRPr sz="2400">
                <a:solidFill>
                  <a:schemeClr val="tx1">
                    <a:tint val="75000"/>
                  </a:schemeClr>
                </a:solidFill>
              </a:defRPr>
            </a:lvl5pPr>
            <a:lvl6pPr marL="3428314" indent="0">
              <a:buNone/>
              <a:defRPr sz="2400">
                <a:solidFill>
                  <a:schemeClr val="tx1">
                    <a:tint val="75000"/>
                  </a:schemeClr>
                </a:solidFill>
              </a:defRPr>
            </a:lvl6pPr>
            <a:lvl7pPr marL="4113977" indent="0">
              <a:buNone/>
              <a:defRPr sz="2400">
                <a:solidFill>
                  <a:schemeClr val="tx1">
                    <a:tint val="75000"/>
                  </a:schemeClr>
                </a:solidFill>
              </a:defRPr>
            </a:lvl7pPr>
            <a:lvl8pPr marL="4799640" indent="0">
              <a:buNone/>
              <a:defRPr sz="2400">
                <a:solidFill>
                  <a:schemeClr val="tx1">
                    <a:tint val="75000"/>
                  </a:schemeClr>
                </a:solidFill>
              </a:defRPr>
            </a:lvl8pPr>
            <a:lvl9pPr marL="5485303" indent="0">
              <a:buNone/>
              <a:defRPr sz="2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02DDC5-7EBB-47AC-BFF5-8E257E6BF8C7}" type="datetimeFigureOut">
              <a:rPr lang="en-AU" smtClean="0"/>
              <a:t>21/11/2019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89695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082" y="2738015"/>
            <a:ext cx="7771051" cy="6526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256692" y="2738015"/>
            <a:ext cx="7771051" cy="6526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02DDC5-7EBB-47AC-BFF5-8E257E6BF8C7}" type="datetimeFigureOut">
              <a:rPr lang="en-AU" smtClean="0"/>
              <a:t>21/11/2019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7942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463" y="547604"/>
            <a:ext cx="15770662" cy="198803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9464" y="2521356"/>
            <a:ext cx="7735337" cy="1235677"/>
          </a:xfrm>
        </p:spPr>
        <p:txBody>
          <a:bodyPr anchor="b"/>
          <a:lstStyle>
            <a:lvl1pPr marL="0" indent="0">
              <a:buNone/>
              <a:defRPr sz="3599" b="1"/>
            </a:lvl1pPr>
            <a:lvl2pPr marL="685663" indent="0">
              <a:buNone/>
              <a:defRPr sz="2999" b="1"/>
            </a:lvl2pPr>
            <a:lvl3pPr marL="1371326" indent="0">
              <a:buNone/>
              <a:defRPr sz="2699" b="1"/>
            </a:lvl3pPr>
            <a:lvl4pPr marL="2056989" indent="0">
              <a:buNone/>
              <a:defRPr sz="2400" b="1"/>
            </a:lvl4pPr>
            <a:lvl5pPr marL="2742651" indent="0">
              <a:buNone/>
              <a:defRPr sz="2400" b="1"/>
            </a:lvl5pPr>
            <a:lvl6pPr marL="3428314" indent="0">
              <a:buNone/>
              <a:defRPr sz="2400" b="1"/>
            </a:lvl6pPr>
            <a:lvl7pPr marL="4113977" indent="0">
              <a:buNone/>
              <a:defRPr sz="2400" b="1"/>
            </a:lvl7pPr>
            <a:lvl8pPr marL="4799640" indent="0">
              <a:buNone/>
              <a:defRPr sz="2400" b="1"/>
            </a:lvl8pPr>
            <a:lvl9pPr marL="5485303" indent="0">
              <a:buNone/>
              <a:defRPr sz="2400" b="1"/>
            </a:lvl9pPr>
          </a:lstStyle>
          <a:p>
            <a:pPr lvl="0"/>
            <a:r>
              <a:rPr lang="en-US" smtClean="0"/>
              <a:t>Edit Master text styles</a:t>
            </a:r>
          </a:p>
        </p:txBody>
      </p:sp>
      <p:sp>
        <p:nvSpPr>
          <p:cNvPr id="4" name="Content Placeholder 3"/>
          <p:cNvSpPr>
            <a:spLocks noGrp="1"/>
          </p:cNvSpPr>
          <p:nvPr>
            <p:ph sz="half" idx="2"/>
          </p:nvPr>
        </p:nvSpPr>
        <p:spPr>
          <a:xfrm>
            <a:off x="1259464" y="3757033"/>
            <a:ext cx="7735337" cy="55260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256693" y="2521356"/>
            <a:ext cx="7773432" cy="1235677"/>
          </a:xfrm>
        </p:spPr>
        <p:txBody>
          <a:bodyPr anchor="b"/>
          <a:lstStyle>
            <a:lvl1pPr marL="0" indent="0">
              <a:buNone/>
              <a:defRPr sz="3599" b="1"/>
            </a:lvl1pPr>
            <a:lvl2pPr marL="685663" indent="0">
              <a:buNone/>
              <a:defRPr sz="2999" b="1"/>
            </a:lvl2pPr>
            <a:lvl3pPr marL="1371326" indent="0">
              <a:buNone/>
              <a:defRPr sz="2699" b="1"/>
            </a:lvl3pPr>
            <a:lvl4pPr marL="2056989" indent="0">
              <a:buNone/>
              <a:defRPr sz="2400" b="1"/>
            </a:lvl4pPr>
            <a:lvl5pPr marL="2742651" indent="0">
              <a:buNone/>
              <a:defRPr sz="2400" b="1"/>
            </a:lvl5pPr>
            <a:lvl6pPr marL="3428314" indent="0">
              <a:buNone/>
              <a:defRPr sz="2400" b="1"/>
            </a:lvl6pPr>
            <a:lvl7pPr marL="4113977" indent="0">
              <a:buNone/>
              <a:defRPr sz="2400" b="1"/>
            </a:lvl7pPr>
            <a:lvl8pPr marL="4799640" indent="0">
              <a:buNone/>
              <a:defRPr sz="2400" b="1"/>
            </a:lvl8pPr>
            <a:lvl9pPr marL="5485303"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9256693" y="3757033"/>
            <a:ext cx="7773432" cy="55260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02DDC5-7EBB-47AC-BFF5-8E257E6BF8C7}" type="datetimeFigureOut">
              <a:rPr lang="en-AU" smtClean="0"/>
              <a:t>21/11/2019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8714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02DDC5-7EBB-47AC-BFF5-8E257E6BF8C7}" type="datetimeFigureOut">
              <a:rPr lang="en-AU" smtClean="0"/>
              <a:t>21/11/2019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32737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2DDC5-7EBB-47AC-BFF5-8E257E6BF8C7}" type="datetimeFigureOut">
              <a:rPr lang="en-AU" smtClean="0"/>
              <a:t>21/11/2019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14640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464" y="685694"/>
            <a:ext cx="5897331" cy="2399930"/>
          </a:xfrm>
        </p:spPr>
        <p:txBody>
          <a:bodyPr anchor="b"/>
          <a:lstStyle>
            <a:lvl1pPr>
              <a:defRPr sz="4799"/>
            </a:lvl1pPr>
          </a:lstStyle>
          <a:p>
            <a:r>
              <a:rPr lang="en-US" smtClean="0"/>
              <a:t>Click to edit Master title style</a:t>
            </a:r>
            <a:endParaRPr lang="en-US" dirty="0"/>
          </a:p>
        </p:txBody>
      </p:sp>
      <p:sp>
        <p:nvSpPr>
          <p:cNvPr id="3" name="Content Placeholder 2"/>
          <p:cNvSpPr>
            <a:spLocks noGrp="1"/>
          </p:cNvSpPr>
          <p:nvPr>
            <p:ph idx="1"/>
          </p:nvPr>
        </p:nvSpPr>
        <p:spPr>
          <a:xfrm>
            <a:off x="7773432" y="1480910"/>
            <a:ext cx="9256693" cy="7309310"/>
          </a:xfrm>
        </p:spPr>
        <p:txBody>
          <a:bodyPr/>
          <a:lstStyle>
            <a:lvl1pPr>
              <a:defRPr sz="4799"/>
            </a:lvl1pPr>
            <a:lvl2pPr>
              <a:defRPr sz="4199"/>
            </a:lvl2pPr>
            <a:lvl3pPr>
              <a:defRPr sz="3599"/>
            </a:lvl3pPr>
            <a:lvl4pPr>
              <a:defRPr sz="2999"/>
            </a:lvl4pPr>
            <a:lvl5pPr>
              <a:defRPr sz="2999"/>
            </a:lvl5pPr>
            <a:lvl6pPr>
              <a:defRPr sz="2999"/>
            </a:lvl6pPr>
            <a:lvl7pPr>
              <a:defRPr sz="2999"/>
            </a:lvl7pPr>
            <a:lvl8pPr>
              <a:defRPr sz="2999"/>
            </a:lvl8pPr>
            <a:lvl9pPr>
              <a:defRPr sz="29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59464" y="3085624"/>
            <a:ext cx="5897331" cy="5716500"/>
          </a:xfrm>
        </p:spPr>
        <p:txBody>
          <a:bodyPr/>
          <a:lstStyle>
            <a:lvl1pPr marL="0" indent="0">
              <a:buNone/>
              <a:defRPr sz="2400"/>
            </a:lvl1pPr>
            <a:lvl2pPr marL="685663" indent="0">
              <a:buNone/>
              <a:defRPr sz="2100"/>
            </a:lvl2pPr>
            <a:lvl3pPr marL="1371326" indent="0">
              <a:buNone/>
              <a:defRPr sz="1800"/>
            </a:lvl3pPr>
            <a:lvl4pPr marL="2056989" indent="0">
              <a:buNone/>
              <a:defRPr sz="1500"/>
            </a:lvl4pPr>
            <a:lvl5pPr marL="2742651" indent="0">
              <a:buNone/>
              <a:defRPr sz="1500"/>
            </a:lvl5pPr>
            <a:lvl6pPr marL="3428314" indent="0">
              <a:buNone/>
              <a:defRPr sz="1500"/>
            </a:lvl6pPr>
            <a:lvl7pPr marL="4113977" indent="0">
              <a:buNone/>
              <a:defRPr sz="1500"/>
            </a:lvl7pPr>
            <a:lvl8pPr marL="4799640" indent="0">
              <a:buNone/>
              <a:defRPr sz="1500"/>
            </a:lvl8pPr>
            <a:lvl9pPr marL="5485303" indent="0">
              <a:buNone/>
              <a:defRPr sz="1500"/>
            </a:lvl9pPr>
          </a:lstStyle>
          <a:p>
            <a:pPr lvl="0"/>
            <a:r>
              <a:rPr lang="en-US" smtClean="0"/>
              <a:t>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21/11/2019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49999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464" y="685694"/>
            <a:ext cx="5897331" cy="2399930"/>
          </a:xfrm>
        </p:spPr>
        <p:txBody>
          <a:bodyPr anchor="b"/>
          <a:lstStyle>
            <a:lvl1pPr>
              <a:defRPr sz="47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773432" y="1480910"/>
            <a:ext cx="9256693" cy="7309310"/>
          </a:xfrm>
        </p:spPr>
        <p:txBody>
          <a:bodyPr anchor="t"/>
          <a:lstStyle>
            <a:lvl1pPr marL="0" indent="0">
              <a:buNone/>
              <a:defRPr sz="4799"/>
            </a:lvl1pPr>
            <a:lvl2pPr marL="685663" indent="0">
              <a:buNone/>
              <a:defRPr sz="4199"/>
            </a:lvl2pPr>
            <a:lvl3pPr marL="1371326" indent="0">
              <a:buNone/>
              <a:defRPr sz="3599"/>
            </a:lvl3pPr>
            <a:lvl4pPr marL="2056989" indent="0">
              <a:buNone/>
              <a:defRPr sz="2999"/>
            </a:lvl4pPr>
            <a:lvl5pPr marL="2742651" indent="0">
              <a:buNone/>
              <a:defRPr sz="2999"/>
            </a:lvl5pPr>
            <a:lvl6pPr marL="3428314" indent="0">
              <a:buNone/>
              <a:defRPr sz="2999"/>
            </a:lvl6pPr>
            <a:lvl7pPr marL="4113977" indent="0">
              <a:buNone/>
              <a:defRPr sz="2999"/>
            </a:lvl7pPr>
            <a:lvl8pPr marL="4799640" indent="0">
              <a:buNone/>
              <a:defRPr sz="2999"/>
            </a:lvl8pPr>
            <a:lvl9pPr marL="5485303" indent="0">
              <a:buNone/>
              <a:defRPr sz="2999"/>
            </a:lvl9pPr>
          </a:lstStyle>
          <a:p>
            <a:r>
              <a:rPr lang="en-US" smtClean="0"/>
              <a:t>Click icon to add picture</a:t>
            </a:r>
            <a:endParaRPr lang="en-US" dirty="0"/>
          </a:p>
        </p:txBody>
      </p:sp>
      <p:sp>
        <p:nvSpPr>
          <p:cNvPr id="4" name="Text Placeholder 3"/>
          <p:cNvSpPr>
            <a:spLocks noGrp="1"/>
          </p:cNvSpPr>
          <p:nvPr>
            <p:ph type="body" sz="half" idx="2"/>
          </p:nvPr>
        </p:nvSpPr>
        <p:spPr>
          <a:xfrm>
            <a:off x="1259464" y="3085624"/>
            <a:ext cx="5897331" cy="5716500"/>
          </a:xfrm>
        </p:spPr>
        <p:txBody>
          <a:bodyPr/>
          <a:lstStyle>
            <a:lvl1pPr marL="0" indent="0">
              <a:buNone/>
              <a:defRPr sz="2400"/>
            </a:lvl1pPr>
            <a:lvl2pPr marL="685663" indent="0">
              <a:buNone/>
              <a:defRPr sz="2100"/>
            </a:lvl2pPr>
            <a:lvl3pPr marL="1371326" indent="0">
              <a:buNone/>
              <a:defRPr sz="1800"/>
            </a:lvl3pPr>
            <a:lvl4pPr marL="2056989" indent="0">
              <a:buNone/>
              <a:defRPr sz="1500"/>
            </a:lvl4pPr>
            <a:lvl5pPr marL="2742651" indent="0">
              <a:buNone/>
              <a:defRPr sz="1500"/>
            </a:lvl5pPr>
            <a:lvl6pPr marL="3428314" indent="0">
              <a:buNone/>
              <a:defRPr sz="1500"/>
            </a:lvl6pPr>
            <a:lvl7pPr marL="4113977" indent="0">
              <a:buNone/>
              <a:defRPr sz="1500"/>
            </a:lvl7pPr>
            <a:lvl8pPr marL="4799640" indent="0">
              <a:buNone/>
              <a:defRPr sz="1500"/>
            </a:lvl8pPr>
            <a:lvl9pPr marL="5485303" indent="0">
              <a:buNone/>
              <a:defRPr sz="1500"/>
            </a:lvl9pPr>
          </a:lstStyle>
          <a:p>
            <a:pPr lvl="0"/>
            <a:r>
              <a:rPr lang="en-US" smtClean="0"/>
              <a:t>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21/11/2019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14219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082" y="547604"/>
            <a:ext cx="15770662" cy="19880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7082" y="2738015"/>
            <a:ext cx="15770662" cy="6526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7082" y="9533055"/>
            <a:ext cx="4114086" cy="547603"/>
          </a:xfrm>
          <a:prstGeom prst="rect">
            <a:avLst/>
          </a:prstGeom>
        </p:spPr>
        <p:txBody>
          <a:bodyPr vert="horz" lIns="91440" tIns="45720" rIns="91440" bIns="45720" rtlCol="0" anchor="ctr"/>
          <a:lstStyle>
            <a:lvl1pPr algn="l">
              <a:defRPr sz="1800">
                <a:solidFill>
                  <a:schemeClr val="tx1">
                    <a:tint val="75000"/>
                  </a:schemeClr>
                </a:solidFill>
              </a:defRPr>
            </a:lvl1pPr>
          </a:lstStyle>
          <a:p>
            <a:fld id="{0002DDC5-7EBB-47AC-BFF5-8E257E6BF8C7}" type="datetimeFigureOut">
              <a:rPr lang="en-AU" smtClean="0"/>
              <a:t>21/11/2019</a:t>
            </a:fld>
            <a:endParaRPr lang="en-AU"/>
          </a:p>
        </p:txBody>
      </p:sp>
      <p:sp>
        <p:nvSpPr>
          <p:cNvPr id="5" name="Footer Placeholder 4"/>
          <p:cNvSpPr>
            <a:spLocks noGrp="1"/>
          </p:cNvSpPr>
          <p:nvPr>
            <p:ph type="ftr" sz="quarter" idx="3"/>
          </p:nvPr>
        </p:nvSpPr>
        <p:spPr>
          <a:xfrm>
            <a:off x="6056849" y="9533055"/>
            <a:ext cx="6171128"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2913657" y="9533055"/>
            <a:ext cx="4114086" cy="547603"/>
          </a:xfrm>
          <a:prstGeom prst="rect">
            <a:avLst/>
          </a:prstGeom>
        </p:spPr>
        <p:txBody>
          <a:bodyPr vert="horz" lIns="91440" tIns="45720" rIns="91440" bIns="45720" rtlCol="0" anchor="ctr"/>
          <a:lstStyle>
            <a:lvl1pPr algn="r">
              <a:defRPr sz="1800">
                <a:solidFill>
                  <a:schemeClr val="tx1">
                    <a:tint val="75000"/>
                  </a:schemeClr>
                </a:solidFill>
              </a:defRPr>
            </a:lvl1pPr>
          </a:lstStyle>
          <a:p>
            <a:fld id="{6FE1D95A-3581-4A17-87DB-49DAD28A91C5}" type="slidenum">
              <a:rPr lang="en-AU" smtClean="0"/>
              <a:t>‹#›</a:t>
            </a:fld>
            <a:endParaRPr lang="en-AU"/>
          </a:p>
        </p:txBody>
      </p:sp>
    </p:spTree>
    <p:extLst>
      <p:ext uri="{BB962C8B-B14F-4D97-AF65-F5344CB8AC3E}">
        <p14:creationId xmlns:p14="http://schemas.microsoft.com/office/powerpoint/2010/main" val="159143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326" rtl="0" eaLnBrk="1" latinLnBrk="0" hangingPunct="1">
        <a:lnSpc>
          <a:spcPct val="90000"/>
        </a:lnSpc>
        <a:spcBef>
          <a:spcPct val="0"/>
        </a:spcBef>
        <a:buNone/>
        <a:defRPr sz="6599" kern="1200">
          <a:solidFill>
            <a:schemeClr val="tx1"/>
          </a:solidFill>
          <a:latin typeface="+mj-lt"/>
          <a:ea typeface="+mj-ea"/>
          <a:cs typeface="+mj-cs"/>
        </a:defRPr>
      </a:lvl1pPr>
    </p:titleStyle>
    <p:bodyStyle>
      <a:lvl1pPr marL="342831" indent="-342831" algn="l" defTabSz="1371326" rtl="0" eaLnBrk="1" latinLnBrk="0" hangingPunct="1">
        <a:lnSpc>
          <a:spcPct val="90000"/>
        </a:lnSpc>
        <a:spcBef>
          <a:spcPts val="1500"/>
        </a:spcBef>
        <a:buFont typeface="Arial" panose="020B0604020202020204" pitchFamily="34" charset="0"/>
        <a:buChar char="•"/>
        <a:defRPr sz="4199" kern="1200">
          <a:solidFill>
            <a:schemeClr val="tx1"/>
          </a:solidFill>
          <a:latin typeface="+mn-lt"/>
          <a:ea typeface="+mn-ea"/>
          <a:cs typeface="+mn-cs"/>
        </a:defRPr>
      </a:lvl1pPr>
      <a:lvl2pPr marL="1028494" indent="-342831" algn="l" defTabSz="1371326" rtl="0" eaLnBrk="1" latinLnBrk="0" hangingPunct="1">
        <a:lnSpc>
          <a:spcPct val="90000"/>
        </a:lnSpc>
        <a:spcBef>
          <a:spcPts val="750"/>
        </a:spcBef>
        <a:buFont typeface="Arial" panose="020B0604020202020204" pitchFamily="34" charset="0"/>
        <a:buChar char="•"/>
        <a:defRPr sz="3599" kern="1200">
          <a:solidFill>
            <a:schemeClr val="tx1"/>
          </a:solidFill>
          <a:latin typeface="+mn-lt"/>
          <a:ea typeface="+mn-ea"/>
          <a:cs typeface="+mn-cs"/>
        </a:defRPr>
      </a:lvl2pPr>
      <a:lvl3pPr marL="1714157" indent="-342831" algn="l" defTabSz="1371326" rtl="0" eaLnBrk="1" latinLnBrk="0" hangingPunct="1">
        <a:lnSpc>
          <a:spcPct val="90000"/>
        </a:lnSpc>
        <a:spcBef>
          <a:spcPts val="750"/>
        </a:spcBef>
        <a:buFont typeface="Arial" panose="020B0604020202020204" pitchFamily="34" charset="0"/>
        <a:buChar char="•"/>
        <a:defRPr sz="2999" kern="1200">
          <a:solidFill>
            <a:schemeClr val="tx1"/>
          </a:solidFill>
          <a:latin typeface="+mn-lt"/>
          <a:ea typeface="+mn-ea"/>
          <a:cs typeface="+mn-cs"/>
        </a:defRPr>
      </a:lvl3pPr>
      <a:lvl4pPr marL="2399820"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4pPr>
      <a:lvl5pPr marL="3085483"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5pPr>
      <a:lvl6pPr marL="3771146"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6pPr>
      <a:lvl7pPr marL="4456808"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7pPr>
      <a:lvl8pPr marL="5142471"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8pPr>
      <a:lvl9pPr marL="5828134"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9pPr>
    </p:bodyStyle>
    <p:otherStyle>
      <a:defPPr>
        <a:defRPr lang="en-US"/>
      </a:defPPr>
      <a:lvl1pPr marL="0" algn="l" defTabSz="1371326" rtl="0" eaLnBrk="1" latinLnBrk="0" hangingPunct="1">
        <a:defRPr sz="2699" kern="1200">
          <a:solidFill>
            <a:schemeClr val="tx1"/>
          </a:solidFill>
          <a:latin typeface="+mn-lt"/>
          <a:ea typeface="+mn-ea"/>
          <a:cs typeface="+mn-cs"/>
        </a:defRPr>
      </a:lvl1pPr>
      <a:lvl2pPr marL="685663" algn="l" defTabSz="1371326" rtl="0" eaLnBrk="1" latinLnBrk="0" hangingPunct="1">
        <a:defRPr sz="2699" kern="1200">
          <a:solidFill>
            <a:schemeClr val="tx1"/>
          </a:solidFill>
          <a:latin typeface="+mn-lt"/>
          <a:ea typeface="+mn-ea"/>
          <a:cs typeface="+mn-cs"/>
        </a:defRPr>
      </a:lvl2pPr>
      <a:lvl3pPr marL="1371326" algn="l" defTabSz="1371326" rtl="0" eaLnBrk="1" latinLnBrk="0" hangingPunct="1">
        <a:defRPr sz="2699" kern="1200">
          <a:solidFill>
            <a:schemeClr val="tx1"/>
          </a:solidFill>
          <a:latin typeface="+mn-lt"/>
          <a:ea typeface="+mn-ea"/>
          <a:cs typeface="+mn-cs"/>
        </a:defRPr>
      </a:lvl3pPr>
      <a:lvl4pPr marL="2056989" algn="l" defTabSz="1371326" rtl="0" eaLnBrk="1" latinLnBrk="0" hangingPunct="1">
        <a:defRPr sz="2699" kern="1200">
          <a:solidFill>
            <a:schemeClr val="tx1"/>
          </a:solidFill>
          <a:latin typeface="+mn-lt"/>
          <a:ea typeface="+mn-ea"/>
          <a:cs typeface="+mn-cs"/>
        </a:defRPr>
      </a:lvl4pPr>
      <a:lvl5pPr marL="2742651" algn="l" defTabSz="1371326" rtl="0" eaLnBrk="1" latinLnBrk="0" hangingPunct="1">
        <a:defRPr sz="2699" kern="1200">
          <a:solidFill>
            <a:schemeClr val="tx1"/>
          </a:solidFill>
          <a:latin typeface="+mn-lt"/>
          <a:ea typeface="+mn-ea"/>
          <a:cs typeface="+mn-cs"/>
        </a:defRPr>
      </a:lvl5pPr>
      <a:lvl6pPr marL="3428314" algn="l" defTabSz="1371326" rtl="0" eaLnBrk="1" latinLnBrk="0" hangingPunct="1">
        <a:defRPr sz="2699" kern="1200">
          <a:solidFill>
            <a:schemeClr val="tx1"/>
          </a:solidFill>
          <a:latin typeface="+mn-lt"/>
          <a:ea typeface="+mn-ea"/>
          <a:cs typeface="+mn-cs"/>
        </a:defRPr>
      </a:lvl6pPr>
      <a:lvl7pPr marL="4113977" algn="l" defTabSz="1371326" rtl="0" eaLnBrk="1" latinLnBrk="0" hangingPunct="1">
        <a:defRPr sz="2699" kern="1200">
          <a:solidFill>
            <a:schemeClr val="tx1"/>
          </a:solidFill>
          <a:latin typeface="+mn-lt"/>
          <a:ea typeface="+mn-ea"/>
          <a:cs typeface="+mn-cs"/>
        </a:defRPr>
      </a:lvl7pPr>
      <a:lvl8pPr marL="4799640" algn="l" defTabSz="1371326" rtl="0" eaLnBrk="1" latinLnBrk="0" hangingPunct="1">
        <a:defRPr sz="2699" kern="1200">
          <a:solidFill>
            <a:schemeClr val="tx1"/>
          </a:solidFill>
          <a:latin typeface="+mn-lt"/>
          <a:ea typeface="+mn-ea"/>
          <a:cs typeface="+mn-cs"/>
        </a:defRPr>
      </a:lvl8pPr>
      <a:lvl9pPr marL="5485303" algn="l" defTabSz="1371326" rtl="0" eaLnBrk="1" latinLnBrk="0" hangingPunct="1">
        <a:defRPr sz="26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7848302"/>
          </a:xfrm>
          <a:prstGeom prst="rect">
            <a:avLst/>
          </a:prstGeom>
        </p:spPr>
        <p:txBody>
          <a:bodyPr wrap="square">
            <a:spAutoFit/>
          </a:bodyPr>
          <a:lstStyle/>
          <a:p>
            <a:r>
              <a:rPr lang="en-US" sz="3600" dirty="0" smtClean="0">
                <a:solidFill>
                  <a:schemeClr val="bg1"/>
                </a:solidFill>
              </a:rPr>
              <a:t>Welcome to the experiment, and thank you for agreeing to take part in this study.</a:t>
            </a:r>
          </a:p>
          <a:p>
            <a:endParaRPr lang="en-US" sz="3600" dirty="0">
              <a:solidFill>
                <a:schemeClr val="bg1"/>
              </a:solidFill>
            </a:endParaRPr>
          </a:p>
          <a:p>
            <a:endParaRPr lang="en-US" sz="3600" dirty="0" smtClean="0">
              <a:solidFill>
                <a:schemeClr val="bg1"/>
              </a:solidFill>
            </a:endParaRPr>
          </a:p>
          <a:p>
            <a:r>
              <a:rPr lang="en-US" sz="3600" dirty="0" smtClean="0">
                <a:solidFill>
                  <a:schemeClr val="bg1"/>
                </a:solidFill>
              </a:rPr>
              <a:t>This task examines your visual search performance. On each trial you will see a collection of L shapes, with a single T positioned somewhere among them. Your task is to search for this “target letter” ‘T’.</a:t>
            </a:r>
          </a:p>
          <a:p>
            <a:endParaRPr lang="en-US" sz="3600" dirty="0">
              <a:solidFill>
                <a:schemeClr val="bg1"/>
              </a:solidFill>
            </a:endParaRPr>
          </a:p>
          <a:p>
            <a:r>
              <a:rPr lang="en-US" sz="3600" dirty="0" smtClean="0">
                <a:solidFill>
                  <a:schemeClr val="bg1"/>
                </a:solidFill>
              </a:rPr>
              <a:t>Once you have found the ‘T’, you need to respond to the direction in which it is rotated, either left or right. </a:t>
            </a:r>
          </a:p>
          <a:p>
            <a:endParaRPr lang="en-US" sz="3600" dirty="0">
              <a:solidFill>
                <a:schemeClr val="bg1"/>
              </a:solidFill>
            </a:endParaRPr>
          </a:p>
          <a:p>
            <a:r>
              <a:rPr lang="en-US" sz="3600" dirty="0" smtClean="0">
                <a:solidFill>
                  <a:schemeClr val="bg1"/>
                </a:solidFill>
              </a:rPr>
              <a:t>If the T is rotated to the left, press the C key</a:t>
            </a:r>
          </a:p>
          <a:p>
            <a:endParaRPr lang="en-US" sz="3600" dirty="0">
              <a:solidFill>
                <a:schemeClr val="bg1"/>
              </a:solidFill>
            </a:endParaRPr>
          </a:p>
          <a:p>
            <a:r>
              <a:rPr lang="en-US" sz="3600" dirty="0">
                <a:solidFill>
                  <a:schemeClr val="bg1"/>
                </a:solidFill>
              </a:rPr>
              <a:t>If the T is rotated to the </a:t>
            </a:r>
            <a:r>
              <a:rPr lang="en-US" sz="3600" dirty="0" smtClean="0">
                <a:solidFill>
                  <a:schemeClr val="bg1"/>
                </a:solidFill>
              </a:rPr>
              <a:t>right, </a:t>
            </a:r>
            <a:r>
              <a:rPr lang="en-US" sz="3600" dirty="0">
                <a:solidFill>
                  <a:schemeClr val="bg1"/>
                </a:solidFill>
              </a:rPr>
              <a:t>press the </a:t>
            </a:r>
            <a:r>
              <a:rPr lang="en-US" sz="3600" dirty="0" smtClean="0">
                <a:solidFill>
                  <a:schemeClr val="bg1"/>
                </a:solidFill>
              </a:rPr>
              <a:t>N key</a:t>
            </a:r>
          </a:p>
          <a:p>
            <a:endParaRPr lang="en-US" sz="3600" dirty="0">
              <a:solidFill>
                <a:schemeClr val="bg1"/>
              </a:solidFill>
            </a:endParaRPr>
          </a:p>
        </p:txBody>
      </p:sp>
      <p:sp>
        <p:nvSpPr>
          <p:cNvPr id="6" name="TextBox 5"/>
          <p:cNvSpPr txBox="1"/>
          <p:nvPr/>
        </p:nvSpPr>
        <p:spPr>
          <a:xfrm>
            <a:off x="11940906" y="9655346"/>
            <a:ext cx="6196369" cy="523220"/>
          </a:xfrm>
          <a:prstGeom prst="rect">
            <a:avLst/>
          </a:prstGeom>
          <a:noFill/>
        </p:spPr>
        <p:txBody>
          <a:bodyPr wrap="square" rtlCol="0">
            <a:spAutoFit/>
          </a:bodyPr>
          <a:lstStyle/>
          <a:p>
            <a:r>
              <a:rPr lang="en-US" sz="2800" i="1" dirty="0">
                <a:solidFill>
                  <a:schemeClr val="bg1"/>
                </a:solidFill>
              </a:rPr>
              <a:t>Press the space bar </a:t>
            </a:r>
            <a:r>
              <a:rPr lang="en-US" sz="2800" i="1" dirty="0" smtClean="0">
                <a:solidFill>
                  <a:schemeClr val="bg1"/>
                </a:solidFill>
              </a:rPr>
              <a:t>for more instructions</a:t>
            </a:r>
            <a:endParaRPr lang="en-AU" sz="2800" i="1" u="sng" dirty="0">
              <a:solidFill>
                <a:schemeClr val="bg1"/>
              </a:solidFill>
            </a:endParaRPr>
          </a:p>
        </p:txBody>
      </p:sp>
    </p:spTree>
    <p:extLst>
      <p:ext uri="{BB962C8B-B14F-4D97-AF65-F5344CB8AC3E}">
        <p14:creationId xmlns:p14="http://schemas.microsoft.com/office/powerpoint/2010/main" val="1582625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8543" y="4148707"/>
            <a:ext cx="8187739" cy="1987999"/>
          </a:xfrm>
        </p:spPr>
        <p:txBody>
          <a:bodyPr>
            <a:normAutofit fontScale="90000"/>
          </a:bodyPr>
          <a:lstStyle/>
          <a:p>
            <a:pPr algn="ctr"/>
            <a:r>
              <a:rPr lang="en-US" sz="7200" b="1" dirty="0" smtClean="0">
                <a:solidFill>
                  <a:srgbClr val="FF0000"/>
                </a:solidFill>
                <a:effectLst/>
                <a:latin typeface="+mn-lt"/>
              </a:rPr>
              <a:t>TIMEOUT – TOO SLOW</a:t>
            </a:r>
            <a:endParaRPr lang="en-AU" sz="7200" b="1" dirty="0">
              <a:solidFill>
                <a:srgbClr val="FF0000"/>
              </a:solidFill>
              <a:effectLst/>
              <a:latin typeface="+mn-lt"/>
            </a:endParaRPr>
          </a:p>
        </p:txBody>
      </p:sp>
    </p:spTree>
    <p:extLst>
      <p:ext uri="{BB962C8B-B14F-4D97-AF65-F5344CB8AC3E}">
        <p14:creationId xmlns:p14="http://schemas.microsoft.com/office/powerpoint/2010/main" val="3856393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628773" y="4419431"/>
            <a:ext cx="9027279" cy="1446550"/>
          </a:xfrm>
          <a:prstGeom prst="rect">
            <a:avLst/>
          </a:prstGeom>
          <a:noFill/>
        </p:spPr>
        <p:txBody>
          <a:bodyPr wrap="none" rtlCol="0">
            <a:spAutoFit/>
          </a:bodyPr>
          <a:lstStyle/>
          <a:p>
            <a:pPr algn="ctr"/>
            <a:r>
              <a:rPr lang="en-AU" sz="4800" b="1" dirty="0" smtClean="0"/>
              <a:t>Rest break</a:t>
            </a:r>
          </a:p>
          <a:p>
            <a:pPr algn="ctr"/>
            <a:r>
              <a:rPr lang="en-AU" sz="4000" dirty="0" smtClean="0"/>
              <a:t>Trials will start automatically in 30 seconds</a:t>
            </a:r>
            <a:endParaRPr lang="en-AU" sz="4000" dirty="0"/>
          </a:p>
        </p:txBody>
      </p:sp>
    </p:spTree>
    <p:extLst>
      <p:ext uri="{BB962C8B-B14F-4D97-AF65-F5344CB8AC3E}">
        <p14:creationId xmlns:p14="http://schemas.microsoft.com/office/powerpoint/2010/main" val="2093620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1200329"/>
          </a:xfrm>
          <a:prstGeom prst="rect">
            <a:avLst/>
          </a:prstGeom>
        </p:spPr>
        <p:txBody>
          <a:bodyPr wrap="square">
            <a:spAutoFit/>
          </a:bodyPr>
          <a:lstStyle/>
          <a:p>
            <a:r>
              <a:rPr lang="en-US" sz="3600" dirty="0" smtClean="0">
                <a:solidFill>
                  <a:schemeClr val="bg1"/>
                </a:solidFill>
              </a:rPr>
              <a:t>This is an example display. The target is rotated to the left, so here you would press the C key.</a:t>
            </a:r>
            <a:endParaRPr lang="en-US" sz="3600" dirty="0">
              <a:solidFill>
                <a:schemeClr val="bg1"/>
              </a:solidFill>
            </a:endParaRPr>
          </a:p>
        </p:txBody>
      </p:sp>
      <p:sp>
        <p:nvSpPr>
          <p:cNvPr id="6" name="TextBox 5"/>
          <p:cNvSpPr txBox="1"/>
          <p:nvPr/>
        </p:nvSpPr>
        <p:spPr>
          <a:xfrm>
            <a:off x="11940906" y="9655346"/>
            <a:ext cx="6196369" cy="523220"/>
          </a:xfrm>
          <a:prstGeom prst="rect">
            <a:avLst/>
          </a:prstGeom>
          <a:noFill/>
        </p:spPr>
        <p:txBody>
          <a:bodyPr wrap="square" rtlCol="0">
            <a:spAutoFit/>
          </a:bodyPr>
          <a:lstStyle/>
          <a:p>
            <a:r>
              <a:rPr lang="en-US" sz="2800" i="1" dirty="0">
                <a:solidFill>
                  <a:schemeClr val="bg1"/>
                </a:solidFill>
              </a:rPr>
              <a:t>Press the space bar </a:t>
            </a:r>
            <a:r>
              <a:rPr lang="en-US" sz="2800" i="1" dirty="0" smtClean="0">
                <a:solidFill>
                  <a:schemeClr val="bg1"/>
                </a:solidFill>
              </a:rPr>
              <a:t>for more instructions</a:t>
            </a:r>
            <a:endParaRPr lang="en-AU" sz="2800" i="1" u="sng"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8972" y="2160987"/>
            <a:ext cx="12919285" cy="7267098"/>
          </a:xfrm>
          <a:prstGeom prst="rect">
            <a:avLst/>
          </a:prstGeom>
        </p:spPr>
      </p:pic>
    </p:spTree>
    <p:extLst>
      <p:ext uri="{BB962C8B-B14F-4D97-AF65-F5344CB8AC3E}">
        <p14:creationId xmlns:p14="http://schemas.microsoft.com/office/powerpoint/2010/main" val="83921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610753" y="1058312"/>
            <a:ext cx="17048135" cy="8402300"/>
          </a:xfrm>
          <a:prstGeom prst="rect">
            <a:avLst/>
          </a:prstGeom>
        </p:spPr>
        <p:txBody>
          <a:bodyPr wrap="square">
            <a:spAutoFit/>
          </a:bodyPr>
          <a:lstStyle/>
          <a:p>
            <a:r>
              <a:rPr lang="en-US" sz="3600" dirty="0" smtClean="0">
                <a:solidFill>
                  <a:schemeClr val="bg1"/>
                </a:solidFill>
              </a:rPr>
              <a:t>On half of the trials, an </a:t>
            </a:r>
            <a:r>
              <a:rPr lang="en-US" sz="3600" dirty="0">
                <a:solidFill>
                  <a:schemeClr val="bg1"/>
                </a:solidFill>
              </a:rPr>
              <a:t>arrow will appear before the start of each trial. This arrow will tell you on which side of the screen the target will appear. </a:t>
            </a:r>
            <a:r>
              <a:rPr lang="en-US" sz="3600" dirty="0" smtClean="0">
                <a:solidFill>
                  <a:schemeClr val="bg1"/>
                </a:solidFill>
              </a:rPr>
              <a:t>The </a:t>
            </a:r>
            <a:r>
              <a:rPr lang="en-US" sz="3600" dirty="0">
                <a:solidFill>
                  <a:schemeClr val="bg1"/>
                </a:solidFill>
              </a:rPr>
              <a:t>arrow is always accurate: the target will always appear on the side which the arrow is pointing towards</a:t>
            </a:r>
            <a:r>
              <a:rPr lang="en-US" sz="3600" dirty="0" smtClean="0">
                <a:solidFill>
                  <a:schemeClr val="bg1"/>
                </a:solidFill>
              </a:rPr>
              <a:t>.</a:t>
            </a:r>
            <a:endParaRPr lang="en-US" sz="3600" dirty="0">
              <a:solidFill>
                <a:schemeClr val="bg1"/>
              </a:solidFill>
            </a:endParaRPr>
          </a:p>
          <a:p>
            <a:endParaRPr lang="en-US" sz="3600" dirty="0" smtClean="0">
              <a:solidFill>
                <a:schemeClr val="bg1"/>
              </a:solidFill>
            </a:endParaRPr>
          </a:p>
          <a:p>
            <a:r>
              <a:rPr lang="en-US" sz="3600" dirty="0" smtClean="0">
                <a:solidFill>
                  <a:schemeClr val="bg1"/>
                </a:solidFill>
              </a:rPr>
              <a:t>If </a:t>
            </a:r>
            <a:r>
              <a:rPr lang="en-US" sz="3600" dirty="0" smtClean="0">
                <a:solidFill>
                  <a:schemeClr val="bg1"/>
                </a:solidFill>
              </a:rPr>
              <a:t>you respond with the correct key, the task will continue to the next trial.</a:t>
            </a:r>
          </a:p>
          <a:p>
            <a:endParaRPr lang="en-US" sz="3600" dirty="0">
              <a:solidFill>
                <a:schemeClr val="bg1"/>
              </a:solidFill>
            </a:endParaRPr>
          </a:p>
          <a:p>
            <a:r>
              <a:rPr lang="en-US" sz="3600" dirty="0" smtClean="0">
                <a:solidFill>
                  <a:schemeClr val="bg1"/>
                </a:solidFill>
              </a:rPr>
              <a:t>However, if you respond with the wrong key, an error message will be displayed for 3 seconds. Please try to avoid making errors in this task.</a:t>
            </a:r>
          </a:p>
          <a:p>
            <a:endParaRPr lang="en-US" sz="3600" dirty="0">
              <a:solidFill>
                <a:schemeClr val="bg1"/>
              </a:solidFill>
            </a:endParaRPr>
          </a:p>
          <a:p>
            <a:r>
              <a:rPr lang="en-US" sz="3600" dirty="0" smtClean="0">
                <a:solidFill>
                  <a:schemeClr val="bg1"/>
                </a:solidFill>
              </a:rPr>
              <a:t>You will be given regular short rest-breaks during the task.</a:t>
            </a:r>
          </a:p>
          <a:p>
            <a:endParaRPr lang="en-US" sz="3600" dirty="0">
              <a:solidFill>
                <a:schemeClr val="bg1"/>
              </a:solidFill>
            </a:endParaRPr>
          </a:p>
          <a:p>
            <a:r>
              <a:rPr lang="en-US" sz="3600" dirty="0" smtClean="0">
                <a:solidFill>
                  <a:schemeClr val="bg1"/>
                </a:solidFill>
              </a:rPr>
              <a:t>Please </a:t>
            </a:r>
            <a:r>
              <a:rPr lang="en-US" sz="3600" dirty="0" smtClean="0">
                <a:solidFill>
                  <a:schemeClr val="bg1"/>
                </a:solidFill>
              </a:rPr>
              <a:t>ask the experimenter if you have any questions</a:t>
            </a:r>
          </a:p>
          <a:p>
            <a:endParaRPr lang="en-US" sz="3600" dirty="0">
              <a:solidFill>
                <a:schemeClr val="bg1"/>
              </a:solidFill>
            </a:endParaRPr>
          </a:p>
          <a:p>
            <a:r>
              <a:rPr lang="en-US" sz="3600" dirty="0" smtClean="0">
                <a:solidFill>
                  <a:schemeClr val="bg1"/>
                </a:solidFill>
              </a:rPr>
              <a:t>When you are ready to start, place your index fingers on the C and N keys. The experimenter will then start the task. </a:t>
            </a:r>
            <a:endParaRPr lang="en-US" sz="3600" dirty="0">
              <a:solidFill>
                <a:schemeClr val="bg1"/>
              </a:solidFill>
            </a:endParaRPr>
          </a:p>
        </p:txBody>
      </p:sp>
    </p:spTree>
    <p:extLst>
      <p:ext uri="{BB962C8B-B14F-4D97-AF65-F5344CB8AC3E}">
        <p14:creationId xmlns:p14="http://schemas.microsoft.com/office/powerpoint/2010/main" val="35086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881511" y="2055609"/>
            <a:ext cx="16439103" cy="5632311"/>
          </a:xfrm>
          <a:prstGeom prst="rect">
            <a:avLst/>
          </a:prstGeom>
        </p:spPr>
        <p:txBody>
          <a:bodyPr wrap="square">
            <a:spAutoFit/>
          </a:bodyPr>
          <a:lstStyle/>
          <a:p>
            <a:r>
              <a:rPr lang="en-US" sz="3600" dirty="0" smtClean="0">
                <a:solidFill>
                  <a:schemeClr val="bg1"/>
                </a:solidFill>
              </a:rPr>
              <a:t>In the next phase of the task, </a:t>
            </a:r>
            <a:r>
              <a:rPr lang="en-US" sz="3600" dirty="0" smtClean="0">
                <a:solidFill>
                  <a:schemeClr val="bg1"/>
                </a:solidFill>
              </a:rPr>
              <a:t>the arrow will no longer appear </a:t>
            </a:r>
            <a:r>
              <a:rPr lang="en-US" sz="3600" dirty="0" smtClean="0">
                <a:solidFill>
                  <a:schemeClr val="bg1"/>
                </a:solidFill>
              </a:rPr>
              <a:t>before the start of each trial</a:t>
            </a:r>
            <a:r>
              <a:rPr lang="en-US" sz="3600" dirty="0" smtClean="0">
                <a:solidFill>
                  <a:schemeClr val="bg1"/>
                </a:solidFill>
              </a:rPr>
              <a:t>. </a:t>
            </a:r>
          </a:p>
          <a:p>
            <a:endParaRPr lang="en-US" sz="3600" dirty="0">
              <a:solidFill>
                <a:schemeClr val="bg1"/>
              </a:solidFill>
            </a:endParaRPr>
          </a:p>
          <a:p>
            <a:r>
              <a:rPr lang="en-US" sz="3600" dirty="0" smtClean="0">
                <a:solidFill>
                  <a:schemeClr val="bg1"/>
                </a:solidFill>
              </a:rPr>
              <a:t>Your task in this phase is identical to the previous phase: locate the target and respond to the rotation of the T (rotated to the left or to the right) using the C and N keys. </a:t>
            </a:r>
          </a:p>
          <a:p>
            <a:endParaRPr lang="en-US" sz="3600" dirty="0">
              <a:solidFill>
                <a:schemeClr val="bg1"/>
              </a:solidFill>
            </a:endParaRPr>
          </a:p>
          <a:p>
            <a:endParaRPr lang="en-US" sz="3600" dirty="0" smtClean="0">
              <a:solidFill>
                <a:schemeClr val="bg1"/>
              </a:solidFill>
            </a:endParaRPr>
          </a:p>
          <a:p>
            <a:endParaRPr lang="en-US" sz="3600" dirty="0">
              <a:solidFill>
                <a:schemeClr val="bg1"/>
              </a:solidFill>
            </a:endParaRPr>
          </a:p>
          <a:p>
            <a:r>
              <a:rPr lang="en-US" sz="3600" dirty="0" smtClean="0">
                <a:solidFill>
                  <a:schemeClr val="bg1"/>
                </a:solidFill>
              </a:rPr>
              <a:t>When you are ready to resume, place your index fingers on C and N and inform the experimenter.</a:t>
            </a:r>
            <a:endParaRPr lang="en-US" sz="3600" dirty="0">
              <a:solidFill>
                <a:schemeClr val="bg1"/>
              </a:solidFill>
            </a:endParaRPr>
          </a:p>
        </p:txBody>
      </p:sp>
    </p:spTree>
    <p:extLst>
      <p:ext uri="{BB962C8B-B14F-4D97-AF65-F5344CB8AC3E}">
        <p14:creationId xmlns:p14="http://schemas.microsoft.com/office/powerpoint/2010/main" val="368450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6060" y="1403037"/>
            <a:ext cx="15770662" cy="8229600"/>
          </a:xfrm>
        </p:spPr>
        <p:txBody>
          <a:bodyPr>
            <a:normAutofit/>
          </a:bodyPr>
          <a:lstStyle/>
          <a:p>
            <a:pPr marL="0" indent="0">
              <a:buNone/>
            </a:pPr>
            <a:r>
              <a:rPr lang="en-GB" sz="3600" dirty="0" smtClean="0">
                <a:solidFill>
                  <a:schemeClr val="bg1"/>
                </a:solidFill>
              </a:rPr>
              <a:t>You have now finished the main task. In the next phase we would like to test your memory for what you have experienced.</a:t>
            </a:r>
          </a:p>
          <a:p>
            <a:pPr marL="0" indent="0">
              <a:buNone/>
            </a:pPr>
            <a:endParaRPr lang="en-GB" sz="3600" dirty="0">
              <a:solidFill>
                <a:schemeClr val="bg1"/>
              </a:solidFill>
            </a:endParaRPr>
          </a:p>
          <a:p>
            <a:pPr marL="0" indent="0">
              <a:buNone/>
            </a:pPr>
            <a:r>
              <a:rPr lang="en-GB" sz="3600" dirty="0" smtClean="0">
                <a:solidFill>
                  <a:schemeClr val="bg1"/>
                </a:solidFill>
              </a:rPr>
              <a:t>You may or may not have noticed that some of the patterns you experienced in the previous phase repeated across the experiment many times. </a:t>
            </a:r>
          </a:p>
          <a:p>
            <a:pPr marL="0" indent="0">
              <a:buNone/>
            </a:pPr>
            <a:endParaRPr lang="en-GB" sz="3600" dirty="0">
              <a:solidFill>
                <a:schemeClr val="bg1"/>
              </a:solidFill>
            </a:endParaRPr>
          </a:p>
          <a:p>
            <a:pPr marL="0" indent="0">
              <a:buNone/>
            </a:pPr>
            <a:r>
              <a:rPr lang="en-GB" sz="3600" dirty="0" smtClean="0">
                <a:solidFill>
                  <a:schemeClr val="bg1"/>
                </a:solidFill>
              </a:rPr>
              <a:t>Do not worry if you did not notice this – many people fail to notice that these patterns are repeating.</a:t>
            </a:r>
          </a:p>
          <a:p>
            <a:pPr marL="0" indent="0">
              <a:buNone/>
            </a:pPr>
            <a:endParaRPr lang="en-GB" sz="3600" dirty="0">
              <a:solidFill>
                <a:schemeClr val="bg1"/>
              </a:solidFill>
            </a:endParaRPr>
          </a:p>
          <a:p>
            <a:pPr marL="0" indent="0">
              <a:buNone/>
            </a:pPr>
            <a:endParaRPr lang="en-GB" sz="3600" dirty="0">
              <a:solidFill>
                <a:schemeClr val="bg1"/>
              </a:solidFill>
            </a:endParaRPr>
          </a:p>
        </p:txBody>
      </p:sp>
      <p:sp>
        <p:nvSpPr>
          <p:cNvPr id="4" name="TextBox 3"/>
          <p:cNvSpPr txBox="1"/>
          <p:nvPr/>
        </p:nvSpPr>
        <p:spPr>
          <a:xfrm>
            <a:off x="11940906" y="9655346"/>
            <a:ext cx="6196369" cy="523220"/>
          </a:xfrm>
          <a:prstGeom prst="rect">
            <a:avLst/>
          </a:prstGeom>
          <a:noFill/>
        </p:spPr>
        <p:txBody>
          <a:bodyPr wrap="square" rtlCol="0">
            <a:spAutoFit/>
          </a:bodyPr>
          <a:lstStyle/>
          <a:p>
            <a:r>
              <a:rPr lang="en-US" sz="2800" i="1" dirty="0">
                <a:solidFill>
                  <a:schemeClr val="bg1"/>
                </a:solidFill>
              </a:rPr>
              <a:t>Press the space bar </a:t>
            </a:r>
            <a:r>
              <a:rPr lang="en-US" sz="2800" i="1" dirty="0" smtClean="0">
                <a:solidFill>
                  <a:schemeClr val="bg1"/>
                </a:solidFill>
              </a:rPr>
              <a:t>for more instructions</a:t>
            </a:r>
            <a:endParaRPr lang="en-AU" sz="2800" i="1" u="sng" dirty="0">
              <a:solidFill>
                <a:schemeClr val="bg1"/>
              </a:solidFill>
            </a:endParaRPr>
          </a:p>
        </p:txBody>
      </p:sp>
    </p:spTree>
    <p:extLst>
      <p:ext uri="{BB962C8B-B14F-4D97-AF65-F5344CB8AC3E}">
        <p14:creationId xmlns:p14="http://schemas.microsoft.com/office/powerpoint/2010/main" val="121986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003178" y="1157566"/>
            <a:ext cx="15429390" cy="7848302"/>
          </a:xfrm>
          <a:prstGeom prst="rect">
            <a:avLst/>
          </a:prstGeom>
        </p:spPr>
        <p:txBody>
          <a:bodyPr wrap="square">
            <a:spAutoFit/>
          </a:bodyPr>
          <a:lstStyle/>
          <a:p>
            <a:r>
              <a:rPr lang="en-GB" sz="3600" dirty="0">
                <a:solidFill>
                  <a:schemeClr val="bg1"/>
                </a:solidFill>
              </a:rPr>
              <a:t>In this next phase we would like to test your memory for these patterns. For each pattern, please indicate whether you believe it is an old pattern that you have seen before in the experiment, or is a new one (that you did not see in the previous phase of the experiment</a:t>
            </a:r>
            <a:r>
              <a:rPr lang="en-GB" sz="3600" dirty="0" smtClean="0">
                <a:solidFill>
                  <a:schemeClr val="bg1"/>
                </a:solidFill>
              </a:rPr>
              <a:t>).</a:t>
            </a:r>
          </a:p>
          <a:p>
            <a:endParaRPr lang="en-GB" sz="3600" dirty="0">
              <a:solidFill>
                <a:schemeClr val="bg1"/>
              </a:solidFill>
            </a:endParaRPr>
          </a:p>
          <a:p>
            <a:r>
              <a:rPr lang="en-GB" sz="3600" dirty="0" smtClean="0">
                <a:solidFill>
                  <a:schemeClr val="bg1"/>
                </a:solidFill>
              </a:rPr>
              <a:t>You will view the pattern for 5 seconds, after which you need to respond UP or DOWN.</a:t>
            </a:r>
            <a:endParaRPr lang="en-GB" sz="3600" dirty="0">
              <a:solidFill>
                <a:schemeClr val="bg1"/>
              </a:solidFill>
            </a:endParaRPr>
          </a:p>
          <a:p>
            <a:endParaRPr lang="en-GB" sz="3600" dirty="0">
              <a:solidFill>
                <a:schemeClr val="bg1"/>
              </a:solidFill>
            </a:endParaRPr>
          </a:p>
          <a:p>
            <a:r>
              <a:rPr lang="en-GB" sz="3600" dirty="0">
                <a:solidFill>
                  <a:schemeClr val="bg1"/>
                </a:solidFill>
              </a:rPr>
              <a:t>Press the </a:t>
            </a:r>
            <a:r>
              <a:rPr lang="en-GB" sz="3600" dirty="0" smtClean="0">
                <a:solidFill>
                  <a:schemeClr val="bg1"/>
                </a:solidFill>
              </a:rPr>
              <a:t>‘UP’ </a:t>
            </a:r>
            <a:r>
              <a:rPr lang="en-GB" sz="3600" dirty="0">
                <a:solidFill>
                  <a:schemeClr val="bg1"/>
                </a:solidFill>
              </a:rPr>
              <a:t>key if you think the pattern is </a:t>
            </a:r>
            <a:r>
              <a:rPr lang="en-GB" sz="3600" dirty="0" smtClean="0">
                <a:solidFill>
                  <a:schemeClr val="bg1"/>
                </a:solidFill>
              </a:rPr>
              <a:t>OLD</a:t>
            </a:r>
          </a:p>
          <a:p>
            <a:endParaRPr lang="en-GB" sz="3600" dirty="0">
              <a:solidFill>
                <a:schemeClr val="bg1"/>
              </a:solidFill>
            </a:endParaRPr>
          </a:p>
          <a:p>
            <a:r>
              <a:rPr lang="en-GB" sz="3600" dirty="0">
                <a:solidFill>
                  <a:schemeClr val="bg1"/>
                </a:solidFill>
              </a:rPr>
              <a:t>Press the </a:t>
            </a:r>
            <a:r>
              <a:rPr lang="en-GB" sz="3600" dirty="0" smtClean="0">
                <a:solidFill>
                  <a:schemeClr val="bg1"/>
                </a:solidFill>
              </a:rPr>
              <a:t>‘DOWN’ </a:t>
            </a:r>
            <a:r>
              <a:rPr lang="en-GB" sz="3600" dirty="0">
                <a:solidFill>
                  <a:schemeClr val="bg1"/>
                </a:solidFill>
              </a:rPr>
              <a:t>key if you think the pattern is </a:t>
            </a:r>
            <a:r>
              <a:rPr lang="en-GB" sz="3600" dirty="0" smtClean="0">
                <a:solidFill>
                  <a:schemeClr val="bg1"/>
                </a:solidFill>
              </a:rPr>
              <a:t>NEW</a:t>
            </a:r>
          </a:p>
          <a:p>
            <a:endParaRPr lang="en-GB" sz="3600" dirty="0">
              <a:solidFill>
                <a:schemeClr val="bg1"/>
              </a:solidFill>
            </a:endParaRPr>
          </a:p>
          <a:p>
            <a:r>
              <a:rPr lang="en-US" sz="3600" dirty="0">
                <a:solidFill>
                  <a:schemeClr val="bg1"/>
                </a:solidFill>
              </a:rPr>
              <a:t>When you are ready to resume, place your </a:t>
            </a:r>
            <a:r>
              <a:rPr lang="en-US" sz="3600" dirty="0" smtClean="0">
                <a:solidFill>
                  <a:schemeClr val="bg1"/>
                </a:solidFill>
              </a:rPr>
              <a:t>fingers </a:t>
            </a:r>
            <a:r>
              <a:rPr lang="en-US" sz="3600" dirty="0">
                <a:solidFill>
                  <a:schemeClr val="bg1"/>
                </a:solidFill>
              </a:rPr>
              <a:t>on </a:t>
            </a:r>
            <a:r>
              <a:rPr lang="en-US" sz="3600" dirty="0" smtClean="0">
                <a:solidFill>
                  <a:schemeClr val="bg1"/>
                </a:solidFill>
              </a:rPr>
              <a:t>UP </a:t>
            </a:r>
            <a:r>
              <a:rPr lang="en-US" sz="3600" dirty="0">
                <a:solidFill>
                  <a:schemeClr val="bg1"/>
                </a:solidFill>
              </a:rPr>
              <a:t>and </a:t>
            </a:r>
            <a:r>
              <a:rPr lang="en-US" sz="3600" dirty="0" smtClean="0">
                <a:solidFill>
                  <a:schemeClr val="bg1"/>
                </a:solidFill>
              </a:rPr>
              <a:t>DOWN </a:t>
            </a:r>
            <a:r>
              <a:rPr lang="en-US" sz="3600" dirty="0">
                <a:solidFill>
                  <a:schemeClr val="bg1"/>
                </a:solidFill>
              </a:rPr>
              <a:t>and inform the experimenter</a:t>
            </a:r>
            <a:r>
              <a:rPr lang="en-US" sz="3600" dirty="0" smtClean="0">
                <a:solidFill>
                  <a:schemeClr val="bg1"/>
                </a:solidFill>
              </a:rPr>
              <a:t>.</a:t>
            </a:r>
            <a:endParaRPr lang="en-GB" sz="3600" dirty="0">
              <a:solidFill>
                <a:schemeClr val="bg1"/>
              </a:solidFill>
            </a:endParaRPr>
          </a:p>
        </p:txBody>
      </p:sp>
    </p:spTree>
    <p:extLst>
      <p:ext uri="{BB962C8B-B14F-4D97-AF65-F5344CB8AC3E}">
        <p14:creationId xmlns:p14="http://schemas.microsoft.com/office/powerpoint/2010/main" val="9820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01000" y="2880549"/>
            <a:ext cx="8682825" cy="4524315"/>
          </a:xfrm>
          <a:prstGeom prst="rect">
            <a:avLst/>
          </a:prstGeom>
          <a:noFill/>
        </p:spPr>
        <p:txBody>
          <a:bodyPr wrap="none" rtlCol="0">
            <a:spAutoFit/>
          </a:bodyPr>
          <a:lstStyle/>
          <a:p>
            <a:pPr algn="ctr"/>
            <a:endParaRPr lang="en-GB" sz="3600" dirty="0" smtClean="0"/>
          </a:p>
          <a:p>
            <a:pPr algn="ctr"/>
            <a:r>
              <a:rPr lang="en-GB" sz="3600" dirty="0" smtClean="0"/>
              <a:t>OLD or NEW?</a:t>
            </a:r>
          </a:p>
          <a:p>
            <a:pPr algn="ctr"/>
            <a:r>
              <a:rPr lang="en-GB" sz="3600" dirty="0" smtClean="0"/>
              <a:t>Did you see that pattern in the previous task?</a:t>
            </a:r>
          </a:p>
          <a:p>
            <a:pPr algn="ctr"/>
            <a:endParaRPr lang="en-GB" sz="3600" dirty="0" smtClean="0"/>
          </a:p>
          <a:p>
            <a:pPr algn="ctr"/>
            <a:endParaRPr lang="en-GB" sz="3600" dirty="0"/>
          </a:p>
          <a:p>
            <a:pPr algn="ctr"/>
            <a:r>
              <a:rPr lang="en-GB" sz="3600" dirty="0" smtClean="0"/>
              <a:t>If you think it was OLD, press UP</a:t>
            </a:r>
          </a:p>
          <a:p>
            <a:pPr algn="ctr"/>
            <a:endParaRPr lang="en-GB" sz="3600" dirty="0"/>
          </a:p>
          <a:p>
            <a:pPr algn="ctr"/>
            <a:r>
              <a:rPr lang="en-GB" sz="3600" dirty="0" smtClean="0"/>
              <a:t>If you think it was NEW, press DOWN</a:t>
            </a:r>
            <a:endParaRPr lang="en-GB" sz="3600" dirty="0"/>
          </a:p>
        </p:txBody>
      </p:sp>
    </p:spTree>
    <p:extLst>
      <p:ext uri="{BB962C8B-B14F-4D97-AF65-F5344CB8AC3E}">
        <p14:creationId xmlns:p14="http://schemas.microsoft.com/office/powerpoint/2010/main" val="75708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747015" y="1608423"/>
            <a:ext cx="16790795" cy="7109639"/>
          </a:xfrm>
          <a:prstGeom prst="rect">
            <a:avLst/>
          </a:prstGeom>
          <a:noFill/>
        </p:spPr>
        <p:txBody>
          <a:bodyPr wrap="square" rtlCol="0">
            <a:spAutoFit/>
          </a:bodyPr>
          <a:lstStyle/>
          <a:p>
            <a:r>
              <a:rPr lang="en-AU" sz="4000" b="1" dirty="0" smtClean="0">
                <a:solidFill>
                  <a:srgbClr val="FFFF00"/>
                </a:solidFill>
              </a:rPr>
              <a:t>The experiment is complete!</a:t>
            </a:r>
          </a:p>
          <a:p>
            <a:endParaRPr lang="en-AU" sz="3200" dirty="0" smtClean="0">
              <a:solidFill>
                <a:srgbClr val="FFFF00"/>
              </a:solidFill>
            </a:endParaRPr>
          </a:p>
          <a:p>
            <a:r>
              <a:rPr lang="en-AU" sz="3200" dirty="0" smtClean="0">
                <a:solidFill>
                  <a:srgbClr val="FFFF00"/>
                </a:solidFill>
              </a:rPr>
              <a:t>Thank you for taking part in this experiment</a:t>
            </a:r>
            <a:r>
              <a:rPr lang="en-AU" sz="3200" dirty="0">
                <a:solidFill>
                  <a:srgbClr val="FFFF00"/>
                </a:solidFill>
              </a:rPr>
              <a:t>. </a:t>
            </a:r>
            <a:r>
              <a:rPr lang="en-GB" sz="3200" dirty="0">
                <a:solidFill>
                  <a:srgbClr val="FFFF00"/>
                </a:solidFill>
              </a:rPr>
              <a:t>The aim of this study is to examine how the arrangement of distractor objects affects the speed at which you can locate a </a:t>
            </a:r>
            <a:r>
              <a:rPr lang="en-GB" sz="3200" dirty="0" smtClean="0">
                <a:solidFill>
                  <a:srgbClr val="FFFF00"/>
                </a:solidFill>
              </a:rPr>
              <a:t>target, and whether you are aware of repeated configurations. </a:t>
            </a:r>
            <a:endParaRPr lang="en-GB" sz="3200" dirty="0">
              <a:solidFill>
                <a:srgbClr val="FFFF00"/>
              </a:solidFill>
            </a:endParaRPr>
          </a:p>
          <a:p>
            <a:endParaRPr lang="en-AU" sz="3200" dirty="0">
              <a:solidFill>
                <a:srgbClr val="FFFF00"/>
              </a:solidFill>
              <a:sym typeface="Wingdings" panose="05000000000000000000" pitchFamily="2" charset="2"/>
            </a:endParaRPr>
          </a:p>
          <a:p>
            <a:r>
              <a:rPr lang="en-GB" sz="3200" dirty="0">
                <a:solidFill>
                  <a:srgbClr val="FFFF00"/>
                </a:solidFill>
              </a:rPr>
              <a:t>Your data will remain confidential throughout, and will be stored anonymously at all times </a:t>
            </a:r>
            <a:r>
              <a:rPr lang="en-GB" sz="3200" dirty="0" smtClean="0">
                <a:solidFill>
                  <a:srgbClr val="FFFF00"/>
                </a:solidFill>
              </a:rPr>
              <a:t>and cannot </a:t>
            </a:r>
            <a:r>
              <a:rPr lang="en-GB" sz="3200" dirty="0">
                <a:solidFill>
                  <a:srgbClr val="FFFF00"/>
                </a:solidFill>
              </a:rPr>
              <a:t>be traced back to </a:t>
            </a:r>
            <a:r>
              <a:rPr lang="en-GB" sz="3200" dirty="0" smtClean="0">
                <a:solidFill>
                  <a:srgbClr val="FFFF00"/>
                </a:solidFill>
              </a:rPr>
              <a:t>you. Please </a:t>
            </a:r>
            <a:r>
              <a:rPr lang="en-GB" sz="3200" dirty="0">
                <a:solidFill>
                  <a:srgbClr val="FFFF00"/>
                </a:solidFill>
              </a:rPr>
              <a:t>note that due to the anonymous nature of the data storage, we are unable to delete individual data in the future. </a:t>
            </a:r>
          </a:p>
          <a:p>
            <a:endParaRPr lang="en-AU" sz="3200" dirty="0">
              <a:solidFill>
                <a:srgbClr val="FFFF00"/>
              </a:solidFill>
              <a:sym typeface="Wingdings" panose="05000000000000000000" pitchFamily="2" charset="2"/>
            </a:endParaRPr>
          </a:p>
          <a:p>
            <a:r>
              <a:rPr lang="en-AU" sz="3200" dirty="0">
                <a:solidFill>
                  <a:srgbClr val="FFFF00"/>
                </a:solidFill>
                <a:sym typeface="Wingdings" panose="05000000000000000000" pitchFamily="2" charset="2"/>
              </a:rPr>
              <a:t>If you are interested to hear more about this research, please contact the lead </a:t>
            </a:r>
            <a:r>
              <a:rPr lang="en-AU" sz="3200" dirty="0" smtClean="0">
                <a:solidFill>
                  <a:srgbClr val="FFFF00"/>
                </a:solidFill>
                <a:sym typeface="Wingdings" panose="05000000000000000000" pitchFamily="2" charset="2"/>
              </a:rPr>
              <a:t>investigator Dr Tom Beesley (t.beesley@lancaster.ac.uk)</a:t>
            </a:r>
          </a:p>
          <a:p>
            <a:endParaRPr lang="en-AU" sz="3200" dirty="0">
              <a:solidFill>
                <a:srgbClr val="FFFF00"/>
              </a:solidFill>
              <a:sym typeface="Wingdings" panose="05000000000000000000" pitchFamily="2" charset="2"/>
            </a:endParaRPr>
          </a:p>
          <a:p>
            <a:r>
              <a:rPr lang="en-AU" sz="3200" dirty="0" smtClean="0">
                <a:solidFill>
                  <a:srgbClr val="FFFF00"/>
                </a:solidFill>
                <a:sym typeface="Wingdings" panose="05000000000000000000" pitchFamily="2" charset="2"/>
              </a:rPr>
              <a:t>Thank you once again. Please see the experimenter.</a:t>
            </a:r>
            <a:endParaRPr lang="en-AU" sz="3200" dirty="0">
              <a:solidFill>
                <a:srgbClr val="FFFF00"/>
              </a:solidFill>
            </a:endParaRPr>
          </a:p>
        </p:txBody>
      </p:sp>
    </p:spTree>
    <p:extLst>
      <p:ext uri="{BB962C8B-B14F-4D97-AF65-F5344CB8AC3E}">
        <p14:creationId xmlns:p14="http://schemas.microsoft.com/office/powerpoint/2010/main" val="3773732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34950" y="4148707"/>
            <a:ext cx="8614924" cy="1987999"/>
          </a:xfrm>
        </p:spPr>
        <p:txBody>
          <a:bodyPr>
            <a:normAutofit fontScale="90000"/>
          </a:bodyPr>
          <a:lstStyle/>
          <a:p>
            <a:pPr algn="ctr"/>
            <a:r>
              <a:rPr lang="en-US" sz="7200" b="1" dirty="0" smtClean="0">
                <a:solidFill>
                  <a:srgbClr val="FF0000"/>
                </a:solidFill>
                <a:effectLst/>
                <a:latin typeface="+mn-lt"/>
              </a:rPr>
              <a:t>INCORRECT RESPONSE  </a:t>
            </a:r>
            <a:endParaRPr lang="en-AU" sz="7200" b="1" dirty="0">
              <a:solidFill>
                <a:srgbClr val="FF0000"/>
              </a:solidFill>
              <a:effectLst/>
              <a:latin typeface="+mn-lt"/>
            </a:endParaRPr>
          </a:p>
        </p:txBody>
      </p:sp>
    </p:spTree>
    <p:extLst>
      <p:ext uri="{BB962C8B-B14F-4D97-AF65-F5344CB8AC3E}">
        <p14:creationId xmlns:p14="http://schemas.microsoft.com/office/powerpoint/2010/main" val="3859347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906</TotalTime>
  <Words>755</Words>
  <Application>Microsoft Office PowerPoint</Application>
  <PresentationFormat>Custom</PresentationFormat>
  <Paragraphs>72</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INCORRECT RESPONSE  </vt:lpstr>
      <vt:lpstr>TIMEOUT – TOO SLOW</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Esmeralda Paric</dc:creator>
  <cp:lastModifiedBy>Tom Beesley</cp:lastModifiedBy>
  <cp:revision>120</cp:revision>
  <dcterms:created xsi:type="dcterms:W3CDTF">2016-02-01T01:50:38Z</dcterms:created>
  <dcterms:modified xsi:type="dcterms:W3CDTF">2019-11-21T12:06:00Z</dcterms:modified>
</cp:coreProperties>
</file>