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92" r:id="rId2"/>
    <p:sldId id="296" r:id="rId3"/>
    <p:sldId id="297" r:id="rId4"/>
    <p:sldId id="311" r:id="rId5"/>
    <p:sldId id="312" r:id="rId6"/>
    <p:sldId id="304" r:id="rId7"/>
    <p:sldId id="281" r:id="rId8"/>
    <p:sldId id="269" r:id="rId9"/>
    <p:sldId id="282" r:id="rId10"/>
    <p:sldId id="280" r:id="rId11"/>
  </p:sldIdLst>
  <p:sldSz cx="18284825" cy="102854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9">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232"/>
    <a:srgbClr val="C8C8C8"/>
    <a:srgbClr val="0000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18" autoAdjust="0"/>
    <p:restoredTop sz="81803" autoAdjust="0"/>
  </p:normalViewPr>
  <p:slideViewPr>
    <p:cSldViewPr snapToGrid="0">
      <p:cViewPr varScale="1">
        <p:scale>
          <a:sx n="51" d="100"/>
          <a:sy n="51" d="100"/>
        </p:scale>
        <p:origin x="822" y="96"/>
      </p:cViewPr>
      <p:guideLst>
        <p:guide orient="horz" pos="3239"/>
        <p:guide pos="5759"/>
      </p:guideLst>
    </p:cSldViewPr>
  </p:slideViewPr>
  <p:notesTextViewPr>
    <p:cViewPr>
      <p:scale>
        <a:sx n="80" d="100"/>
        <a:sy n="8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2F094F-DCC0-9241-BDBF-9F4129FBD7AB}" type="datetimeFigureOut">
              <a:rPr lang="en-US" smtClean="0"/>
              <a:t>7/15/2022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7214EF-422B-984C-B19B-86143C52FF6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214EF-422B-984C-B19B-86143C52FF63}"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214EF-422B-984C-B19B-86143C52FF63}"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214EF-422B-984C-B19B-86143C52FF63}"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7214EF-422B-984C-B19B-86143C52FF6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55476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7214EF-422B-984C-B19B-86143C52FF6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68162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214EF-422B-984C-B19B-86143C52FF63}"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4C7214EF-422B-984C-B19B-86143C52FF63}" type="slidenum">
              <a:rPr lang="en-US" smtClean="0"/>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5603" y="1683285"/>
            <a:ext cx="13713619" cy="3580847"/>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2285603" y="5402223"/>
            <a:ext cx="13713619" cy="2483260"/>
          </a:xfrm>
        </p:spPr>
        <p:txBody>
          <a:bodyPr/>
          <a:lstStyle>
            <a:lvl1pPr marL="0" indent="0" algn="ctr">
              <a:buNone/>
              <a:defRPr sz="3600"/>
            </a:lvl1pPr>
            <a:lvl2pPr marL="685800" indent="0" algn="ctr">
              <a:buNone/>
              <a:defRPr sz="3000"/>
            </a:lvl2pPr>
            <a:lvl3pPr marL="1371600" indent="0" algn="ctr">
              <a:buNone/>
              <a:defRPr sz="2700"/>
            </a:lvl3pPr>
            <a:lvl4pPr marL="2056765" indent="0" algn="ctr">
              <a:buNone/>
              <a:defRPr sz="2400"/>
            </a:lvl4pPr>
            <a:lvl5pPr marL="2742565" indent="0" algn="ctr">
              <a:buNone/>
              <a:defRPr sz="2400"/>
            </a:lvl5pPr>
            <a:lvl6pPr marL="3428365" indent="0" algn="ctr">
              <a:buNone/>
              <a:defRPr sz="2400"/>
            </a:lvl6pPr>
            <a:lvl7pPr marL="4114165" indent="0" algn="ctr">
              <a:buNone/>
              <a:defRPr sz="2400"/>
            </a:lvl7pPr>
            <a:lvl8pPr marL="4799330" indent="0" algn="ctr">
              <a:buNone/>
              <a:defRPr sz="2400"/>
            </a:lvl8pPr>
            <a:lvl9pPr marL="548513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02DDC5-7EBB-47AC-BFF5-8E257E6BF8C7}" type="datetimeFigureOut">
              <a:rPr lang="en-AU" smtClean="0"/>
              <a:t>15/07/2022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02DDC5-7EBB-47AC-BFF5-8E257E6BF8C7}" type="datetimeFigureOut">
              <a:rPr lang="en-AU" smtClean="0"/>
              <a:t>15/07/2022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5078" y="547603"/>
            <a:ext cx="3942665" cy="871641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082" y="547603"/>
            <a:ext cx="11599436" cy="871641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02DDC5-7EBB-47AC-BFF5-8E257E6BF8C7}" type="datetimeFigureOut">
              <a:rPr lang="en-AU" smtClean="0"/>
              <a:t>15/07/2022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02DDC5-7EBB-47AC-BFF5-8E257E6BF8C7}" type="datetimeFigureOut">
              <a:rPr lang="en-AU" smtClean="0"/>
              <a:t>15/07/2022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558" y="2564212"/>
            <a:ext cx="15770662" cy="4278445"/>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1247558" y="6883133"/>
            <a:ext cx="15770662" cy="2249933"/>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6765" indent="0">
              <a:buNone/>
              <a:defRPr sz="2400">
                <a:solidFill>
                  <a:schemeClr val="tx1">
                    <a:tint val="75000"/>
                  </a:schemeClr>
                </a:solidFill>
              </a:defRPr>
            </a:lvl4pPr>
            <a:lvl5pPr marL="2742565" indent="0">
              <a:buNone/>
              <a:defRPr sz="2400">
                <a:solidFill>
                  <a:schemeClr val="tx1">
                    <a:tint val="75000"/>
                  </a:schemeClr>
                </a:solidFill>
              </a:defRPr>
            </a:lvl5pPr>
            <a:lvl6pPr marL="3428365" indent="0">
              <a:buNone/>
              <a:defRPr sz="2400">
                <a:solidFill>
                  <a:schemeClr val="tx1">
                    <a:tint val="75000"/>
                  </a:schemeClr>
                </a:solidFill>
              </a:defRPr>
            </a:lvl6pPr>
            <a:lvl7pPr marL="4114165" indent="0">
              <a:buNone/>
              <a:defRPr sz="2400">
                <a:solidFill>
                  <a:schemeClr val="tx1">
                    <a:tint val="75000"/>
                  </a:schemeClr>
                </a:solidFill>
              </a:defRPr>
            </a:lvl7pPr>
            <a:lvl8pPr marL="4799330" indent="0">
              <a:buNone/>
              <a:defRPr sz="2400">
                <a:solidFill>
                  <a:schemeClr val="tx1">
                    <a:tint val="75000"/>
                  </a:schemeClr>
                </a:solidFill>
              </a:defRPr>
            </a:lvl8pPr>
            <a:lvl9pPr marL="5485130" indent="0">
              <a:buNone/>
              <a:defRPr sz="2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02DDC5-7EBB-47AC-BFF5-8E257E6BF8C7}" type="datetimeFigureOut">
              <a:rPr lang="en-AU" smtClean="0"/>
              <a:t>15/07/2022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082" y="2738015"/>
            <a:ext cx="7771051" cy="652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6692" y="2738015"/>
            <a:ext cx="7771051" cy="652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02DDC5-7EBB-47AC-BFF5-8E257E6BF8C7}" type="datetimeFigureOut">
              <a:rPr lang="en-AU" smtClean="0"/>
              <a:t>15/07/2022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463" y="547604"/>
            <a:ext cx="15770662" cy="198803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464" y="2521356"/>
            <a:ext cx="7735337" cy="1235677"/>
          </a:xfrm>
        </p:spPr>
        <p:txBody>
          <a:bodyPr anchor="b"/>
          <a:lstStyle>
            <a:lvl1pPr marL="0" indent="0">
              <a:buNone/>
              <a:defRPr sz="3600" b="1"/>
            </a:lvl1pPr>
            <a:lvl2pPr marL="685800" indent="0">
              <a:buNone/>
              <a:defRPr sz="3000" b="1"/>
            </a:lvl2pPr>
            <a:lvl3pPr marL="1371600" indent="0">
              <a:buNone/>
              <a:defRPr sz="2700" b="1"/>
            </a:lvl3pPr>
            <a:lvl4pPr marL="2056765" indent="0">
              <a:buNone/>
              <a:defRPr sz="2400" b="1"/>
            </a:lvl4pPr>
            <a:lvl5pPr marL="2742565" indent="0">
              <a:buNone/>
              <a:defRPr sz="2400" b="1"/>
            </a:lvl5pPr>
            <a:lvl6pPr marL="3428365" indent="0">
              <a:buNone/>
              <a:defRPr sz="2400" b="1"/>
            </a:lvl6pPr>
            <a:lvl7pPr marL="4114165" indent="0">
              <a:buNone/>
              <a:defRPr sz="2400" b="1"/>
            </a:lvl7pPr>
            <a:lvl8pPr marL="4799330" indent="0">
              <a:buNone/>
              <a:defRPr sz="2400" b="1"/>
            </a:lvl8pPr>
            <a:lvl9pPr marL="5485130" indent="0">
              <a:buNone/>
              <a:defRPr sz="2400" b="1"/>
            </a:lvl9pPr>
          </a:lstStyle>
          <a:p>
            <a:pPr lvl="0"/>
            <a:r>
              <a:rPr lang="en-US"/>
              <a:t>Edit Master text styles</a:t>
            </a:r>
          </a:p>
        </p:txBody>
      </p:sp>
      <p:sp>
        <p:nvSpPr>
          <p:cNvPr id="4" name="Content Placeholder 3"/>
          <p:cNvSpPr>
            <a:spLocks noGrp="1"/>
          </p:cNvSpPr>
          <p:nvPr>
            <p:ph sz="half" idx="2"/>
          </p:nvPr>
        </p:nvSpPr>
        <p:spPr>
          <a:xfrm>
            <a:off x="1259464" y="3757033"/>
            <a:ext cx="7735337" cy="55260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6693" y="2521356"/>
            <a:ext cx="7773432" cy="1235677"/>
          </a:xfrm>
        </p:spPr>
        <p:txBody>
          <a:bodyPr anchor="b"/>
          <a:lstStyle>
            <a:lvl1pPr marL="0" indent="0">
              <a:buNone/>
              <a:defRPr sz="3600" b="1"/>
            </a:lvl1pPr>
            <a:lvl2pPr marL="685800" indent="0">
              <a:buNone/>
              <a:defRPr sz="3000" b="1"/>
            </a:lvl2pPr>
            <a:lvl3pPr marL="1371600" indent="0">
              <a:buNone/>
              <a:defRPr sz="2700" b="1"/>
            </a:lvl3pPr>
            <a:lvl4pPr marL="2056765" indent="0">
              <a:buNone/>
              <a:defRPr sz="2400" b="1"/>
            </a:lvl4pPr>
            <a:lvl5pPr marL="2742565" indent="0">
              <a:buNone/>
              <a:defRPr sz="2400" b="1"/>
            </a:lvl5pPr>
            <a:lvl6pPr marL="3428365" indent="0">
              <a:buNone/>
              <a:defRPr sz="2400" b="1"/>
            </a:lvl6pPr>
            <a:lvl7pPr marL="4114165" indent="0">
              <a:buNone/>
              <a:defRPr sz="2400" b="1"/>
            </a:lvl7pPr>
            <a:lvl8pPr marL="4799330" indent="0">
              <a:buNone/>
              <a:defRPr sz="2400" b="1"/>
            </a:lvl8pPr>
            <a:lvl9pPr marL="5485130" indent="0">
              <a:buNone/>
              <a:defRPr sz="2400" b="1"/>
            </a:lvl9pPr>
          </a:lstStyle>
          <a:p>
            <a:pPr lvl="0"/>
            <a:r>
              <a:rPr lang="en-US"/>
              <a:t>Edit Master text styles</a:t>
            </a:r>
          </a:p>
        </p:txBody>
      </p:sp>
      <p:sp>
        <p:nvSpPr>
          <p:cNvPr id="6" name="Content Placeholder 5"/>
          <p:cNvSpPr>
            <a:spLocks noGrp="1"/>
          </p:cNvSpPr>
          <p:nvPr>
            <p:ph sz="quarter" idx="4"/>
          </p:nvPr>
        </p:nvSpPr>
        <p:spPr>
          <a:xfrm>
            <a:off x="9256693" y="3757033"/>
            <a:ext cx="7773432" cy="55260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02DDC5-7EBB-47AC-BFF5-8E257E6BF8C7}" type="datetimeFigureOut">
              <a:rPr lang="en-AU" smtClean="0"/>
              <a:t>15/07/2022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02DDC5-7EBB-47AC-BFF5-8E257E6BF8C7}" type="datetimeFigureOut">
              <a:rPr lang="en-AU" smtClean="0"/>
              <a:t>15/07/2022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02DDC5-7EBB-47AC-BFF5-8E257E6BF8C7}" type="datetimeFigureOut">
              <a:rPr lang="en-AU" smtClean="0"/>
              <a:t>15/07/2022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464" y="685694"/>
            <a:ext cx="5897331" cy="239993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7773432" y="1480910"/>
            <a:ext cx="9256693" cy="7309310"/>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464" y="3085624"/>
            <a:ext cx="5897331" cy="5716500"/>
          </a:xfrm>
        </p:spPr>
        <p:txBody>
          <a:bodyPr/>
          <a:lstStyle>
            <a:lvl1pPr marL="0" indent="0">
              <a:buNone/>
              <a:defRPr sz="2400"/>
            </a:lvl1pPr>
            <a:lvl2pPr marL="685800" indent="0">
              <a:buNone/>
              <a:defRPr sz="2100"/>
            </a:lvl2pPr>
            <a:lvl3pPr marL="1371600" indent="0">
              <a:buNone/>
              <a:defRPr sz="1800"/>
            </a:lvl3pPr>
            <a:lvl4pPr marL="2056765" indent="0">
              <a:buNone/>
              <a:defRPr sz="1500"/>
            </a:lvl4pPr>
            <a:lvl5pPr marL="2742565" indent="0">
              <a:buNone/>
              <a:defRPr sz="1500"/>
            </a:lvl5pPr>
            <a:lvl6pPr marL="3428365" indent="0">
              <a:buNone/>
              <a:defRPr sz="1500"/>
            </a:lvl6pPr>
            <a:lvl7pPr marL="4114165" indent="0">
              <a:buNone/>
              <a:defRPr sz="1500"/>
            </a:lvl7pPr>
            <a:lvl8pPr marL="4799330" indent="0">
              <a:buNone/>
              <a:defRPr sz="1500"/>
            </a:lvl8pPr>
            <a:lvl9pPr marL="548513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0002DDC5-7EBB-47AC-BFF5-8E257E6BF8C7}" type="datetimeFigureOut">
              <a:rPr lang="en-AU" smtClean="0"/>
              <a:t>15/07/2022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464" y="685694"/>
            <a:ext cx="5897331" cy="239993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3432" y="1480910"/>
            <a:ext cx="9256693" cy="7309310"/>
          </a:xfrm>
        </p:spPr>
        <p:txBody>
          <a:bodyPr anchor="t"/>
          <a:lstStyle>
            <a:lvl1pPr marL="0" indent="0">
              <a:buNone/>
              <a:defRPr sz="4800"/>
            </a:lvl1pPr>
            <a:lvl2pPr marL="685800" indent="0">
              <a:buNone/>
              <a:defRPr sz="4200"/>
            </a:lvl2pPr>
            <a:lvl3pPr marL="1371600" indent="0">
              <a:buNone/>
              <a:defRPr sz="3600"/>
            </a:lvl3pPr>
            <a:lvl4pPr marL="2056765" indent="0">
              <a:buNone/>
              <a:defRPr sz="3000"/>
            </a:lvl4pPr>
            <a:lvl5pPr marL="2742565" indent="0">
              <a:buNone/>
              <a:defRPr sz="3000"/>
            </a:lvl5pPr>
            <a:lvl6pPr marL="3428365" indent="0">
              <a:buNone/>
              <a:defRPr sz="3000"/>
            </a:lvl6pPr>
            <a:lvl7pPr marL="4114165" indent="0">
              <a:buNone/>
              <a:defRPr sz="3000"/>
            </a:lvl7pPr>
            <a:lvl8pPr marL="4799330" indent="0">
              <a:buNone/>
              <a:defRPr sz="3000"/>
            </a:lvl8pPr>
            <a:lvl9pPr marL="548513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259464" y="3085624"/>
            <a:ext cx="5897331" cy="5716500"/>
          </a:xfrm>
        </p:spPr>
        <p:txBody>
          <a:bodyPr/>
          <a:lstStyle>
            <a:lvl1pPr marL="0" indent="0">
              <a:buNone/>
              <a:defRPr sz="2400"/>
            </a:lvl1pPr>
            <a:lvl2pPr marL="685800" indent="0">
              <a:buNone/>
              <a:defRPr sz="2100"/>
            </a:lvl2pPr>
            <a:lvl3pPr marL="1371600" indent="0">
              <a:buNone/>
              <a:defRPr sz="1800"/>
            </a:lvl3pPr>
            <a:lvl4pPr marL="2056765" indent="0">
              <a:buNone/>
              <a:defRPr sz="1500"/>
            </a:lvl4pPr>
            <a:lvl5pPr marL="2742565" indent="0">
              <a:buNone/>
              <a:defRPr sz="1500"/>
            </a:lvl5pPr>
            <a:lvl6pPr marL="3428365" indent="0">
              <a:buNone/>
              <a:defRPr sz="1500"/>
            </a:lvl6pPr>
            <a:lvl7pPr marL="4114165" indent="0">
              <a:buNone/>
              <a:defRPr sz="1500"/>
            </a:lvl7pPr>
            <a:lvl8pPr marL="4799330" indent="0">
              <a:buNone/>
              <a:defRPr sz="1500"/>
            </a:lvl8pPr>
            <a:lvl9pPr marL="548513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0002DDC5-7EBB-47AC-BFF5-8E257E6BF8C7}" type="datetimeFigureOut">
              <a:rPr lang="en-AU" smtClean="0"/>
              <a:t>15/07/2022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082" y="547604"/>
            <a:ext cx="15770662" cy="19880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082" y="2738015"/>
            <a:ext cx="15770662" cy="6526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082" y="9533055"/>
            <a:ext cx="4114086" cy="547603"/>
          </a:xfrm>
          <a:prstGeom prst="rect">
            <a:avLst/>
          </a:prstGeom>
        </p:spPr>
        <p:txBody>
          <a:bodyPr vert="horz" lIns="91440" tIns="45720" rIns="91440" bIns="45720" rtlCol="0" anchor="ctr"/>
          <a:lstStyle>
            <a:lvl1pPr algn="l">
              <a:defRPr sz="1800">
                <a:solidFill>
                  <a:schemeClr val="tx1">
                    <a:tint val="75000"/>
                  </a:schemeClr>
                </a:solidFill>
              </a:defRPr>
            </a:lvl1pPr>
          </a:lstStyle>
          <a:p>
            <a:fld id="{0002DDC5-7EBB-47AC-BFF5-8E257E6BF8C7}" type="datetimeFigureOut">
              <a:rPr lang="en-AU" smtClean="0"/>
              <a:t>15/07/2022</a:t>
            </a:fld>
            <a:endParaRPr lang="en-AU"/>
          </a:p>
        </p:txBody>
      </p:sp>
      <p:sp>
        <p:nvSpPr>
          <p:cNvPr id="5" name="Footer Placeholder 4"/>
          <p:cNvSpPr>
            <a:spLocks noGrp="1"/>
          </p:cNvSpPr>
          <p:nvPr>
            <p:ph type="ftr" sz="quarter" idx="3"/>
          </p:nvPr>
        </p:nvSpPr>
        <p:spPr>
          <a:xfrm>
            <a:off x="6056849" y="9533055"/>
            <a:ext cx="6171128"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2913657" y="9533055"/>
            <a:ext cx="4114086" cy="547603"/>
          </a:xfrm>
          <a:prstGeom prst="rect">
            <a:avLst/>
          </a:prstGeom>
        </p:spPr>
        <p:txBody>
          <a:bodyPr vert="horz" lIns="91440" tIns="45720" rIns="91440" bIns="45720" rtlCol="0" anchor="ctr"/>
          <a:lstStyle>
            <a:lvl1pPr algn="r">
              <a:defRPr sz="1800">
                <a:solidFill>
                  <a:schemeClr val="tx1">
                    <a:tint val="75000"/>
                  </a:schemeClr>
                </a:solidFill>
              </a:defRPr>
            </a:lvl1pPr>
          </a:lstStyle>
          <a:p>
            <a:fld id="{6FE1D95A-3581-4A17-87DB-49DAD28A91C5}" type="slidenum">
              <a:rPr lang="en-AU" smtClean="0"/>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370965"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0965" rtl="0" eaLnBrk="1" latinLnBrk="0" hangingPunct="1">
        <a:lnSpc>
          <a:spcPct val="90000"/>
        </a:lnSpc>
        <a:spcBef>
          <a:spcPts val="1500"/>
        </a:spcBef>
        <a:buFont typeface="Arial" panose="020B0604020202090204" pitchFamily="34" charset="0"/>
        <a:buChar char="•"/>
        <a:defRPr sz="4200" kern="1200">
          <a:solidFill>
            <a:schemeClr val="tx1"/>
          </a:solidFill>
          <a:latin typeface="+mn-lt"/>
          <a:ea typeface="+mn-ea"/>
          <a:cs typeface="+mn-cs"/>
        </a:defRPr>
      </a:lvl1pPr>
      <a:lvl2pPr marL="1028700" indent="-342900" algn="l" defTabSz="1370965" rtl="0" eaLnBrk="1" latinLnBrk="0" hangingPunct="1">
        <a:lnSpc>
          <a:spcPct val="90000"/>
        </a:lnSpc>
        <a:spcBef>
          <a:spcPts val="750"/>
        </a:spcBef>
        <a:buFont typeface="Arial" panose="020B0604020202090204" pitchFamily="34" charset="0"/>
        <a:buChar char="•"/>
        <a:defRPr sz="3600" kern="1200">
          <a:solidFill>
            <a:schemeClr val="tx1"/>
          </a:solidFill>
          <a:latin typeface="+mn-lt"/>
          <a:ea typeface="+mn-ea"/>
          <a:cs typeface="+mn-cs"/>
        </a:defRPr>
      </a:lvl2pPr>
      <a:lvl3pPr marL="1713865" indent="-342900" algn="l" defTabSz="1370965" rtl="0" eaLnBrk="1" latinLnBrk="0" hangingPunct="1">
        <a:lnSpc>
          <a:spcPct val="90000"/>
        </a:lnSpc>
        <a:spcBef>
          <a:spcPts val="750"/>
        </a:spcBef>
        <a:buFont typeface="Arial" panose="020B0604020202090204" pitchFamily="34" charset="0"/>
        <a:buChar char="•"/>
        <a:defRPr sz="3000" kern="1200">
          <a:solidFill>
            <a:schemeClr val="tx1"/>
          </a:solidFill>
          <a:latin typeface="+mn-lt"/>
          <a:ea typeface="+mn-ea"/>
          <a:cs typeface="+mn-cs"/>
        </a:defRPr>
      </a:lvl3pPr>
      <a:lvl4pPr marL="2399665" indent="-342900" algn="l" defTabSz="1370965" rtl="0" eaLnBrk="1" latinLnBrk="0" hangingPunct="1">
        <a:lnSpc>
          <a:spcPct val="90000"/>
        </a:lnSpc>
        <a:spcBef>
          <a:spcPts val="750"/>
        </a:spcBef>
        <a:buFont typeface="Arial" panose="020B0604020202090204" pitchFamily="34" charset="0"/>
        <a:buChar char="•"/>
        <a:defRPr sz="2700" kern="1200">
          <a:solidFill>
            <a:schemeClr val="tx1"/>
          </a:solidFill>
          <a:latin typeface="+mn-lt"/>
          <a:ea typeface="+mn-ea"/>
          <a:cs typeface="+mn-cs"/>
        </a:defRPr>
      </a:lvl4pPr>
      <a:lvl5pPr marL="3085465" indent="-342900" algn="l" defTabSz="1370965" rtl="0" eaLnBrk="1" latinLnBrk="0" hangingPunct="1">
        <a:lnSpc>
          <a:spcPct val="90000"/>
        </a:lnSpc>
        <a:spcBef>
          <a:spcPts val="750"/>
        </a:spcBef>
        <a:buFont typeface="Arial" panose="020B0604020202090204" pitchFamily="34" charset="0"/>
        <a:buChar char="•"/>
        <a:defRPr sz="2700" kern="1200">
          <a:solidFill>
            <a:schemeClr val="tx1"/>
          </a:solidFill>
          <a:latin typeface="+mn-lt"/>
          <a:ea typeface="+mn-ea"/>
          <a:cs typeface="+mn-cs"/>
        </a:defRPr>
      </a:lvl5pPr>
      <a:lvl6pPr marL="3771265" indent="-342900" algn="l" defTabSz="1370965" rtl="0" eaLnBrk="1" latinLnBrk="0" hangingPunct="1">
        <a:lnSpc>
          <a:spcPct val="90000"/>
        </a:lnSpc>
        <a:spcBef>
          <a:spcPts val="750"/>
        </a:spcBef>
        <a:buFont typeface="Arial" panose="020B0604020202090204" pitchFamily="34" charset="0"/>
        <a:buChar char="•"/>
        <a:defRPr sz="2700" kern="1200">
          <a:solidFill>
            <a:schemeClr val="tx1"/>
          </a:solidFill>
          <a:latin typeface="+mn-lt"/>
          <a:ea typeface="+mn-ea"/>
          <a:cs typeface="+mn-cs"/>
        </a:defRPr>
      </a:lvl6pPr>
      <a:lvl7pPr marL="4457065" indent="-342900" algn="l" defTabSz="1370965" rtl="0" eaLnBrk="1" latinLnBrk="0" hangingPunct="1">
        <a:lnSpc>
          <a:spcPct val="90000"/>
        </a:lnSpc>
        <a:spcBef>
          <a:spcPts val="750"/>
        </a:spcBef>
        <a:buFont typeface="Arial" panose="020B0604020202090204" pitchFamily="34" charset="0"/>
        <a:buChar char="•"/>
        <a:defRPr sz="2700" kern="1200">
          <a:solidFill>
            <a:schemeClr val="tx1"/>
          </a:solidFill>
          <a:latin typeface="+mn-lt"/>
          <a:ea typeface="+mn-ea"/>
          <a:cs typeface="+mn-cs"/>
        </a:defRPr>
      </a:lvl7pPr>
      <a:lvl8pPr marL="5142230" indent="-342900" algn="l" defTabSz="1370965" rtl="0" eaLnBrk="1" latinLnBrk="0" hangingPunct="1">
        <a:lnSpc>
          <a:spcPct val="90000"/>
        </a:lnSpc>
        <a:spcBef>
          <a:spcPts val="750"/>
        </a:spcBef>
        <a:buFont typeface="Arial" panose="020B0604020202090204" pitchFamily="34" charset="0"/>
        <a:buChar char="•"/>
        <a:defRPr sz="2700" kern="1200">
          <a:solidFill>
            <a:schemeClr val="tx1"/>
          </a:solidFill>
          <a:latin typeface="+mn-lt"/>
          <a:ea typeface="+mn-ea"/>
          <a:cs typeface="+mn-cs"/>
        </a:defRPr>
      </a:lvl8pPr>
      <a:lvl9pPr marL="5828030" indent="-342900" algn="l" defTabSz="1370965" rtl="0" eaLnBrk="1" latinLnBrk="0" hangingPunct="1">
        <a:lnSpc>
          <a:spcPct val="90000"/>
        </a:lnSpc>
        <a:spcBef>
          <a:spcPts val="750"/>
        </a:spcBef>
        <a:buFont typeface="Arial" panose="020B0604020202090204" pitchFamily="34" charset="0"/>
        <a:buChar char="•"/>
        <a:defRPr sz="2700" kern="1200">
          <a:solidFill>
            <a:schemeClr val="tx1"/>
          </a:solidFill>
          <a:latin typeface="+mn-lt"/>
          <a:ea typeface="+mn-ea"/>
          <a:cs typeface="+mn-cs"/>
        </a:defRPr>
      </a:lvl9pPr>
    </p:bodyStyle>
    <p:otherStyle>
      <a:defPPr>
        <a:defRPr lang="en-US"/>
      </a:defPPr>
      <a:lvl1pPr marL="0" algn="l" defTabSz="1370965" rtl="0" eaLnBrk="1" latinLnBrk="0" hangingPunct="1">
        <a:defRPr sz="2700" kern="1200">
          <a:solidFill>
            <a:schemeClr val="tx1"/>
          </a:solidFill>
          <a:latin typeface="+mn-lt"/>
          <a:ea typeface="+mn-ea"/>
          <a:cs typeface="+mn-cs"/>
        </a:defRPr>
      </a:lvl1pPr>
      <a:lvl2pPr marL="685800" algn="l" defTabSz="1370965" rtl="0" eaLnBrk="1" latinLnBrk="0" hangingPunct="1">
        <a:defRPr sz="2700" kern="1200">
          <a:solidFill>
            <a:schemeClr val="tx1"/>
          </a:solidFill>
          <a:latin typeface="+mn-lt"/>
          <a:ea typeface="+mn-ea"/>
          <a:cs typeface="+mn-cs"/>
        </a:defRPr>
      </a:lvl2pPr>
      <a:lvl3pPr marL="1371600" algn="l" defTabSz="1370965" rtl="0" eaLnBrk="1" latinLnBrk="0" hangingPunct="1">
        <a:defRPr sz="2700" kern="1200">
          <a:solidFill>
            <a:schemeClr val="tx1"/>
          </a:solidFill>
          <a:latin typeface="+mn-lt"/>
          <a:ea typeface="+mn-ea"/>
          <a:cs typeface="+mn-cs"/>
        </a:defRPr>
      </a:lvl3pPr>
      <a:lvl4pPr marL="2056765" algn="l" defTabSz="1370965" rtl="0" eaLnBrk="1" latinLnBrk="0" hangingPunct="1">
        <a:defRPr sz="2700" kern="1200">
          <a:solidFill>
            <a:schemeClr val="tx1"/>
          </a:solidFill>
          <a:latin typeface="+mn-lt"/>
          <a:ea typeface="+mn-ea"/>
          <a:cs typeface="+mn-cs"/>
        </a:defRPr>
      </a:lvl4pPr>
      <a:lvl5pPr marL="2742565" algn="l" defTabSz="1370965" rtl="0" eaLnBrk="1" latinLnBrk="0" hangingPunct="1">
        <a:defRPr sz="2700" kern="1200">
          <a:solidFill>
            <a:schemeClr val="tx1"/>
          </a:solidFill>
          <a:latin typeface="+mn-lt"/>
          <a:ea typeface="+mn-ea"/>
          <a:cs typeface="+mn-cs"/>
        </a:defRPr>
      </a:lvl5pPr>
      <a:lvl6pPr marL="3428365" algn="l" defTabSz="1370965" rtl="0" eaLnBrk="1" latinLnBrk="0" hangingPunct="1">
        <a:defRPr sz="2700" kern="1200">
          <a:solidFill>
            <a:schemeClr val="tx1"/>
          </a:solidFill>
          <a:latin typeface="+mn-lt"/>
          <a:ea typeface="+mn-ea"/>
          <a:cs typeface="+mn-cs"/>
        </a:defRPr>
      </a:lvl6pPr>
      <a:lvl7pPr marL="4114165" algn="l" defTabSz="1370965" rtl="0" eaLnBrk="1" latinLnBrk="0" hangingPunct="1">
        <a:defRPr sz="2700" kern="1200">
          <a:solidFill>
            <a:schemeClr val="tx1"/>
          </a:solidFill>
          <a:latin typeface="+mn-lt"/>
          <a:ea typeface="+mn-ea"/>
          <a:cs typeface="+mn-cs"/>
        </a:defRPr>
      </a:lvl7pPr>
      <a:lvl8pPr marL="4799330" algn="l" defTabSz="1370965" rtl="0" eaLnBrk="1" latinLnBrk="0" hangingPunct="1">
        <a:defRPr sz="2700" kern="1200">
          <a:solidFill>
            <a:schemeClr val="tx1"/>
          </a:solidFill>
          <a:latin typeface="+mn-lt"/>
          <a:ea typeface="+mn-ea"/>
          <a:cs typeface="+mn-cs"/>
        </a:defRPr>
      </a:lvl8pPr>
      <a:lvl9pPr marL="5485130" algn="l" defTabSz="1370965"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743918" y="960658"/>
            <a:ext cx="17048135" cy="7847330"/>
          </a:xfrm>
          <a:prstGeom prst="rect">
            <a:avLst/>
          </a:prstGeom>
        </p:spPr>
        <p:txBody>
          <a:bodyPr wrap="square">
            <a:spAutoFit/>
          </a:bodyPr>
          <a:lstStyle/>
          <a:p>
            <a:r>
              <a:rPr lang="en-US" sz="3600" dirty="0">
                <a:solidFill>
                  <a:schemeClr val="bg1"/>
                </a:solidFill>
              </a:rPr>
              <a:t>Welcome to the experiment, and thank you for agreeing to take part in this study.</a:t>
            </a:r>
          </a:p>
          <a:p>
            <a:endParaRPr lang="en-US" sz="3600" dirty="0">
              <a:solidFill>
                <a:schemeClr val="bg1"/>
              </a:solidFill>
            </a:endParaRPr>
          </a:p>
          <a:p>
            <a:endParaRPr lang="en-US" sz="3600" dirty="0">
              <a:solidFill>
                <a:schemeClr val="bg1"/>
              </a:solidFill>
            </a:endParaRPr>
          </a:p>
          <a:p>
            <a:r>
              <a:rPr lang="en-US" sz="3600" dirty="0">
                <a:solidFill>
                  <a:schemeClr val="bg1"/>
                </a:solidFill>
              </a:rPr>
              <a:t>This task examines your visual search performance in varying reward conditions. On each trial you will see a collection of L shapes, with a single T positioned somewhere among them. Your task is to search for this “target letter” ‘T’.</a:t>
            </a:r>
          </a:p>
          <a:p>
            <a:endParaRPr lang="en-US" sz="3600" dirty="0">
              <a:solidFill>
                <a:schemeClr val="bg1"/>
              </a:solidFill>
            </a:endParaRPr>
          </a:p>
          <a:p>
            <a:r>
              <a:rPr lang="en-US" sz="3600" dirty="0">
                <a:solidFill>
                  <a:schemeClr val="bg1"/>
                </a:solidFill>
              </a:rPr>
              <a:t>Once you have found the ‘T’, you need to respond to the direction in which it is rotated, either left or right. </a:t>
            </a:r>
          </a:p>
          <a:p>
            <a:endParaRPr lang="en-US" sz="3600" dirty="0">
              <a:solidFill>
                <a:schemeClr val="bg1"/>
              </a:solidFill>
            </a:endParaRPr>
          </a:p>
          <a:p>
            <a:r>
              <a:rPr lang="en-US" sz="3600" dirty="0">
                <a:solidFill>
                  <a:schemeClr val="bg1"/>
                </a:solidFill>
              </a:rPr>
              <a:t>If the T is rotated to the left, press the C key</a:t>
            </a:r>
          </a:p>
          <a:p>
            <a:endParaRPr lang="en-US" sz="3600" dirty="0">
              <a:solidFill>
                <a:schemeClr val="bg1"/>
              </a:solidFill>
            </a:endParaRPr>
          </a:p>
          <a:p>
            <a:r>
              <a:rPr lang="en-US" sz="3600" dirty="0">
                <a:solidFill>
                  <a:schemeClr val="bg1"/>
                </a:solidFill>
              </a:rPr>
              <a:t>If the T is rotated to the right, press the N key</a:t>
            </a:r>
          </a:p>
          <a:p>
            <a:endParaRPr lang="en-US" sz="3600" dirty="0">
              <a:solidFill>
                <a:schemeClr val="bg1"/>
              </a:solidFill>
            </a:endParaRPr>
          </a:p>
        </p:txBody>
      </p:sp>
      <p:sp>
        <p:nvSpPr>
          <p:cNvPr id="6" name="TextBox 5"/>
          <p:cNvSpPr txBox="1"/>
          <p:nvPr/>
        </p:nvSpPr>
        <p:spPr>
          <a:xfrm>
            <a:off x="11940906" y="9655346"/>
            <a:ext cx="6196369" cy="523220"/>
          </a:xfrm>
          <a:prstGeom prst="rect">
            <a:avLst/>
          </a:prstGeom>
          <a:noFill/>
        </p:spPr>
        <p:txBody>
          <a:bodyPr wrap="square" rtlCol="0">
            <a:spAutoFit/>
          </a:bodyPr>
          <a:lstStyle/>
          <a:p>
            <a:r>
              <a:rPr lang="en-US" sz="2800" i="1" dirty="0">
                <a:solidFill>
                  <a:schemeClr val="bg1"/>
                </a:solidFill>
              </a:rPr>
              <a:t>Press the space bar for more instructions</a:t>
            </a:r>
            <a:endParaRPr lang="en-AU" sz="2800" i="1" u="sng"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4628773" y="4419431"/>
            <a:ext cx="9027279" cy="1446550"/>
          </a:xfrm>
          <a:prstGeom prst="rect">
            <a:avLst/>
          </a:prstGeom>
          <a:noFill/>
        </p:spPr>
        <p:txBody>
          <a:bodyPr wrap="none" rtlCol="0">
            <a:spAutoFit/>
          </a:bodyPr>
          <a:lstStyle/>
          <a:p>
            <a:pPr algn="ctr"/>
            <a:r>
              <a:rPr lang="en-AU" sz="4800" b="1" dirty="0"/>
              <a:t>Rest break</a:t>
            </a:r>
          </a:p>
          <a:p>
            <a:pPr algn="ctr"/>
            <a:r>
              <a:rPr lang="en-AU" sz="4000" dirty="0"/>
              <a:t>Trials will start automatically in 30 seconds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743918" y="960658"/>
            <a:ext cx="17048135" cy="1200329"/>
          </a:xfrm>
          <a:prstGeom prst="rect">
            <a:avLst/>
          </a:prstGeom>
        </p:spPr>
        <p:txBody>
          <a:bodyPr wrap="square">
            <a:spAutoFit/>
          </a:bodyPr>
          <a:lstStyle/>
          <a:p>
            <a:r>
              <a:rPr lang="en-US" sz="3600" dirty="0">
                <a:solidFill>
                  <a:schemeClr val="bg1"/>
                </a:solidFill>
              </a:rPr>
              <a:t>This is an example display. The target is rotated to the left, so here you would press the C key.</a:t>
            </a:r>
          </a:p>
        </p:txBody>
      </p:sp>
      <p:sp>
        <p:nvSpPr>
          <p:cNvPr id="6" name="TextBox 5"/>
          <p:cNvSpPr txBox="1"/>
          <p:nvPr/>
        </p:nvSpPr>
        <p:spPr>
          <a:xfrm>
            <a:off x="12267296" y="9198781"/>
            <a:ext cx="6196369" cy="523220"/>
          </a:xfrm>
          <a:prstGeom prst="rect">
            <a:avLst/>
          </a:prstGeom>
          <a:noFill/>
        </p:spPr>
        <p:txBody>
          <a:bodyPr wrap="square" rtlCol="0">
            <a:spAutoFit/>
          </a:bodyPr>
          <a:lstStyle/>
          <a:p>
            <a:r>
              <a:rPr lang="en-US" sz="2800" i="1" dirty="0">
                <a:solidFill>
                  <a:schemeClr val="bg1"/>
                </a:solidFill>
              </a:rPr>
              <a:t>Press the space bar for more instructions</a:t>
            </a:r>
            <a:endParaRPr lang="en-AU" sz="2800" i="1" u="sng"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090" y="2160905"/>
            <a:ext cx="11978640" cy="67379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743918" y="960658"/>
            <a:ext cx="17048135" cy="8402300"/>
          </a:xfrm>
          <a:prstGeom prst="rect">
            <a:avLst/>
          </a:prstGeom>
        </p:spPr>
        <p:txBody>
          <a:bodyPr wrap="square">
            <a:spAutoFit/>
          </a:bodyPr>
          <a:lstStyle/>
          <a:p>
            <a:r>
              <a:rPr lang="en-US" sz="3600" dirty="0">
                <a:solidFill>
                  <a:schemeClr val="bg1"/>
                </a:solidFill>
              </a:rPr>
              <a:t>If you respond with the correct key, the response time will be displayed along with the number of points gained. </a:t>
            </a:r>
            <a:r>
              <a:rPr lang="en-US" sz="3600" dirty="0">
                <a:solidFill>
                  <a:srgbClr val="00B050"/>
                </a:solidFill>
              </a:rPr>
              <a:t>Reaction times below 2000ms (2 secs) will earn you a points reward.</a:t>
            </a:r>
          </a:p>
          <a:p>
            <a:endParaRPr lang="en-US" sz="3600" dirty="0">
              <a:solidFill>
                <a:schemeClr val="bg1"/>
              </a:solidFill>
            </a:endParaRPr>
          </a:p>
          <a:p>
            <a:r>
              <a:rPr lang="en-US" sz="3600" dirty="0">
                <a:solidFill>
                  <a:schemeClr val="bg1"/>
                </a:solidFill>
              </a:rPr>
              <a:t>If the response exceeds 2000ms, then no points will be scored. </a:t>
            </a:r>
          </a:p>
          <a:p>
            <a:endParaRPr lang="en-US" sz="3600" dirty="0">
              <a:solidFill>
                <a:schemeClr val="bg1"/>
              </a:solidFill>
            </a:endParaRPr>
          </a:p>
          <a:p>
            <a:r>
              <a:rPr lang="en-US" sz="3600" dirty="0">
                <a:solidFill>
                  <a:srgbClr val="FF0000"/>
                </a:solidFill>
              </a:rPr>
              <a:t>If an inaccurate response is made then 10,000 points will be deducted. Try to avoid this!</a:t>
            </a:r>
          </a:p>
          <a:p>
            <a:endParaRPr lang="en-US" sz="3600" dirty="0">
              <a:solidFill>
                <a:schemeClr val="bg1"/>
              </a:solidFill>
            </a:endParaRPr>
          </a:p>
          <a:p>
            <a:r>
              <a:rPr lang="en-US" sz="3600" dirty="0">
                <a:solidFill>
                  <a:schemeClr val="bg1"/>
                </a:solidFill>
              </a:rPr>
              <a:t>Your score will never go below 0. </a:t>
            </a:r>
          </a:p>
          <a:p>
            <a:endParaRPr lang="en-US" sz="3600" dirty="0">
              <a:solidFill>
                <a:schemeClr val="bg1"/>
              </a:solidFill>
            </a:endParaRPr>
          </a:p>
          <a:p>
            <a:pPr fontAlgn="base"/>
            <a:r>
              <a:rPr lang="en-US" sz="3600" dirty="0">
                <a:solidFill>
                  <a:srgbClr val="FFFFFF"/>
                </a:solidFill>
                <a:latin typeface="Calibri" panose="020F0502020204030204" pitchFamily="34" charset="0"/>
              </a:rPr>
              <a:t>Note: </a:t>
            </a:r>
            <a:r>
              <a:rPr lang="en-US" sz="3600" dirty="0">
                <a:solidFill>
                  <a:srgbClr val="00B050"/>
                </a:solidFill>
                <a:latin typeface="Calibri" panose="020F0502020204030204" pitchFamily="34" charset="0"/>
              </a:rPr>
              <a:t>Your score will earn you the final prize</a:t>
            </a:r>
            <a:r>
              <a:rPr lang="en-US" sz="3600" dirty="0">
                <a:solidFill>
                  <a:srgbClr val="FFFFFF"/>
                </a:solidFill>
                <a:latin typeface="Calibri" panose="020F0502020204030204" pitchFamily="34" charset="0"/>
              </a:rPr>
              <a:t>.</a:t>
            </a:r>
            <a:r>
              <a:rPr lang="en-US" sz="3600" dirty="0">
                <a:solidFill>
                  <a:srgbClr val="000000"/>
                </a:solidFill>
                <a:latin typeface="Calibri" panose="020F0502020204030204" pitchFamily="34" charset="0"/>
              </a:rPr>
              <a:t>​</a:t>
            </a:r>
            <a:endParaRPr lang="en-US" sz="3600" dirty="0">
              <a:solidFill>
                <a:srgbClr val="000000"/>
              </a:solidFill>
              <a:latin typeface="Segoe UI" panose="020B0502040204020203" pitchFamily="34" charset="0"/>
            </a:endParaRPr>
          </a:p>
          <a:p>
            <a:pPr fontAlgn="base"/>
            <a:r>
              <a:rPr lang="en-US" sz="3600" dirty="0">
                <a:solidFill>
                  <a:srgbClr val="000000"/>
                </a:solidFill>
                <a:latin typeface="Calibri" panose="020F0502020204030204" pitchFamily="34" charset="0"/>
              </a:rPr>
              <a:t>​</a:t>
            </a:r>
            <a:endParaRPr lang="en-US" sz="3600" dirty="0">
              <a:solidFill>
                <a:srgbClr val="000000"/>
              </a:solidFill>
              <a:latin typeface="Segoe UI" panose="020B0502040204020203" pitchFamily="34" charset="0"/>
            </a:endParaRPr>
          </a:p>
          <a:p>
            <a:pPr fontAlgn="base"/>
            <a:r>
              <a:rPr lang="en-US" sz="3600" dirty="0">
                <a:solidFill>
                  <a:srgbClr val="FFFFFF"/>
                </a:solidFill>
                <a:latin typeface="Calibri" panose="020F0502020204030204" pitchFamily="34" charset="0"/>
              </a:rPr>
              <a:t>Try to get as high a score as possible. The </a:t>
            </a:r>
            <a:r>
              <a:rPr lang="en-US" sz="3600" dirty="0">
                <a:solidFill>
                  <a:srgbClr val="00B050"/>
                </a:solidFill>
                <a:latin typeface="Calibri" panose="020F0502020204030204" pitchFamily="34" charset="0"/>
              </a:rPr>
              <a:t>three</a:t>
            </a:r>
            <a:r>
              <a:rPr lang="en-US" sz="3600" dirty="0">
                <a:solidFill>
                  <a:srgbClr val="FFFFFF"/>
                </a:solidFill>
                <a:latin typeface="Calibri" panose="020F0502020204030204" pitchFamily="34" charset="0"/>
              </a:rPr>
              <a:t> people with </a:t>
            </a:r>
            <a:r>
              <a:rPr lang="en-US" sz="3600" dirty="0">
                <a:solidFill>
                  <a:srgbClr val="00B050"/>
                </a:solidFill>
                <a:latin typeface="Calibri" panose="020F0502020204030204" pitchFamily="34" charset="0"/>
              </a:rPr>
              <a:t>the highest score</a:t>
            </a:r>
            <a:r>
              <a:rPr lang="en-US" sz="3600" dirty="0">
                <a:solidFill>
                  <a:srgbClr val="FFFFFF"/>
                </a:solidFill>
                <a:latin typeface="Calibri" panose="020F0502020204030204" pitchFamily="34" charset="0"/>
              </a:rPr>
              <a:t> will win a </a:t>
            </a:r>
            <a:r>
              <a:rPr lang="en-US" sz="3600" dirty="0">
                <a:solidFill>
                  <a:srgbClr val="00B050"/>
                </a:solidFill>
                <a:latin typeface="Calibri" panose="020F0502020204030204" pitchFamily="34" charset="0"/>
              </a:rPr>
              <a:t>£20</a:t>
            </a:r>
            <a:r>
              <a:rPr lang="en-US" sz="3600" dirty="0">
                <a:solidFill>
                  <a:srgbClr val="FFFFFF"/>
                </a:solidFill>
                <a:latin typeface="Calibri" panose="020F0502020204030204" pitchFamily="34" charset="0"/>
              </a:rPr>
              <a:t> Amazon voucher</a:t>
            </a:r>
            <a:r>
              <a:rPr lang="en-US" sz="3600" dirty="0">
                <a:solidFill>
                  <a:schemeClr val="bg1"/>
                </a:solidFill>
                <a:latin typeface="Calibri" panose="020F0502020204030204" pitchFamily="34" charset="0"/>
              </a:rPr>
              <a:t>!</a:t>
            </a:r>
            <a:endParaRPr lang="en-US" sz="3600" dirty="0">
              <a:solidFill>
                <a:schemeClr val="bg1"/>
              </a:solidFill>
              <a:latin typeface="Segoe UI" panose="020B0502040204020203" pitchFamily="34" charset="0"/>
            </a:endParaRPr>
          </a:p>
          <a:p>
            <a:endParaRPr lang="en-US" sz="3600" dirty="0">
              <a:solidFill>
                <a:schemeClr val="bg1"/>
              </a:solidFill>
            </a:endParaRPr>
          </a:p>
        </p:txBody>
      </p:sp>
      <p:sp>
        <p:nvSpPr>
          <p:cNvPr id="3" name="TextBox 2"/>
          <p:cNvSpPr txBox="1"/>
          <p:nvPr/>
        </p:nvSpPr>
        <p:spPr>
          <a:xfrm>
            <a:off x="12088314" y="9227241"/>
            <a:ext cx="6196369" cy="523220"/>
          </a:xfrm>
          <a:prstGeom prst="rect">
            <a:avLst/>
          </a:prstGeom>
          <a:noFill/>
        </p:spPr>
        <p:txBody>
          <a:bodyPr wrap="square" rtlCol="0">
            <a:spAutoFit/>
          </a:bodyPr>
          <a:lstStyle/>
          <a:p>
            <a:r>
              <a:rPr lang="en-US" sz="2800" i="1" dirty="0">
                <a:solidFill>
                  <a:schemeClr val="bg1"/>
                </a:solidFill>
              </a:rPr>
              <a:t>Press the space bar for more instructions</a:t>
            </a:r>
            <a:endParaRPr lang="en-AU" sz="2800" i="1" u="sng"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743918" y="960658"/>
            <a:ext cx="17048135" cy="784830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Calibri"/>
                <a:ea typeface="+mn-ea"/>
                <a:cs typeface="+mn-cs"/>
              </a:rPr>
              <a:t>This experiment will use two reward conditions.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Calibri"/>
                <a:ea typeface="+mn-ea"/>
                <a:cs typeface="+mn-cs"/>
              </a:rPr>
              <a:t>On some trials you will receive a </a:t>
            </a:r>
            <a:r>
              <a:rPr kumimoji="0" lang="en-US" sz="3600" b="1" i="0" u="sng" strike="noStrike" kern="1200" cap="none" spc="0" normalizeH="0" baseline="0" noProof="0" dirty="0">
                <a:ln>
                  <a:noFill/>
                </a:ln>
                <a:solidFill>
                  <a:srgbClr val="00B050"/>
                </a:solidFill>
                <a:effectLst/>
                <a:uLnTx/>
                <a:uFillTx/>
                <a:latin typeface="Calibri"/>
                <a:ea typeface="+mn-ea"/>
                <a:cs typeface="+mn-cs"/>
              </a:rPr>
              <a:t>BONUS “10x” reward</a:t>
            </a:r>
            <a:r>
              <a:rPr kumimoji="0" lang="en-US" sz="3600" b="1" i="0" u="none" strike="noStrike" kern="1200" cap="none" spc="0" normalizeH="0" baseline="0" noProof="0" dirty="0">
                <a:ln>
                  <a:noFill/>
                </a:ln>
                <a:solidFill>
                  <a:srgbClr val="FFFF00"/>
                </a:solidFill>
                <a:effectLst/>
                <a:uLnTx/>
                <a:uFillTx/>
                <a:latin typeface="Calibri"/>
                <a:ea typeface="+mn-ea"/>
                <a:cs typeface="+mn-cs"/>
              </a:rPr>
              <a:t> </a:t>
            </a:r>
            <a:r>
              <a:rPr kumimoji="0" lang="en-US" sz="3600" b="0" i="0" u="none" strike="noStrike" kern="1200" cap="none" spc="0" normalizeH="0" baseline="0" noProof="0" dirty="0">
                <a:ln>
                  <a:noFill/>
                </a:ln>
                <a:solidFill>
                  <a:prstClr val="white"/>
                </a:solidFill>
                <a:effectLst/>
                <a:uLnTx/>
                <a:uFillTx/>
                <a:latin typeface="Calibri"/>
                <a:ea typeface="+mn-ea"/>
                <a:cs typeface="+mn-cs"/>
              </a:rPr>
              <a:t>for fast responses.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3600" dirty="0">
              <a:solidFill>
                <a:prstClr val="white"/>
              </a:solidFill>
              <a:latin typeface="Calibri"/>
            </a:endParaRPr>
          </a:p>
          <a:p>
            <a:pPr lvl="0">
              <a:defRPr/>
            </a:pPr>
            <a:r>
              <a:rPr lang="en-US" sz="3600" dirty="0">
                <a:solidFill>
                  <a:prstClr val="white"/>
                </a:solidFill>
                <a:latin typeface="Calibri"/>
              </a:rPr>
              <a:t>On these trials the score will be: </a:t>
            </a:r>
            <a:r>
              <a:rPr lang="en-US" sz="3600" dirty="0">
                <a:solidFill>
                  <a:srgbClr val="00B050"/>
                </a:solidFill>
              </a:rPr>
              <a:t>(2000 - reaction time)</a:t>
            </a:r>
            <a:r>
              <a:rPr lang="en-US" sz="3600" b="1" dirty="0">
                <a:solidFill>
                  <a:srgbClr val="00B050"/>
                </a:solidFill>
              </a:rPr>
              <a:t>*10</a:t>
            </a:r>
            <a:endParaRPr lang="en-US" sz="3600" dirty="0">
              <a:solidFill>
                <a:prstClr val="white"/>
              </a:solidFill>
              <a:latin typeface="Calibri"/>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Calibri"/>
                <a:ea typeface="+mn-ea"/>
                <a:cs typeface="+mn-cs"/>
              </a:rPr>
              <a:t>On the other trials you will not receive a bonus.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Calibri"/>
              <a:ea typeface="+mn-ea"/>
              <a:cs typeface="+mn-cs"/>
            </a:endParaRPr>
          </a:p>
          <a:p>
            <a:pPr lvl="0">
              <a:defRPr/>
            </a:pPr>
            <a:r>
              <a:rPr lang="en-US" sz="3600" dirty="0">
                <a:solidFill>
                  <a:prstClr val="white"/>
                </a:solidFill>
              </a:rPr>
              <a:t>On these trials the score will be</a:t>
            </a:r>
            <a:r>
              <a:rPr lang="en-US" sz="3600" dirty="0">
                <a:solidFill>
                  <a:schemeClr val="bg1"/>
                </a:solidFill>
              </a:rPr>
              <a:t>: (2000 - reaction time)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Calibri"/>
                <a:ea typeface="+mn-ea"/>
                <a:cs typeface="+mn-cs"/>
                <a:sym typeface="+mn-ea"/>
              </a:rPr>
              <a:t>Before each trial, some text will tell you whether</a:t>
            </a:r>
            <a:r>
              <a:rPr kumimoji="0" lang="en-US" sz="3600" b="0" i="0" u="none" strike="noStrike" kern="1200" cap="none" spc="0" normalizeH="0" noProof="0" dirty="0">
                <a:ln>
                  <a:noFill/>
                </a:ln>
                <a:solidFill>
                  <a:prstClr val="white"/>
                </a:solidFill>
                <a:effectLst/>
                <a:uLnTx/>
                <a:uFillTx/>
                <a:latin typeface="Calibri"/>
                <a:ea typeface="+mn-ea"/>
                <a:cs typeface="+mn-cs"/>
                <a:sym typeface="+mn-ea"/>
              </a:rPr>
              <a:t> it is a </a:t>
            </a:r>
            <a:r>
              <a:rPr kumimoji="0" lang="en-US" sz="3600" b="1" i="0" u="none" strike="noStrike" kern="1200" cap="none" spc="0" normalizeH="0" baseline="0" noProof="0" dirty="0">
                <a:ln>
                  <a:noFill/>
                </a:ln>
                <a:solidFill>
                  <a:srgbClr val="00B050"/>
                </a:solidFill>
                <a:effectLst/>
                <a:uLnTx/>
                <a:uFillTx/>
                <a:latin typeface="Calibri"/>
                <a:ea typeface="+mn-ea"/>
                <a:cs typeface="+mn-cs"/>
                <a:sym typeface="+mn-ea"/>
              </a:rPr>
              <a:t>“10x BONUS trial!” </a:t>
            </a:r>
            <a:r>
              <a:rPr kumimoji="0" lang="en-US" sz="3600" i="0" u="none" strike="noStrike" kern="1200" cap="none" spc="0" normalizeH="0" baseline="0" noProof="0" dirty="0">
                <a:ln>
                  <a:noFill/>
                </a:ln>
                <a:solidFill>
                  <a:schemeClr val="bg1"/>
                </a:solidFill>
                <a:effectLst/>
                <a:uLnTx/>
                <a:uFillTx/>
                <a:latin typeface="Calibri"/>
                <a:sym typeface="+mn-ea"/>
              </a:rPr>
              <a:t>or whether it is simply a “Normal</a:t>
            </a:r>
            <a:r>
              <a:rPr kumimoji="0" lang="en-US" sz="3600" i="0" u="none" strike="noStrike" kern="1200" cap="none" spc="0" normalizeH="0" noProof="0" dirty="0">
                <a:ln>
                  <a:noFill/>
                </a:ln>
                <a:solidFill>
                  <a:schemeClr val="bg1"/>
                </a:solidFill>
                <a:effectLst/>
                <a:uLnTx/>
                <a:uFillTx/>
                <a:latin typeface="Calibri"/>
                <a:sym typeface="+mn-ea"/>
              </a:rPr>
              <a:t> trial” (no </a:t>
            </a:r>
            <a:r>
              <a:rPr lang="en-US" sz="3600" dirty="0">
                <a:solidFill>
                  <a:schemeClr val="bg1"/>
                </a:solidFill>
                <a:latin typeface="Calibri"/>
                <a:sym typeface="+mn-ea"/>
              </a:rPr>
              <a:t>bonus</a:t>
            </a:r>
            <a:r>
              <a:rPr kumimoji="0" lang="en-US" sz="3600" i="0" u="none" strike="noStrike" kern="1200" cap="none" spc="0" normalizeH="0" baseline="0" noProof="0" dirty="0">
                <a:ln>
                  <a:noFill/>
                </a:ln>
                <a:solidFill>
                  <a:schemeClr val="bg1"/>
                </a:solidFill>
                <a:effectLst/>
                <a:uLnTx/>
                <a:uFillTx/>
                <a:latin typeface="Calibri"/>
                <a:sym typeface="+mn-ea"/>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3" name="TextBox 2"/>
          <p:cNvSpPr txBox="1"/>
          <p:nvPr/>
        </p:nvSpPr>
        <p:spPr>
          <a:xfrm>
            <a:off x="12088314" y="9227241"/>
            <a:ext cx="619636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prstClr val="white"/>
                </a:solidFill>
                <a:effectLst/>
                <a:uLnTx/>
                <a:uFillTx/>
                <a:latin typeface="Calibri"/>
                <a:ea typeface="+mn-ea"/>
                <a:cs typeface="+mn-cs"/>
              </a:rPr>
              <a:t>Press the space bar for more instructions</a:t>
            </a:r>
            <a:endParaRPr kumimoji="0" lang="en-AU" sz="2800" b="0" i="1" u="sng"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529753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743918" y="960658"/>
            <a:ext cx="17048135" cy="6740307"/>
          </a:xfrm>
          <a:prstGeom prst="rect">
            <a:avLst/>
          </a:prstGeom>
        </p:spPr>
        <p:txBody>
          <a:bodyPr wrap="square">
            <a:spAutoFit/>
          </a:bodyPr>
          <a:lstStyle/>
          <a:p>
            <a:pPr lvl="0">
              <a:defRPr/>
            </a:pPr>
            <a:r>
              <a:rPr lang="en-US" sz="3600" dirty="0">
                <a:solidFill>
                  <a:prstClr val="white"/>
                </a:solidFill>
              </a:rPr>
              <a:t>This experiment will use two reward conditions. </a:t>
            </a:r>
          </a:p>
          <a:p>
            <a:pPr lvl="0">
              <a:defRPr/>
            </a:pPr>
            <a:endParaRPr lang="en-US" sz="3600" dirty="0">
              <a:solidFill>
                <a:prstClr val="white"/>
              </a:solidFill>
            </a:endParaRPr>
          </a:p>
          <a:p>
            <a:pPr lvl="0">
              <a:defRPr/>
            </a:pPr>
            <a:r>
              <a:rPr lang="en-US" sz="3600" dirty="0">
                <a:solidFill>
                  <a:prstClr val="white"/>
                </a:solidFill>
              </a:rPr>
              <a:t>On some trials you will receive a </a:t>
            </a:r>
            <a:r>
              <a:rPr lang="en-US" sz="3600" b="1" u="sng" dirty="0">
                <a:solidFill>
                  <a:srgbClr val="00B050"/>
                </a:solidFill>
              </a:rPr>
              <a:t>BONUS “10x” reward</a:t>
            </a:r>
            <a:r>
              <a:rPr lang="en-US" sz="3600" b="1" dirty="0">
                <a:solidFill>
                  <a:srgbClr val="FFFF00"/>
                </a:solidFill>
              </a:rPr>
              <a:t> </a:t>
            </a:r>
            <a:r>
              <a:rPr lang="en-US" sz="3600" dirty="0">
                <a:solidFill>
                  <a:prstClr val="white"/>
                </a:solidFill>
              </a:rPr>
              <a:t>for fast responses.</a:t>
            </a:r>
          </a:p>
          <a:p>
            <a:pPr lvl="0">
              <a:defRPr/>
            </a:pPr>
            <a:endParaRPr lang="en-US" sz="3600" dirty="0">
              <a:solidFill>
                <a:prstClr val="white"/>
              </a:solidFill>
            </a:endParaRPr>
          </a:p>
          <a:p>
            <a:pPr lvl="0">
              <a:defRPr/>
            </a:pPr>
            <a:r>
              <a:rPr lang="en-US" sz="3600" dirty="0">
                <a:solidFill>
                  <a:prstClr val="white"/>
                </a:solidFill>
              </a:rPr>
              <a:t>On these trials the score will be: </a:t>
            </a:r>
            <a:r>
              <a:rPr lang="en-US" sz="3600" dirty="0">
                <a:solidFill>
                  <a:srgbClr val="00B050"/>
                </a:solidFill>
              </a:rPr>
              <a:t>(2000 - reaction time)</a:t>
            </a:r>
            <a:r>
              <a:rPr lang="en-US" sz="3600" b="1" dirty="0">
                <a:solidFill>
                  <a:srgbClr val="00B050"/>
                </a:solidFill>
              </a:rPr>
              <a:t>*10</a:t>
            </a:r>
            <a:endParaRPr lang="en-US" sz="3600" dirty="0">
              <a:solidFill>
                <a:prstClr val="white"/>
              </a:solidFill>
            </a:endParaRPr>
          </a:p>
          <a:p>
            <a:pPr lvl="0">
              <a:defRPr/>
            </a:pPr>
            <a:endParaRPr lang="en-US" sz="3600" dirty="0">
              <a:solidFill>
                <a:prstClr val="white"/>
              </a:solidFill>
            </a:endParaRPr>
          </a:p>
          <a:p>
            <a:pPr lvl="0">
              <a:defRPr/>
            </a:pPr>
            <a:r>
              <a:rPr lang="en-US" sz="3600" dirty="0">
                <a:solidFill>
                  <a:prstClr val="white"/>
                </a:solidFill>
              </a:rPr>
              <a:t>On the other trials you will not receive a bonus.</a:t>
            </a:r>
          </a:p>
          <a:p>
            <a:pPr lvl="0">
              <a:defRPr/>
            </a:pPr>
            <a:endParaRPr lang="en-US" sz="3600" dirty="0">
              <a:solidFill>
                <a:prstClr val="white"/>
              </a:solidFill>
            </a:endParaRPr>
          </a:p>
          <a:p>
            <a:pPr lvl="0">
              <a:defRPr/>
            </a:pPr>
            <a:r>
              <a:rPr lang="en-US" sz="3600" dirty="0">
                <a:solidFill>
                  <a:prstClr val="white"/>
                </a:solidFill>
              </a:rPr>
              <a:t>On these trials the score will be</a:t>
            </a:r>
            <a:r>
              <a:rPr lang="en-US" sz="3600" dirty="0">
                <a:solidFill>
                  <a:schemeClr val="bg1"/>
                </a:solidFill>
              </a:rPr>
              <a:t>: (2000 - reaction time)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3" name="TextBox 2"/>
          <p:cNvSpPr txBox="1"/>
          <p:nvPr/>
        </p:nvSpPr>
        <p:spPr>
          <a:xfrm>
            <a:off x="12088314" y="9227241"/>
            <a:ext cx="619636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prstClr val="white"/>
                </a:solidFill>
                <a:effectLst/>
                <a:uLnTx/>
                <a:uFillTx/>
                <a:latin typeface="Calibri"/>
                <a:ea typeface="+mn-ea"/>
                <a:cs typeface="+mn-cs"/>
              </a:rPr>
              <a:t>Press the space bar for more instructions</a:t>
            </a:r>
            <a:endParaRPr kumimoji="0" lang="en-AU" sz="2800" b="0" i="1" u="sng" strike="noStrike" kern="1200" cap="none" spc="0" normalizeH="0" baseline="0" noProof="0" dirty="0">
              <a:ln>
                <a:noFill/>
              </a:ln>
              <a:solidFill>
                <a:prstClr val="white"/>
              </a:solidFill>
              <a:effectLst/>
              <a:uLnTx/>
              <a:uFillTx/>
              <a:latin typeface="Calibri"/>
              <a:ea typeface="+mn-ea"/>
              <a:cs typeface="+mn-cs"/>
            </a:endParaRPr>
          </a:p>
        </p:txBody>
      </p:sp>
      <p:sp>
        <p:nvSpPr>
          <p:cNvPr id="2" name="AutoShape 2" descr="https://ukc-powerpoint.officeapps.live.com/pods/GetClipboardImage.ashx?Id=b60dc563-cc69-4ad8-80c5-d2c4d3c0a258&amp;DC=GUK3&amp;pkey=95b8c0da-01f2-486d-94bd-65508d9548cf&amp;wdwaccluster=GUK3">
            <a:extLst>
              <a:ext uri="{FF2B5EF4-FFF2-40B4-BE49-F238E27FC236}">
                <a16:creationId xmlns:a16="http://schemas.microsoft.com/office/drawing/2014/main" id="{D45B2EA5-1389-414A-AC42-4ED993A4F147}"/>
              </a:ext>
            </a:extLst>
          </p:cNvPr>
          <p:cNvSpPr>
            <a:spLocks noChangeAspect="1" noChangeArrowheads="1"/>
          </p:cNvSpPr>
          <p:nvPr/>
        </p:nvSpPr>
        <p:spPr bwMode="auto">
          <a:xfrm>
            <a:off x="8990013" y="49895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097965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743919" y="960658"/>
            <a:ext cx="17048135" cy="4524315"/>
          </a:xfrm>
          <a:prstGeom prst="rect">
            <a:avLst/>
          </a:prstGeom>
        </p:spPr>
        <p:txBody>
          <a:bodyPr wrap="square" lIns="91440" tIns="45720" rIns="91440" bIns="45720" anchor="t">
            <a:spAutoFit/>
          </a:bodyPr>
          <a:lstStyle/>
          <a:p>
            <a:r>
              <a:rPr lang="en-US" sz="3600" dirty="0">
                <a:solidFill>
                  <a:schemeClr val="bg1"/>
                </a:solidFill>
                <a:sym typeface="+mn-ea"/>
              </a:rPr>
              <a:t>You will be given regular short rest-breaks during the task.</a:t>
            </a:r>
            <a:endParaRPr lang="en-US" sz="3600" dirty="0">
              <a:solidFill>
                <a:schemeClr val="bg1"/>
              </a:solidFill>
            </a:endParaRPr>
          </a:p>
          <a:p>
            <a:endParaRPr lang="en-US" sz="3600" dirty="0">
              <a:solidFill>
                <a:schemeClr val="bg1"/>
              </a:solidFill>
            </a:endParaRPr>
          </a:p>
          <a:p>
            <a:endParaRPr lang="en-US" sz="3600" dirty="0">
              <a:solidFill>
                <a:schemeClr val="bg1"/>
              </a:solidFill>
            </a:endParaRPr>
          </a:p>
          <a:p>
            <a:r>
              <a:rPr lang="en-US" sz="3600" dirty="0">
                <a:solidFill>
                  <a:schemeClr val="bg1"/>
                </a:solidFill>
                <a:sym typeface="+mn-ea"/>
              </a:rPr>
              <a:t>Please ask the experimenter if you have any questions.</a:t>
            </a:r>
          </a:p>
          <a:p>
            <a:endParaRPr lang="en-US" sz="3600" dirty="0">
              <a:solidFill>
                <a:schemeClr val="bg1"/>
              </a:solidFill>
              <a:sym typeface="+mn-ea"/>
            </a:endParaRPr>
          </a:p>
          <a:p>
            <a:endParaRPr lang="en-US" sz="3600" dirty="0">
              <a:solidFill>
                <a:schemeClr val="bg1"/>
              </a:solidFill>
            </a:endParaRPr>
          </a:p>
          <a:p>
            <a:r>
              <a:rPr lang="en-US" sz="3600" dirty="0">
                <a:solidFill>
                  <a:schemeClr val="bg1"/>
                </a:solidFill>
                <a:sym typeface="+mn-ea"/>
              </a:rPr>
              <a:t>When you are ready to start, place your index fingers on the C and N keys. The experimenter will then start the task. </a:t>
            </a:r>
            <a:endParaRPr lang="en-US" sz="3600" dirty="0">
              <a:solidFill>
                <a:schemeClr val="bg1"/>
              </a:solidFill>
              <a:cs typeface="Calibri"/>
            </a:endParaRPr>
          </a:p>
        </p:txBody>
      </p:sp>
      <p:sp>
        <p:nvSpPr>
          <p:cNvPr id="6" name="TextBox 5"/>
          <p:cNvSpPr txBox="1"/>
          <p:nvPr/>
        </p:nvSpPr>
        <p:spPr>
          <a:xfrm>
            <a:off x="12450177" y="8847701"/>
            <a:ext cx="6196369" cy="954107"/>
          </a:xfrm>
          <a:prstGeom prst="rect">
            <a:avLst/>
          </a:prstGeom>
          <a:noFill/>
        </p:spPr>
        <p:txBody>
          <a:bodyPr wrap="square" rtlCol="0">
            <a:spAutoFit/>
          </a:bodyPr>
          <a:lstStyle/>
          <a:p>
            <a:r>
              <a:rPr lang="en-GB" sz="2800" i="1" dirty="0">
                <a:solidFill>
                  <a:schemeClr val="bg1"/>
                </a:solidFill>
              </a:rPr>
              <a:t>Please tell the experimenter when you are ready to start</a:t>
            </a:r>
            <a:endParaRPr lang="en-AU" sz="2800" i="1" u="sng"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747015" y="1608423"/>
            <a:ext cx="16790795" cy="7602081"/>
          </a:xfrm>
          <a:prstGeom prst="rect">
            <a:avLst/>
          </a:prstGeom>
          <a:noFill/>
        </p:spPr>
        <p:txBody>
          <a:bodyPr wrap="square" lIns="91440" tIns="45720" rIns="91440" bIns="45720" rtlCol="0" anchor="t">
            <a:spAutoFit/>
          </a:bodyPr>
          <a:lstStyle/>
          <a:p>
            <a:r>
              <a:rPr lang="en-AU" sz="4000" b="1" dirty="0">
                <a:solidFill>
                  <a:srgbClr val="FFFF00"/>
                </a:solidFill>
              </a:rPr>
              <a:t>The experiment is complete!</a:t>
            </a:r>
          </a:p>
          <a:p>
            <a:endParaRPr lang="en-AU" sz="3200" dirty="0">
              <a:solidFill>
                <a:srgbClr val="FFFF00"/>
              </a:solidFill>
            </a:endParaRPr>
          </a:p>
          <a:p>
            <a:r>
              <a:rPr lang="en-AU" sz="3200" dirty="0">
                <a:solidFill>
                  <a:srgbClr val="FFFF00"/>
                </a:solidFill>
              </a:rPr>
              <a:t>Thank you for taking part in this experiment. </a:t>
            </a:r>
            <a:r>
              <a:rPr lang="en-GB" sz="3200" dirty="0">
                <a:solidFill>
                  <a:srgbClr val="FFFF00"/>
                </a:solidFill>
              </a:rPr>
              <a:t>The aim of this study is to examine how the reward affects the speed at which you can locate a target, and whether you are aware of repeated configurations. </a:t>
            </a:r>
          </a:p>
          <a:p>
            <a:endParaRPr lang="en-AU" sz="3200" dirty="0">
              <a:solidFill>
                <a:srgbClr val="FFFF00"/>
              </a:solidFill>
              <a:sym typeface="Wingdings" panose="05000000000000000000" pitchFamily="2" charset="2"/>
            </a:endParaRPr>
          </a:p>
          <a:p>
            <a:r>
              <a:rPr lang="en-GB" sz="3200" dirty="0">
                <a:solidFill>
                  <a:srgbClr val="FFFF00"/>
                </a:solidFill>
              </a:rPr>
              <a:t>Your data will remain confidential throughout, and will be stored anonymously at all times and cannot be traced back to you. Please note that due to the anonymous nature of the data storage, we are unable to delete individual data in the future. </a:t>
            </a:r>
          </a:p>
          <a:p>
            <a:endParaRPr lang="en-AU" sz="3200" dirty="0">
              <a:solidFill>
                <a:srgbClr val="FFFF00"/>
              </a:solidFill>
              <a:sym typeface="Wingdings" panose="05000000000000000000" pitchFamily="2" charset="2"/>
            </a:endParaRPr>
          </a:p>
          <a:p>
            <a:r>
              <a:rPr lang="en-AU" sz="3200" dirty="0">
                <a:solidFill>
                  <a:srgbClr val="FFFF00"/>
                </a:solidFill>
                <a:sym typeface="Wingdings" panose="05000000000000000000" pitchFamily="2" charset="2"/>
              </a:rPr>
              <a:t>If you are interested to hear more about this research, please contact the lead investigator Postgraduate Student Wen Fan (w.fan2@lancaster.ac.uk) or Dr Tom </a:t>
            </a:r>
            <a:r>
              <a:rPr lang="en-AU" sz="3200" dirty="0" err="1">
                <a:solidFill>
                  <a:srgbClr val="FFFF00"/>
                </a:solidFill>
                <a:sym typeface="Wingdings" panose="05000000000000000000" pitchFamily="2" charset="2"/>
              </a:rPr>
              <a:t>Beesley</a:t>
            </a:r>
            <a:r>
              <a:rPr lang="en-AU" sz="3200" dirty="0">
                <a:solidFill>
                  <a:srgbClr val="FFFF00"/>
                </a:solidFill>
                <a:sym typeface="Wingdings" panose="05000000000000000000" pitchFamily="2" charset="2"/>
              </a:rPr>
              <a:t> (t.beesley@lancaster.ac.uk)</a:t>
            </a:r>
          </a:p>
          <a:p>
            <a:endParaRPr lang="en-AU" sz="3200" dirty="0">
              <a:solidFill>
                <a:srgbClr val="FFFF00"/>
              </a:solidFill>
              <a:sym typeface="Wingdings" panose="05000000000000000000" pitchFamily="2" charset="2"/>
            </a:endParaRPr>
          </a:p>
          <a:p>
            <a:r>
              <a:rPr lang="en-AU" sz="3200" dirty="0">
                <a:solidFill>
                  <a:srgbClr val="FFFF00"/>
                </a:solidFill>
                <a:sym typeface="Wingdings" panose="05000000000000000000" pitchFamily="2" charset="2"/>
              </a:rPr>
              <a:t>Thank you once again. Please see the experimenter.</a:t>
            </a:r>
            <a:endParaRPr lang="en-AU" sz="3200" dirty="0">
              <a:solidFill>
                <a:srgbClr val="FFFF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34950" y="4148707"/>
            <a:ext cx="8614924" cy="1987999"/>
          </a:xfrm>
        </p:spPr>
        <p:txBody>
          <a:bodyPr>
            <a:normAutofit fontScale="90000"/>
          </a:bodyPr>
          <a:lstStyle/>
          <a:p>
            <a:pPr algn="ctr"/>
            <a:r>
              <a:rPr lang="en-US" sz="7200" b="1" dirty="0">
                <a:solidFill>
                  <a:srgbClr val="FF0000"/>
                </a:solidFill>
                <a:effectLst/>
                <a:latin typeface="+mn-lt"/>
              </a:rPr>
              <a:t>INCORRECT RESPONSE  </a:t>
            </a:r>
            <a:endParaRPr lang="en-AU" sz="7200" b="1" dirty="0">
              <a:solidFill>
                <a:srgbClr val="FF0000"/>
              </a:solidFill>
              <a:effectLst/>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48543" y="4148707"/>
            <a:ext cx="8187739" cy="1987999"/>
          </a:xfrm>
        </p:spPr>
        <p:txBody>
          <a:bodyPr>
            <a:normAutofit fontScale="90000"/>
          </a:bodyPr>
          <a:lstStyle/>
          <a:p>
            <a:pPr algn="ctr"/>
            <a:r>
              <a:rPr lang="en-US" sz="7200" b="1" dirty="0">
                <a:solidFill>
                  <a:srgbClr val="FF0000"/>
                </a:solidFill>
                <a:effectLst/>
                <a:latin typeface="+mn-lt"/>
              </a:rPr>
              <a:t>TIMEOUT – TOO SLOW</a:t>
            </a:r>
            <a:endParaRPr lang="en-AU" sz="7200" b="1" dirty="0">
              <a:solidFill>
                <a:srgbClr val="FF0000"/>
              </a:solidFill>
              <a:effectLst/>
              <a:latin typeface="+mn-lt"/>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TotalTime>
  <Words>684</Words>
  <Application>Microsoft Office PowerPoint</Application>
  <PresentationFormat>Custom</PresentationFormat>
  <Paragraphs>76</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INCORRECT RESPONSE  </vt:lpstr>
      <vt:lpstr>TIMEOUT – TOO SLOW</vt:lpstr>
      <vt:lpstr>PowerPoint Presentation</vt:lpstr>
    </vt:vector>
  </TitlesOfParts>
  <Company>University of New South Wales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Esmeralda Paric</dc:creator>
  <cp:lastModifiedBy>Fan, Wen</cp:lastModifiedBy>
  <cp:revision>176</cp:revision>
  <dcterms:created xsi:type="dcterms:W3CDTF">2022-07-06T09:56:04Z</dcterms:created>
  <dcterms:modified xsi:type="dcterms:W3CDTF">2022-07-15T13:03:43Z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1033-3.6.0.5672</vt:lpwstr>
  </property>
</Properties>
</file>