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3EFCB-2A53-4364-9938-6CFD7D7A3660}" type="datetimeFigureOut">
              <a:rPr lang="en-ZA" smtClean="0"/>
              <a:t>2020/06/25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5AFB0-1CD4-4F6D-837C-B59EFC04C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106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5AFB0-1CD4-4F6D-837C-B59EFC04CD37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5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1D110F-3F4E-48D9-B8AA-5D0E825AFDBA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780108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Exploring </a:t>
            </a:r>
            <a:r>
              <a:rPr lang="en-US" sz="4900" b="1" dirty="0"/>
              <a:t>New York City Sports Venues </a:t>
            </a:r>
            <a:endParaRPr lang="en-ZA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489556"/>
            <a:ext cx="6400800" cy="127674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 smtClean="0"/>
              <a:t>Jacobs</a:t>
            </a:r>
          </a:p>
          <a:p>
            <a:r>
              <a:rPr lang="en-US" dirty="0" smtClean="0"/>
              <a:t>25 </a:t>
            </a:r>
            <a:r>
              <a:rPr lang="en-US" dirty="0" smtClean="0"/>
              <a:t>June 2020</a:t>
            </a:r>
          </a:p>
          <a:p>
            <a:endParaRPr lang="en-US" dirty="0"/>
          </a:p>
          <a:p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312368" cy="242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1 &amp; 2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sports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2204864"/>
            <a:ext cx="9000000" cy="1727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2" y="4365103"/>
            <a:ext cx="8979789" cy="1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Martial Arts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0" y="2880995"/>
            <a:ext cx="8961120" cy="16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2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 Studios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5" y="2838133"/>
            <a:ext cx="8820000" cy="17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5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Basketball </a:t>
            </a:r>
            <a:r>
              <a:rPr lang="en-US" dirty="0"/>
              <a:t>C</a:t>
            </a:r>
            <a:r>
              <a:rPr lang="en-US" dirty="0" smtClean="0"/>
              <a:t>ourt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15590"/>
            <a:ext cx="8595360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8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6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Tennis Court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23526"/>
            <a:ext cx="8796528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9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7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Baseball Field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10521"/>
            <a:ext cx="8796528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(1)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results obtained indicates that New York City can be divided into 7 sports venue </a:t>
            </a:r>
            <a:r>
              <a:rPr lang="en-ZA" dirty="0" smtClean="0"/>
              <a:t>clusters</a:t>
            </a:r>
          </a:p>
          <a:p>
            <a:r>
              <a:rPr lang="en-ZA" dirty="0" smtClean="0"/>
              <a:t>Each </a:t>
            </a:r>
            <a:r>
              <a:rPr lang="en-ZA" dirty="0"/>
              <a:t>clusters is characterised by a collection of common sports engaged in in the cluster. </a:t>
            </a:r>
            <a:endParaRPr lang="en-ZA" dirty="0" smtClean="0"/>
          </a:p>
          <a:p>
            <a:r>
              <a:rPr lang="en-ZA" dirty="0" smtClean="0"/>
              <a:t>Baseball </a:t>
            </a:r>
            <a:r>
              <a:rPr lang="en-ZA" dirty="0"/>
              <a:t>Fields (25) are the most common sports venues in New York city, followed by Cycle Studios (22), Martial Arts Dojos (21), Athletics &amp; Sports (16), Boxing Gyms (12), Tennis Courts (11), basket Ball Courts (10), Soccer Fields (4), Gymnastics Gyms (3) and Volley Ball Courts (1).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13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r>
              <a:rPr lang="en-US" dirty="0" smtClean="0"/>
              <a:t>(2)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Cluster 1 and Cluster 2 are mixed between the different sports.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most common sports venues in Clusters 3 and 4 are Martial Arts Dojos and Cycle Studios, respectively. </a:t>
            </a:r>
            <a:endParaRPr lang="en-ZA" dirty="0" smtClean="0"/>
          </a:p>
          <a:p>
            <a:r>
              <a:rPr lang="en-ZA" dirty="0" smtClean="0"/>
              <a:t>Cluster </a:t>
            </a:r>
            <a:r>
              <a:rPr lang="en-ZA" dirty="0"/>
              <a:t>5 is predominantly known for Basketball Courts, whereas in Cluster 6 consists of mostly Tennis Courts. The no.1 sports venue in New York City, Baseball Fields, is found in Cluster 7. </a:t>
            </a:r>
          </a:p>
          <a:p>
            <a:r>
              <a:rPr lang="en-ZA" dirty="0"/>
              <a:t>By looking at the commonality of sports venues between clusters, the marketing teams can be optimally deployed. For instance, the marketing team specialising in gymnastics should mainly focus on Clusters 6, 3 and 2.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3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</a:t>
            </a:r>
            <a:r>
              <a:rPr lang="en-ZA" dirty="0" smtClean="0"/>
              <a:t>marketing </a:t>
            </a:r>
            <a:r>
              <a:rPr lang="en-ZA" dirty="0"/>
              <a:t>team </a:t>
            </a:r>
            <a:r>
              <a:rPr lang="en-ZA" dirty="0" smtClean="0"/>
              <a:t>can use the results to </a:t>
            </a:r>
            <a:r>
              <a:rPr lang="en-ZA" dirty="0"/>
              <a:t>decide which sports categories to focus on and in which </a:t>
            </a:r>
            <a:r>
              <a:rPr lang="en-ZA" dirty="0" err="1"/>
              <a:t>neighboorhoods</a:t>
            </a:r>
            <a:r>
              <a:rPr lang="en-ZA" dirty="0"/>
              <a:t> of New York City the target markets are. </a:t>
            </a:r>
            <a:endParaRPr lang="en-ZA" dirty="0" smtClean="0"/>
          </a:p>
          <a:p>
            <a:r>
              <a:rPr lang="en-ZA" dirty="0" smtClean="0"/>
              <a:t>It </a:t>
            </a:r>
            <a:r>
              <a:rPr lang="en-ZA" dirty="0"/>
              <a:t>can also be used to determine in which </a:t>
            </a:r>
            <a:r>
              <a:rPr lang="en-ZA" dirty="0" err="1"/>
              <a:t>neighboorhoods</a:t>
            </a:r>
            <a:r>
              <a:rPr lang="en-ZA" dirty="0"/>
              <a:t> opportunities exist for introductions of new sports activities and creating new markets.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3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eople are more </a:t>
            </a:r>
            <a:r>
              <a:rPr lang="en-US" dirty="0"/>
              <a:t>health conscious </a:t>
            </a:r>
            <a:endParaRPr lang="en-US" dirty="0" smtClean="0"/>
          </a:p>
          <a:p>
            <a:r>
              <a:rPr lang="en-US" dirty="0" smtClean="0"/>
              <a:t>Take part </a:t>
            </a:r>
            <a:r>
              <a:rPr lang="en-US" dirty="0"/>
              <a:t>in various sport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reach their ultimate physical potential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reasons such as self-improvement, health </a:t>
            </a:r>
            <a:r>
              <a:rPr lang="en-US" dirty="0" smtClean="0"/>
              <a:t>improvement</a:t>
            </a:r>
            <a:endParaRPr lang="en-US" dirty="0"/>
          </a:p>
          <a:p>
            <a:r>
              <a:rPr lang="en-US" dirty="0" smtClean="0"/>
              <a:t>Booming sports </a:t>
            </a:r>
            <a:r>
              <a:rPr lang="en-US" dirty="0"/>
              <a:t>nutrition and sports equipment </a:t>
            </a:r>
            <a:r>
              <a:rPr lang="en-US" dirty="0" smtClean="0"/>
              <a:t>market</a:t>
            </a:r>
          </a:p>
          <a:p>
            <a:r>
              <a:rPr lang="en-US" dirty="0" smtClean="0"/>
              <a:t>Big players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58698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78" y="4470231"/>
            <a:ext cx="1107378" cy="61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91" y="5341411"/>
            <a:ext cx="1438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32" y="4708356"/>
            <a:ext cx="1203012" cy="120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69" y="5085441"/>
            <a:ext cx="1609625" cy="10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71" y="5190528"/>
            <a:ext cx="1438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32" y="5741461"/>
            <a:ext cx="1438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7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08920"/>
            <a:ext cx="7408333" cy="3417243"/>
          </a:xfrm>
        </p:spPr>
        <p:txBody>
          <a:bodyPr>
            <a:normAutofit/>
          </a:bodyPr>
          <a:lstStyle/>
          <a:p>
            <a:r>
              <a:rPr lang="en-US" dirty="0" smtClean="0"/>
              <a:t>It is critical </a:t>
            </a:r>
            <a:r>
              <a:rPr lang="en-US" dirty="0"/>
              <a:t>for a small, start-up company in this industry to ensure that it targets its products at the right target audience for optimal impact.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48" y="4077072"/>
            <a:ext cx="2714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6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marketing team of the start-up is highly skilled and </a:t>
            </a:r>
            <a:r>
              <a:rPr lang="en-US" dirty="0" smtClean="0"/>
              <a:t>experienced</a:t>
            </a:r>
          </a:p>
          <a:p>
            <a:r>
              <a:rPr lang="en-US" dirty="0" smtClean="0"/>
              <a:t> They are not </a:t>
            </a:r>
            <a:r>
              <a:rPr lang="en-US" dirty="0"/>
              <a:t>local to New York and are not familiar with the different </a:t>
            </a:r>
            <a:r>
              <a:rPr lang="en-US" dirty="0" err="1"/>
              <a:t>neighbourhoods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Constraint marketing </a:t>
            </a:r>
            <a:r>
              <a:rPr lang="en-US" dirty="0"/>
              <a:t>budget </a:t>
            </a:r>
            <a:endParaRPr lang="en-US" dirty="0" smtClean="0"/>
          </a:p>
          <a:p>
            <a:r>
              <a:rPr lang="en-US" dirty="0" smtClean="0"/>
              <a:t>Maximum Return-on-Investment</a:t>
            </a:r>
            <a:endParaRPr lang="en-Z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3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 </a:t>
            </a:r>
            <a:r>
              <a:rPr lang="en-US" dirty="0"/>
              <a:t>the marketing team in understanding their target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 To develop </a:t>
            </a:r>
            <a:r>
              <a:rPr lang="en-US" dirty="0"/>
              <a:t>the best marketing strategy for their portfolio of products.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York City will be clustered into the optimal number of different sports </a:t>
            </a:r>
            <a:r>
              <a:rPr lang="en-US" dirty="0" smtClean="0"/>
              <a:t>clusters</a:t>
            </a:r>
            <a:endParaRPr lang="en-Z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84" y="5115285"/>
            <a:ext cx="965516" cy="9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9" y="5085512"/>
            <a:ext cx="1364790" cy="10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9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City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0427" y="1556792"/>
            <a:ext cx="7408333" cy="3450696"/>
          </a:xfrm>
        </p:spPr>
        <p:txBody>
          <a:bodyPr/>
          <a:lstStyle/>
          <a:p>
            <a:r>
              <a:rPr lang="en-US" dirty="0"/>
              <a:t>5 boroughs and 306 </a:t>
            </a:r>
            <a:r>
              <a:rPr lang="en-US" dirty="0" smtClean="0"/>
              <a:t>neighborhoods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632000" cy="468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9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Sports Venues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6" name="Group 5"/>
          <p:cNvGrpSpPr/>
          <p:nvPr/>
        </p:nvGrpSpPr>
        <p:grpSpPr>
          <a:xfrm>
            <a:off x="107504" y="1628800"/>
            <a:ext cx="8829675" cy="4533900"/>
            <a:chOff x="107504" y="1772816"/>
            <a:chExt cx="8829675" cy="45339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772816"/>
              <a:ext cx="8829675" cy="453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Brace 3"/>
            <p:cNvSpPr/>
            <p:nvPr/>
          </p:nvSpPr>
          <p:spPr>
            <a:xfrm>
              <a:off x="4522340" y="4293096"/>
              <a:ext cx="337691" cy="165618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6759" y="493885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Common Sports Venues</a:t>
              </a:r>
              <a:endParaRPr lang="en-Z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NYC Sports Venues by Totals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0" y="2006619"/>
            <a:ext cx="88296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33056"/>
            <a:ext cx="2592288" cy="19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Sports Clusters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62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5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2622</TotalTime>
  <Words>465</Words>
  <Application>Microsoft Office PowerPoint</Application>
  <PresentationFormat>On-screen Show (4:3)</PresentationFormat>
  <Paragraphs>53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Exploring New York City Sports Venues </vt:lpstr>
      <vt:lpstr>Introduction</vt:lpstr>
      <vt:lpstr>Introduction</vt:lpstr>
      <vt:lpstr>Problem Statement</vt:lpstr>
      <vt:lpstr>Value Proposition</vt:lpstr>
      <vt:lpstr>New York City</vt:lpstr>
      <vt:lpstr>NYC Sports Venues</vt:lpstr>
      <vt:lpstr>NYC Sports Venues by Totals</vt:lpstr>
      <vt:lpstr>NYC Sports Clusters</vt:lpstr>
      <vt:lpstr>Clusters 1 &amp; 2</vt:lpstr>
      <vt:lpstr>Cluster 3</vt:lpstr>
      <vt:lpstr>Cluster 4</vt:lpstr>
      <vt:lpstr>Cluster 5</vt:lpstr>
      <vt:lpstr>Cluster 6</vt:lpstr>
      <vt:lpstr>Cluster 7</vt:lpstr>
      <vt:lpstr>Discussion (1)</vt:lpstr>
      <vt:lpstr>Discussion (2)</vt:lpstr>
      <vt:lpstr>Conclusion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York City Sports Venues</dc:title>
  <dc:creator>Thomas Jacobs</dc:creator>
  <cp:lastModifiedBy>Thomas Jacobs</cp:lastModifiedBy>
  <cp:revision>21</cp:revision>
  <dcterms:created xsi:type="dcterms:W3CDTF">2020-06-22T19:51:18Z</dcterms:created>
  <dcterms:modified xsi:type="dcterms:W3CDTF">2020-06-25T19:41:21Z</dcterms:modified>
</cp:coreProperties>
</file>