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4"/>
  </p:sldMasterIdLst>
  <p:notesMasterIdLst>
    <p:notesMasterId r:id="rId15"/>
  </p:notesMasterIdLst>
  <p:sldIdLst>
    <p:sldId id="286" r:id="rId5"/>
    <p:sldId id="288" r:id="rId6"/>
    <p:sldId id="290" r:id="rId7"/>
    <p:sldId id="291" r:id="rId8"/>
    <p:sldId id="289" r:id="rId9"/>
    <p:sldId id="294" r:id="rId10"/>
    <p:sldId id="295" r:id="rId11"/>
    <p:sldId id="296" r:id="rId12"/>
    <p:sldId id="293" r:id="rId13"/>
    <p:sldId id="292" r:id="rId14"/>
  </p:sldIdLst>
  <p:sldSz cx="12192000" cy="6858000"/>
  <p:notesSz cx="6858000" cy="9144000"/>
  <p:defaultTextStyle>
    <a:defPPr>
      <a:defRPr lang="de-DE"/>
    </a:defPPr>
    <a:lvl1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100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100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86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86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71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71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58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58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58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43203-F3B3-A646-8E3C-A5D49FE22946}" v="794" dt="2024-06-05T13:52:25.889"/>
  </p1510:revLst>
</p1510:revInfo>
</file>

<file path=ppt/tableStyles.xml><?xml version="1.0" encoding="utf-8"?>
<a:tblStyleLst xmlns:a="http://schemas.openxmlformats.org/drawingml/2006/main" def="{70071D12-2C28-4A86-8FAD-D2609DF0FB1A}">
  <a:tblStyle styleId="{70071D12-2C28-4A86-8FAD-D2609DF0FB1A}" styleName="HTWD Tabellenstil">
    <a:tblBg/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ap="flat" cmpd="sng" algn="ctr">
              <a:solidFill>
                <a:schemeClr val="dk1"/>
              </a:solidFill>
              <a:prstDash val="solid"/>
            </a:ln>
          </a:top>
          <a:bottom>
            <a:ln w="12700" cap="flat" cmpd="sng" algn="ctr">
              <a:solidFill>
                <a:schemeClr val="dk1"/>
              </a:solidFill>
              <a:prstDash val="solid"/>
            </a:ln>
          </a:bottom>
          <a:insideH>
            <a:ln w="12700" cap="flat" cmpd="sng" algn="ctr">
              <a:solidFill>
                <a:schemeClr val="dk1"/>
              </a:solidFill>
              <a:prstDash val="solid"/>
            </a:ln>
          </a:insideH>
          <a:insideV>
            <a:ln w="12700" cap="flat" cmpd="sng" algn="ctr">
              <a:solidFill>
                <a:schemeClr val="lt1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n" i="off">
        <a:fontRef idx="minor"/>
        <a:schemeClr val="tx1"/>
      </a:tcTxStyle>
      <a:tcStyle>
        <a:tcBdr/>
      </a:tcStyle>
    </a:lastCol>
    <a:firstCol>
      <a:tcTxStyle b="on" i="off">
        <a:fontRef idx="minor"/>
        <a:schemeClr val="tx1"/>
      </a:tcTxStyle>
      <a:tcStyle>
        <a:tcBdr/>
      </a:tcStyle>
    </a:firstCol>
    <a:lastRow>
      <a:tcTxStyle b="on" i="off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  <a:insideH>
            <a:ln w="12700" cap="flat" cmpd="sng" algn="ctr">
              <a:solidFill>
                <a:schemeClr val="lt1"/>
              </a:solidFill>
              <a:prstDash val="solid"/>
            </a:ln>
          </a:insideH>
        </a:tcBdr>
        <a:fill>
          <a:solidFill>
            <a:srgbClr val="BDC1D0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 i="off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  <a:insideH>
            <a:ln w="12700" cap="flat" cmpd="sng" algn="ctr">
              <a:solidFill>
                <a:schemeClr val="lt1"/>
              </a:solidFill>
              <a:prstDash val="solid"/>
            </a:ln>
          </a:insideH>
        </a:tcBdr>
        <a:fill>
          <a:solidFill>
            <a:srgbClr val="BDC1D0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  <a:tblStyle styleId="{0946F2E5-DC63-4A2F-A5D9-AFCDFDFAFCAA}" styleName="HTWD Tabellenstil 2">
    <a:tblBg>
      <a:fill>
        <a:solidFill>
          <a:srgbClr val="E1F2F4"/>
        </a:solidFill>
      </a:fill>
      <a:effect>
        <a:effectLst/>
      </a:effect>
    </a:tblBg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19050" cap="flat" cmpd="sng" algn="ctr">
              <a:solidFill>
                <a:schemeClr val="lt1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Style>
        <a:tcBdr/>
      </a:tcStyle>
    </a:band1H>
    <a:band2H>
      <a:tcStyle>
        <a:tcBdr/>
        <a:fill>
          <a:solidFill>
            <a:srgbClr val="C4E6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TxStyle b="on" i="off">
        <a:fontRef idx="minor"/>
        <a:schemeClr val="tx1"/>
      </a:tcTxStyle>
      <a:tcStyle>
        <a:tcBdr/>
      </a:tcStyle>
    </a:lastCol>
    <a:firstCol>
      <a:tcTxStyle b="on" i="off">
        <a:fontRef idx="minor"/>
        <a:schemeClr val="tx1"/>
      </a:tcTxStyle>
      <a:tcStyle>
        <a:tcBdr/>
      </a:tcStyle>
    </a:firstCol>
    <a:lastRow>
      <a:tcTxStyle b="on" i="off">
        <a:fontRef idx="minor"/>
        <a:schemeClr val="tx1"/>
      </a:tcTxStyle>
      <a:tcStyle>
        <a:tcBdr/>
        <a:fill>
          <a:solidFill>
            <a:srgbClr val="88CDD3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 i="off">
        <a:fontRef idx="minor"/>
        <a:schemeClr val="tx1"/>
      </a:tcTxStyle>
      <a:tcStyle>
        <a:tcBdr/>
        <a:fill>
          <a:solidFill>
            <a:srgbClr val="88CDD3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7" autoAdjust="0"/>
    <p:restoredTop sz="95885"/>
  </p:normalViewPr>
  <p:slideViewPr>
    <p:cSldViewPr snapToGrid="0" showGuides="1">
      <p:cViewPr varScale="1">
        <p:scale>
          <a:sx n="97" d="100"/>
          <a:sy n="97" d="100"/>
        </p:scale>
        <p:origin x="208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E1AAE-E107-4DB0-BF6D-CE309C18A26B}" type="datetimeFigureOut">
              <a:rPr lang="de-DE" smtClean="0"/>
              <a:t>06.07.24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A1BB7-E2EE-4921-BE16-EA3D077FB6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fik 4">
            <a:extLst>
              <a:ext uri="{FF2B5EF4-FFF2-40B4-BE49-F238E27FC236}">
                <a16:creationId xmlns:a16="http://schemas.microsoft.com/office/drawing/2014/main" id="{0FF66977-579B-4585-885E-AA6F9E62034D}"/>
              </a:ext>
            </a:extLst>
          </p:cNvPr>
          <p:cNvSpPr/>
          <p:nvPr userDrawn="1"/>
        </p:nvSpPr>
        <p:spPr>
          <a:xfrm>
            <a:off x="3240011" y="0"/>
            <a:ext cx="8953194" cy="6858000"/>
          </a:xfrm>
          <a:custGeom>
            <a:avLst/>
            <a:gdLst>
              <a:gd name="connsiteX0" fmla="*/ 6857987 w 8953194"/>
              <a:gd name="connsiteY0" fmla="*/ 0 h 6858000"/>
              <a:gd name="connsiteX1" fmla="*/ 0 w 8953194"/>
              <a:gd name="connsiteY1" fmla="*/ 6858000 h 6858000"/>
              <a:gd name="connsiteX2" fmla="*/ 8953195 w 8953194"/>
              <a:gd name="connsiteY2" fmla="*/ 6858000 h 6858000"/>
              <a:gd name="connsiteX3" fmla="*/ 8953195 w 895319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BA3FAC-C61E-48D4-9BC5-D0C238F82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63" y="2463578"/>
            <a:ext cx="5508000" cy="162000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D1724E0-DB93-4C21-B206-D4E782390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163" y="4665600"/>
            <a:ext cx="3600000" cy="1079408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FB0E7C0-171C-44D1-892B-B71C7A99756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8163" y="5894863"/>
            <a:ext cx="1800000" cy="288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580661A5-1D4D-1248-B29B-10E6EBCD7F12}" type="datetime1">
              <a:rPr lang="de-DE" smtClean="0"/>
              <a:t>06.07.24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A631190-F829-4CD9-B847-DCDD45F6955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3809" y="461870"/>
            <a:ext cx="3401921" cy="428467"/>
            <a:chOff x="4821634" y="1942159"/>
            <a:chExt cx="2548416" cy="320973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DB422BE6-5C29-4DD0-A798-7B44F9921D35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FFFFFF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AB046B8E-AE19-4F10-9B1C-B25E4C1902C0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F2ED0D38-B546-4455-B191-CAE9874A16DA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95413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,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4571-2C9D-1942-9073-503E5FF186F6}" type="datetime1">
              <a:rPr lang="de-DE" smtClean="0"/>
              <a:t>06.07.24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12F70549-DA9C-4D8B-9547-416D739FD5F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112800" y="1796400"/>
            <a:ext cx="5542625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927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727">
          <p15:clr>
            <a:srgbClr val="FBAE40"/>
          </p15:clr>
        </p15:guide>
        <p15:guide id="4" pos="384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bg>
      <p:bgPr>
        <a:solidFill>
          <a:srgbClr val="BDC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9FC114-DB8D-4689-AC27-24D4B0EC75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0F62EB-7CFF-CF40-9ECA-F856082C0A08}" type="datetime1">
              <a:rPr lang="de-DE" smtClean="0"/>
              <a:t>06.07.24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8163" y="465138"/>
            <a:ext cx="8330400" cy="5755662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1000"/>
              </a:spcBef>
              <a:spcAft>
                <a:spcPts val="0"/>
              </a:spcAft>
              <a:buFontTx/>
              <a:buNone/>
              <a:defRPr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80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2D0B3B-CC65-4EBD-9A74-3D1033EDC5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09D58CE-CFB3-4A3D-B034-5378211A5B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64A2272-3EA7-474D-BF46-8F69891E3C3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8162" y="6536381"/>
            <a:ext cx="637200" cy="155601"/>
            <a:chOff x="4821634" y="1946484"/>
            <a:chExt cx="1213526" cy="296341"/>
          </a:xfrm>
        </p:grpSpPr>
        <p:sp>
          <p:nvSpPr>
            <p:cNvPr id="13" name="Freihandform 11">
              <a:extLst>
                <a:ext uri="{FF2B5EF4-FFF2-40B4-BE49-F238E27FC236}">
                  <a16:creationId xmlns:a16="http://schemas.microsoft.com/office/drawing/2014/main" id="{04A36F4F-3B7A-47E1-8947-58AEC84D627D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" name="Freihandform 12">
              <a:extLst>
                <a:ext uri="{FF2B5EF4-FFF2-40B4-BE49-F238E27FC236}">
                  <a16:creationId xmlns:a16="http://schemas.microsoft.com/office/drawing/2014/main" id="{10C60811-3137-49A1-80B0-8447024827E3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659841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15B9-1C3C-EB49-9D1A-1AF5332F97BD}" type="datetime1">
              <a:rPr lang="de-DE" smtClean="0"/>
              <a:t>06.07.24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iagrammplatzhalter 7">
            <a:extLst>
              <a:ext uri="{FF2B5EF4-FFF2-40B4-BE49-F238E27FC236}">
                <a16:creationId xmlns:a16="http://schemas.microsoft.com/office/drawing/2014/main" id="{9C308B6A-D596-467B-B245-7EB76F5F279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538163" y="1796400"/>
            <a:ext cx="11117262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3211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0CD8-F5E8-5F44-B314-63D9FB9F2D68}" type="datetime1">
              <a:rPr lang="de-DE" smtClean="0"/>
              <a:t>06.07.24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FB5F19CF-4AD1-4BE2-A8C2-6E7DADEE6AE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38163" y="1796400"/>
            <a:ext cx="8330400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Tabelle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7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299A-DB53-7E46-B610-F553392CF461}" type="datetime1">
              <a:rPr lang="de-DE" smtClean="0"/>
              <a:t>06.07.24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Medienplatzhalter 6">
            <a:extLst>
              <a:ext uri="{FF2B5EF4-FFF2-40B4-BE49-F238E27FC236}">
                <a16:creationId xmlns:a16="http://schemas.microsoft.com/office/drawing/2014/main" id="{2286EBC5-D041-4B9D-80FD-51C5915F9E1E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538163" y="1796400"/>
            <a:ext cx="11117262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Mediaclip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5431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575CB06-A941-4047-86D9-0B469319DB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8163" y="1795463"/>
            <a:ext cx="554355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94156248-DD37-4D9A-98FB-C5DFAE60F1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0288" y="1795463"/>
            <a:ext cx="554400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7D3A-6D6E-664D-95FE-5207A5011C76}" type="datetime1">
              <a:rPr lang="de-DE" smtClean="0"/>
              <a:t>06.07.24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FA381800-E5E6-4B50-B6A7-EC15504F1B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000" y="6033600"/>
            <a:ext cx="5544000" cy="234000"/>
          </a:xfrm>
        </p:spPr>
        <p:txBody>
          <a:bodyPr anchor="b" anchorCtr="0"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44CE9DB0-87AA-4F52-95AF-E358C2291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12799" y="6033600"/>
            <a:ext cx="5544000" cy="234000"/>
          </a:xfrm>
        </p:spPr>
        <p:txBody>
          <a:bodyPr anchor="b" anchorCtr="0"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59599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831">
          <p15:clr>
            <a:srgbClr val="FBAE40"/>
          </p15:clr>
        </p15:guide>
        <p15:guide id="4" pos="384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er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575CB06-A941-4047-86D9-0B469319DB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95463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94156248-DD37-4D9A-98FB-C5DFAE60F1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0288" y="1795463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177D6DBC-326C-40C3-B630-70378F0EB7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4341600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C08F5A48-BA7F-4ABB-8093-19F4E13968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0287" y="4341600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22270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3" pos="3831" userDrawn="1">
          <p15:clr>
            <a:srgbClr val="FBAE40"/>
          </p15:clr>
        </p15:guide>
        <p15:guide id="4" pos="3849">
          <p15:clr>
            <a:srgbClr val="FBAE40"/>
          </p15:clr>
        </p15:guide>
        <p15:guide id="5" orient="horz" pos="2717" userDrawn="1">
          <p15:clr>
            <a:srgbClr val="FBAE40"/>
          </p15:clr>
        </p15:guide>
        <p15:guide id="6" orient="horz" pos="273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FDEEEF02-F29A-4287-9024-E64E73E613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  <a:effectLst>
            <a:fillOverlay blend="mult">
              <a:gradFill>
                <a:gsLst>
                  <a:gs pos="5000">
                    <a:srgbClr val="000000">
                      <a:alpha val="40000"/>
                    </a:srgbClr>
                  </a:gs>
                  <a:gs pos="35000">
                    <a:srgbClr val="000000">
                      <a:alpha val="0"/>
                    </a:srgbClr>
                  </a:gs>
                </a:gsLst>
                <a:lin ang="5400000" scaled="1"/>
              </a:gradFill>
            </a:fillOverlay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6FA243-8C6C-4100-8AC5-62B5CB7B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022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FA243-8C6C-4100-8AC5-62B5CB7B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578A89-C0F0-443D-9531-0D7FC3EA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60CE-1AB7-5341-870B-3BE4C114DED0}" type="datetime1">
              <a:rPr lang="de-DE" smtClean="0"/>
              <a:t>06.07.24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652FF4-D877-431D-B8B1-69EC97D3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358F2B-767B-4B06-A617-900387B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807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0" userDrawn="1">
          <p15:clr>
            <a:srgbClr val="FBAE40"/>
          </p15:clr>
        </p15:guide>
        <p15:guide id="2" orient="horz" pos="39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3496F3-33CA-4F26-9EB2-190F056D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A5C3-5453-3C48-96DF-3FD35776CF9E}" type="datetime1">
              <a:rPr lang="de-DE" smtClean="0"/>
              <a:t>06.07.24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548F96-ACF3-4119-983C-C97658FB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1FC7B1-5A16-4634-B11A-8B7C462D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854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17E6F06C-34FD-4829-90AA-61F7F98767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40012" y="0"/>
            <a:ext cx="8951989" cy="6858000"/>
          </a:xfrm>
          <a:custGeom>
            <a:avLst/>
            <a:gdLst>
              <a:gd name="connsiteX0" fmla="*/ 6857987 w 8951989"/>
              <a:gd name="connsiteY0" fmla="*/ 0 h 6858000"/>
              <a:gd name="connsiteX1" fmla="*/ 8951989 w 8951989"/>
              <a:gd name="connsiteY1" fmla="*/ 0 h 6858000"/>
              <a:gd name="connsiteX2" fmla="*/ 8951989 w 8951989"/>
              <a:gd name="connsiteY2" fmla="*/ 6858000 h 6858000"/>
              <a:gd name="connsiteX3" fmla="*/ 0 w 8951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989" h="6858000">
                <a:moveTo>
                  <a:pt x="6857987" y="0"/>
                </a:moveTo>
                <a:lnTo>
                  <a:pt x="8951989" y="0"/>
                </a:lnTo>
                <a:lnTo>
                  <a:pt x="8951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702000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BA3FAC-C61E-48D4-9BC5-D0C238F82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63" y="2463578"/>
            <a:ext cx="5508000" cy="162000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D1724E0-DB93-4C21-B206-D4E782390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163" y="4664342"/>
            <a:ext cx="3600000" cy="1079408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FB0E7C0-171C-44D1-892B-B71C7A99756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8163" y="5894863"/>
            <a:ext cx="1800000" cy="288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3E73C265-633C-7F46-A8D1-5E2F0CCA0CC6}" type="datetime1">
              <a:rPr lang="de-DE" smtClean="0"/>
              <a:t>06.07.24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A631190-F829-4CD9-B847-DCDD45F6955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3809" y="461870"/>
            <a:ext cx="3401921" cy="428467"/>
            <a:chOff x="4821634" y="1942159"/>
            <a:chExt cx="2548416" cy="320973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DB422BE6-5C29-4DD0-A798-7B44F9921D35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AB046B8E-AE19-4F10-9B1C-B25E4C1902C0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F2ED0D38-B546-4455-B191-CAE9874A16DA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812891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163" y="2544671"/>
            <a:ext cx="5378400" cy="57600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Vielen Dank!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3905251"/>
            <a:ext cx="5378450" cy="2314573"/>
          </a:xfrm>
        </p:spPr>
        <p:txBody>
          <a:bodyPr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6pPr>
            <a:lvl7pPr>
              <a:lnSpc>
                <a:spcPct val="118000"/>
              </a:lnSpc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8pPr>
            <a:lvl9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6871A78-8521-40F5-8E70-9B0167D7E5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254295" y="461870"/>
            <a:ext cx="3401921" cy="428467"/>
            <a:chOff x="4821634" y="1942159"/>
            <a:chExt cx="2548416" cy="320973"/>
          </a:xfrm>
        </p:grpSpPr>
        <p:sp>
          <p:nvSpPr>
            <p:cNvPr id="17" name="Freihandform 11">
              <a:extLst>
                <a:ext uri="{FF2B5EF4-FFF2-40B4-BE49-F238E27FC236}">
                  <a16:creationId xmlns:a16="http://schemas.microsoft.com/office/drawing/2014/main" id="{EF80AC04-C636-481F-BF4C-F6BD38970AC6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8" name="Freihandform 12">
              <a:extLst>
                <a:ext uri="{FF2B5EF4-FFF2-40B4-BE49-F238E27FC236}">
                  <a16:creationId xmlns:a16="http://schemas.microsoft.com/office/drawing/2014/main" id="{11DD2969-5E60-4B9D-BDE7-2A6A4F3DDDC1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9" name="Freihandform 13">
              <a:extLst>
                <a:ext uri="{FF2B5EF4-FFF2-40B4-BE49-F238E27FC236}">
                  <a16:creationId xmlns:a16="http://schemas.microsoft.com/office/drawing/2014/main" id="{969B5C2E-ED88-4E82-A058-673472451701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668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2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orient="horz" pos="245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163" y="2544671"/>
            <a:ext cx="5378400" cy="57600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Vielen Dank!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3905252"/>
            <a:ext cx="5378450" cy="2314574"/>
          </a:xfrm>
        </p:spPr>
        <p:txBody>
          <a:bodyPr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6pPr>
            <a:lvl7pPr>
              <a:lnSpc>
                <a:spcPct val="118000"/>
              </a:lnSpc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8pPr>
            <a:lvl9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6871A78-8521-40F5-8E70-9B0167D7E5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254295" y="461870"/>
            <a:ext cx="3401921" cy="428467"/>
            <a:chOff x="4821634" y="1942159"/>
            <a:chExt cx="2548416" cy="320973"/>
          </a:xfrm>
        </p:grpSpPr>
        <p:sp>
          <p:nvSpPr>
            <p:cNvPr id="17" name="Freihandform 11">
              <a:extLst>
                <a:ext uri="{FF2B5EF4-FFF2-40B4-BE49-F238E27FC236}">
                  <a16:creationId xmlns:a16="http://schemas.microsoft.com/office/drawing/2014/main" id="{EF80AC04-C636-481F-BF4C-F6BD38970AC6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FFFFFF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 12">
              <a:extLst>
                <a:ext uri="{FF2B5EF4-FFF2-40B4-BE49-F238E27FC236}">
                  <a16:creationId xmlns:a16="http://schemas.microsoft.com/office/drawing/2014/main" id="{11DD2969-5E60-4B9D-BDE7-2A6A4F3DDDC1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9" name="Freihandform 13">
              <a:extLst>
                <a:ext uri="{FF2B5EF4-FFF2-40B4-BE49-F238E27FC236}">
                  <a16:creationId xmlns:a16="http://schemas.microsoft.com/office/drawing/2014/main" id="{969B5C2E-ED88-4E82-A058-673472451701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471129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2" userDrawn="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orient="horz" pos="245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weiss,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fik 4">
            <a:extLst>
              <a:ext uri="{FF2B5EF4-FFF2-40B4-BE49-F238E27FC236}">
                <a16:creationId xmlns:a16="http://schemas.microsoft.com/office/drawing/2014/main" id="{0FF66977-579B-4585-885E-AA6F9E62034D}"/>
              </a:ext>
            </a:extLst>
          </p:cNvPr>
          <p:cNvSpPr/>
          <p:nvPr userDrawn="1"/>
        </p:nvSpPr>
        <p:spPr>
          <a:xfrm>
            <a:off x="3240011" y="0"/>
            <a:ext cx="8953194" cy="6858000"/>
          </a:xfrm>
          <a:custGeom>
            <a:avLst/>
            <a:gdLst>
              <a:gd name="connsiteX0" fmla="*/ 6857987 w 8953194"/>
              <a:gd name="connsiteY0" fmla="*/ 0 h 6858000"/>
              <a:gd name="connsiteX1" fmla="*/ 0 w 8953194"/>
              <a:gd name="connsiteY1" fmla="*/ 6858000 h 6858000"/>
              <a:gd name="connsiteX2" fmla="*/ 8953195 w 8953194"/>
              <a:gd name="connsiteY2" fmla="*/ 6858000 h 6858000"/>
              <a:gd name="connsiteX3" fmla="*/ 8953195 w 895319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solidFill>
            <a:schemeClr val="tx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D1724E0-DB93-4C21-B206-D4E782390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163" y="4665600"/>
            <a:ext cx="3600000" cy="1079408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FB0E7C0-171C-44D1-892B-B71C7A99756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8163" y="5894863"/>
            <a:ext cx="1800000" cy="288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E46607E1-257D-D948-8FB8-FFDC5778A2E9}" type="datetime1">
              <a:rPr lang="de-DE" smtClean="0"/>
              <a:t>06.07.24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BA3FAC-C61E-48D4-9BC5-D0C238F82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63" y="2463578"/>
            <a:ext cx="5508000" cy="162000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7D8DA91-3E84-48F2-8B06-E7529906957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3809" y="461870"/>
            <a:ext cx="3401921" cy="428467"/>
            <a:chOff x="4821634" y="1942159"/>
            <a:chExt cx="2548416" cy="320973"/>
          </a:xfrm>
        </p:grpSpPr>
        <p:sp>
          <p:nvSpPr>
            <p:cNvPr id="20" name="Freihandform 11">
              <a:extLst>
                <a:ext uri="{FF2B5EF4-FFF2-40B4-BE49-F238E27FC236}">
                  <a16:creationId xmlns:a16="http://schemas.microsoft.com/office/drawing/2014/main" id="{C80FF3E6-080C-47B4-ABF9-3957B1515084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1" name="Freihandform 12">
              <a:extLst>
                <a:ext uri="{FF2B5EF4-FFF2-40B4-BE49-F238E27FC236}">
                  <a16:creationId xmlns:a16="http://schemas.microsoft.com/office/drawing/2014/main" id="{1F401944-03C2-4A1E-A88F-84673C7C0143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2" name="Freihandform 13">
              <a:extLst>
                <a:ext uri="{FF2B5EF4-FFF2-40B4-BE49-F238E27FC236}">
                  <a16:creationId xmlns:a16="http://schemas.microsoft.com/office/drawing/2014/main" id="{738268AA-BDA6-437D-8B23-EB2A16B64AA2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A45BED-6188-4555-B827-ABD5A2A0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3953-08C1-1343-9DC8-B702C057924A}" type="datetime1">
              <a:rPr lang="de-DE" smtClean="0"/>
              <a:t>06.07.24</a:t>
            </a:fld>
            <a:endParaRPr lang="de-DE" dirty="0"/>
          </a:p>
        </p:txBody>
      </p:sp>
      <p:sp>
        <p:nvSpPr>
          <p:cNvPr id="7" name="Grafik 4">
            <a:extLst>
              <a:ext uri="{FF2B5EF4-FFF2-40B4-BE49-F238E27FC236}">
                <a16:creationId xmlns:a16="http://schemas.microsoft.com/office/drawing/2014/main" id="{D81C597C-E687-4AAC-87BD-BDB67F03D90F}"/>
              </a:ext>
            </a:extLst>
          </p:cNvPr>
          <p:cNvSpPr/>
          <p:nvPr userDrawn="1"/>
        </p:nvSpPr>
        <p:spPr>
          <a:xfrm>
            <a:off x="3240011" y="0"/>
            <a:ext cx="8953194" cy="6858000"/>
          </a:xfrm>
          <a:custGeom>
            <a:avLst/>
            <a:gdLst>
              <a:gd name="connsiteX0" fmla="*/ 6857987 w 8953194"/>
              <a:gd name="connsiteY0" fmla="*/ 0 h 6858000"/>
              <a:gd name="connsiteX1" fmla="*/ 0 w 8953194"/>
              <a:gd name="connsiteY1" fmla="*/ 6858000 h 6858000"/>
              <a:gd name="connsiteX2" fmla="*/ 8953195 w 8953194"/>
              <a:gd name="connsiteY2" fmla="*/ 6858000 h 6858000"/>
              <a:gd name="connsiteX3" fmla="*/ 8953195 w 895319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BA9FF-0F1C-4D14-845F-A5952842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8000" cy="16200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EEC1278-CB8C-4609-BA2C-D55E84D5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D6B1AA6-F212-420B-8E23-E8BBCE10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8775D3C-C984-4C38-A122-E33B0E2EC35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8162" y="6536381"/>
            <a:ext cx="637200" cy="155601"/>
            <a:chOff x="4821634" y="1946484"/>
            <a:chExt cx="1213526" cy="296341"/>
          </a:xfrm>
        </p:grpSpPr>
        <p:sp>
          <p:nvSpPr>
            <p:cNvPr id="14" name="Freihandform 11">
              <a:extLst>
                <a:ext uri="{FF2B5EF4-FFF2-40B4-BE49-F238E27FC236}">
                  <a16:creationId xmlns:a16="http://schemas.microsoft.com/office/drawing/2014/main" id="{677017B7-CB0A-4A79-8961-195241114668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5" name="Freihandform 12">
              <a:extLst>
                <a:ext uri="{FF2B5EF4-FFF2-40B4-BE49-F238E27FC236}">
                  <a16:creationId xmlns:a16="http://schemas.microsoft.com/office/drawing/2014/main" id="{82CD6EE2-716A-44DC-9237-4BE509C4609F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66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4">
            <a:extLst>
              <a:ext uri="{FF2B5EF4-FFF2-40B4-BE49-F238E27FC236}">
                <a16:creationId xmlns:a16="http://schemas.microsoft.com/office/drawing/2014/main" id="{AB88BDEF-9731-4A05-B50F-95520615B0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40012" y="0"/>
            <a:ext cx="8951989" cy="6858000"/>
          </a:xfrm>
          <a:custGeom>
            <a:avLst/>
            <a:gdLst>
              <a:gd name="connsiteX0" fmla="*/ 6857987 w 8951989"/>
              <a:gd name="connsiteY0" fmla="*/ 0 h 6858000"/>
              <a:gd name="connsiteX1" fmla="*/ 8951989 w 8951989"/>
              <a:gd name="connsiteY1" fmla="*/ 0 h 6858000"/>
              <a:gd name="connsiteX2" fmla="*/ 8951989 w 8951989"/>
              <a:gd name="connsiteY2" fmla="*/ 6858000 h 6858000"/>
              <a:gd name="connsiteX3" fmla="*/ 0 w 8951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989" h="6858000">
                <a:moveTo>
                  <a:pt x="6857987" y="0"/>
                </a:moveTo>
                <a:lnTo>
                  <a:pt x="8951989" y="0"/>
                </a:lnTo>
                <a:lnTo>
                  <a:pt x="8951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702000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BA9FF-0F1C-4D14-845F-A5952842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8000" cy="16200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82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F6FD-F316-B34E-ABC1-3E557BC8C81F}" type="datetime1">
              <a:rPr lang="de-DE" smtClean="0"/>
              <a:t>06.07.24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8330400" cy="44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426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 userDrawn="1">
          <p15:clr>
            <a:srgbClr val="FBAE40"/>
          </p15:clr>
        </p15:guide>
        <p15:guide id="2" orient="horz" pos="3918" userDrawn="1">
          <p15:clr>
            <a:srgbClr val="FBAE40"/>
          </p15:clr>
        </p15:guide>
        <p15:guide id="3" pos="55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8768-B0BA-9047-848D-F02C61FA48F4}" type="datetime1">
              <a:rPr lang="de-DE" smtClean="0"/>
              <a:t>06.07.24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425ED3A5-A769-4972-A393-120855EA4F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6975" y="1795463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940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727" userDrawn="1">
          <p15:clr>
            <a:srgbClr val="FBAE40"/>
          </p15:clr>
        </p15:guide>
        <p15:guide id="4" pos="395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C887-0147-B147-A9E8-132D1EAC0A08}" type="datetime1">
              <a:rPr lang="de-DE" smtClean="0"/>
              <a:t>06.07.24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C58802F-1A9F-4070-BEFC-778676B80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12800" y="1796400"/>
            <a:ext cx="554400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770FA74-EE15-4F43-9D84-B06821B9BD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2799" y="6034810"/>
            <a:ext cx="5544000" cy="234000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92440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727">
          <p15:clr>
            <a:srgbClr val="FBAE40"/>
          </p15:clr>
        </p15:guide>
        <p15:guide id="4" pos="38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links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072C-0683-7943-AF3B-146166C382C8}" type="datetime1">
              <a:rPr lang="de-DE" smtClean="0"/>
              <a:t>06.07.24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8400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C58802F-1A9F-4070-BEFC-778676B80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0000" y="1796400"/>
            <a:ext cx="554400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770FA74-EE15-4F43-9D84-B06821B9BD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000" y="6033600"/>
            <a:ext cx="5544000" cy="234000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15949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831" userDrawn="1">
          <p15:clr>
            <a:srgbClr val="FBAE40"/>
          </p15:clr>
        </p15:guide>
        <p15:guide id="4" pos="395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181934-5D6D-4F2A-BBBF-3FB59825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3" y="376211"/>
            <a:ext cx="11117262" cy="9000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2064C0-3608-4939-BD06-8E901E9CE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796870"/>
            <a:ext cx="11116800" cy="44244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449BEC-7FA2-4250-9996-73DB5B41B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81600" y="6539706"/>
            <a:ext cx="756000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fld id="{42D7CDB6-081A-0442-8206-3971E125FAF3}" type="datetime1">
              <a:rPr lang="de-DE" smtClean="0"/>
              <a:t>06.07.24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FBDE9-3253-4A5A-8DAA-DF6E1CED1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370" y="6539706"/>
            <a:ext cx="8640000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7B99E1-9F31-4410-BD15-9B13E25BD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800" y="6539706"/>
            <a:ext cx="539750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sz="1000">
                <a:solidFill>
                  <a:schemeClr val="tx1"/>
                </a:solidFill>
              </a:defRPr>
            </a:lvl1pPr>
          </a:lstStyle>
          <a:p>
            <a:fld id="{C4F21E18-F387-4305-A0C6-40E8504050B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6E14201-BCB3-4636-9EAE-DB6175F4BB8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8162" y="6536381"/>
            <a:ext cx="637200" cy="155601"/>
            <a:chOff x="4821634" y="1946484"/>
            <a:chExt cx="1213526" cy="296341"/>
          </a:xfrm>
        </p:grpSpPr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80035CED-69EF-4762-8199-789EA680C2FA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A399FD64-F5F1-4761-8039-EECE246C1C6C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63990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87" r:id="rId3"/>
    <p:sldLayoutId id="2147483663" r:id="rId4"/>
    <p:sldLayoutId id="2147483678" r:id="rId5"/>
    <p:sldLayoutId id="2147483662" r:id="rId6"/>
    <p:sldLayoutId id="2147483674" r:id="rId7"/>
    <p:sldLayoutId id="2147483679" r:id="rId8"/>
    <p:sldLayoutId id="2147483680" r:id="rId9"/>
    <p:sldLayoutId id="2147483677" r:id="rId10"/>
    <p:sldLayoutId id="2147483673" r:id="rId11"/>
    <p:sldLayoutId id="2147483676" r:id="rId12"/>
    <p:sldLayoutId id="2147483675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4" r:id="rId2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86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86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71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71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8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8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8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9" userDrawn="1">
          <p15:clr>
            <a:srgbClr val="F26B43"/>
          </p15:clr>
        </p15:guide>
        <p15:guide id="2" pos="7342" userDrawn="1">
          <p15:clr>
            <a:srgbClr val="F26B43"/>
          </p15:clr>
        </p15:guide>
        <p15:guide id="3" orient="horz" pos="293" userDrawn="1">
          <p15:clr>
            <a:srgbClr val="F26B43"/>
          </p15:clr>
        </p15:guide>
        <p15:guide id="5" orient="horz" pos="41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96FF20-A573-49C5-BF3A-AC12A11AF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de-DE" dirty="0"/>
              <a:t>Tom Bischopink</a:t>
            </a:r>
          </a:p>
          <a:p>
            <a:r>
              <a:rPr lang="de-DE" dirty="0"/>
              <a:t>Fakultät Informatik/Mathematik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B64DE4-6963-415B-9624-7F4DE830A62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7AE5657-F897-6342-B6A8-5FFBF7AE78D1}" type="datetime1">
              <a:rPr lang="de-DE" smtClean="0"/>
              <a:t>06.07.24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2BB631B-DB25-4B6B-B7DB-D68E8596F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63" y="2463578"/>
            <a:ext cx="4157405" cy="1620000"/>
          </a:xfrm>
        </p:spPr>
        <p:txBody>
          <a:bodyPr/>
          <a:lstStyle/>
          <a:p>
            <a:r>
              <a:rPr lang="de-DE" dirty="0"/>
              <a:t>Call Center Simulation-Software</a:t>
            </a:r>
          </a:p>
        </p:txBody>
      </p:sp>
    </p:spTree>
    <p:extLst>
      <p:ext uri="{BB962C8B-B14F-4D97-AF65-F5344CB8AC3E}">
        <p14:creationId xmlns:p14="http://schemas.microsoft.com/office/powerpoint/2010/main" val="56306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B9E7D-8E53-4CCB-EA0D-2DCD278F4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5756" y="2864231"/>
            <a:ext cx="3512842" cy="900000"/>
          </a:xfrm>
        </p:spPr>
        <p:txBody>
          <a:bodyPr/>
          <a:lstStyle/>
          <a:p>
            <a:r>
              <a:rPr lang="de-DE" sz="4400" dirty="0"/>
              <a:t>Live Demo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4718BB-A05C-D66E-7407-96728019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60CE-1AB7-5341-870B-3BE4C114DED0}" type="datetime1">
              <a:rPr lang="de-DE" smtClean="0"/>
              <a:t>06.07.24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F5A855-11D3-EF6A-F006-EBEA2D5D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Call Center Simulation-Software / Tom Bischopink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F13B3D-5CB8-C7EC-1A99-0B4ABA81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89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2F5F4-B6E7-2A73-9BAB-7E406798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Systemanalyse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6DE2D7-9F84-2C4D-7189-70363304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60CE-1AB7-5341-870B-3BE4C114DED0}" type="datetime1">
              <a:rPr lang="de-DE" smtClean="0"/>
              <a:t>06.07.24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DA6666-7093-4E06-1E74-B4B59566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Call Center Simulation-Software / Tom Bischopink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E3730B-A6AA-2795-A798-F46EE06C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50664B-42E3-C373-67D0-178A952C3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38" y="772741"/>
            <a:ext cx="10049796" cy="531251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FBC16D1-62E5-8309-E745-93DF606B3897}"/>
              </a:ext>
            </a:extLst>
          </p:cNvPr>
          <p:cNvSpPr txBox="1"/>
          <p:nvPr/>
        </p:nvSpPr>
        <p:spPr>
          <a:xfrm>
            <a:off x="446568" y="4146697"/>
            <a:ext cx="4327451" cy="1763431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180000" lvl="1" indent="0">
              <a:buNone/>
            </a:pPr>
            <a:r>
              <a:rPr lang="de-DE" b="1" dirty="0"/>
              <a:t>Ziel: </a:t>
            </a:r>
          </a:p>
          <a:p>
            <a:pPr marL="522900" lvl="1" indent="-342900">
              <a:buFont typeface="+mj-lt"/>
              <a:buAutoNum type="arabicPeriod"/>
            </a:pPr>
            <a:r>
              <a:rPr lang="de-DE" dirty="0"/>
              <a:t>Anzahl </a:t>
            </a:r>
            <a:r>
              <a:rPr lang="de-DE" b="1" dirty="0"/>
              <a:t>Bearbeitender Kunde </a:t>
            </a:r>
            <a:r>
              <a:rPr lang="de-DE" i="1" dirty="0"/>
              <a:t>maximieren</a:t>
            </a:r>
          </a:p>
          <a:p>
            <a:pPr marL="522900" lvl="1" indent="-342900">
              <a:buFont typeface="+mj-lt"/>
              <a:buAutoNum type="arabicPeriod"/>
            </a:pPr>
            <a:r>
              <a:rPr lang="de-DE" dirty="0"/>
              <a:t>Anzahl </a:t>
            </a:r>
            <a:r>
              <a:rPr lang="de-DE" b="1" dirty="0"/>
              <a:t>Ungeduldigen Kunde </a:t>
            </a:r>
            <a:r>
              <a:rPr lang="de-DE" i="1" dirty="0"/>
              <a:t>minimieren</a:t>
            </a:r>
          </a:p>
        </p:txBody>
      </p:sp>
    </p:spTree>
    <p:extLst>
      <p:ext uri="{BB962C8B-B14F-4D97-AF65-F5344CB8AC3E}">
        <p14:creationId xmlns:p14="http://schemas.microsoft.com/office/powerpoint/2010/main" val="261801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B95EB-1767-155D-7F67-20D26CD3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TechStack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2ABC73-AD1E-EA7F-68B4-CA8BB55B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F6FD-F316-B34E-ABC1-3E557BC8C81F}" type="datetime1">
              <a:rPr lang="de-DE" smtClean="0"/>
              <a:t>06.07.24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68334A-2517-87E2-BADC-6058730E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Call Center Simulation-Software / Tom Bischopink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D42A1F-269F-F04D-9B74-B1F5A4A9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086B398-5ADC-9939-3BED-33412916C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214" y="1960033"/>
            <a:ext cx="3370521" cy="129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7F0BA78F-CA61-D957-A3A8-3E7413E43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08" y="4269612"/>
            <a:ext cx="3749749" cy="147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5D7551A-60C7-78B7-1ADA-FF64750F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140" y="4446301"/>
            <a:ext cx="1929046" cy="90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D171F50-E2B2-FAC4-E613-016C6D2D7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53" y="1354500"/>
            <a:ext cx="3749749" cy="221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12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E040BBB-8736-AF23-99F5-283F19DCB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1354254"/>
            <a:ext cx="7772400" cy="372660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276ABC-6C70-72CC-3E49-0F915C6C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D1DF4A-7320-C533-7006-AB510138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60CE-1AB7-5341-870B-3BE4C114DED0}" type="datetime1">
              <a:rPr lang="de-DE" smtClean="0"/>
              <a:t>06.07.24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B9DD4-4FB6-F139-C377-67FC51B2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Call Center Simulation-Software / Tom Bischopink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ED09DB-8C41-540B-5952-628AA9A1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4</a:t>
            </a:fld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35D83B-109E-DC96-CF02-3F83D9BC6A0F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909640" y="1208268"/>
            <a:ext cx="3042968" cy="1117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8C8D5DF-A139-9200-24A8-85EB873016FA}"/>
              </a:ext>
            </a:extLst>
          </p:cNvPr>
          <p:cNvCxnSpPr>
            <a:cxnSpLocks/>
          </p:cNvCxnSpPr>
          <p:nvPr/>
        </p:nvCxnSpPr>
        <p:spPr>
          <a:xfrm flipH="1">
            <a:off x="3776870" y="3362740"/>
            <a:ext cx="60297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5F9FB8E-A914-E55B-5377-D549656035AE}"/>
                  </a:ext>
                </a:extLst>
              </p:cNvPr>
              <p:cNvSpPr txBox="1"/>
              <p:nvPr/>
            </p:nvSpPr>
            <p:spPr>
              <a:xfrm>
                <a:off x="5412827" y="560334"/>
                <a:ext cx="3079561" cy="64793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𝑇𝑒𝑙𝑒𝑓𝑜𝑛𝑠𝑢𝑝𝑝𝑜𝑟𝑡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5F9FB8E-A914-E55B-5377-D54965603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827" y="560334"/>
                <a:ext cx="3079561" cy="647934"/>
              </a:xfrm>
              <a:prstGeom prst="rect">
                <a:avLst/>
              </a:prstGeom>
              <a:blipFill>
                <a:blip r:embed="rId3"/>
                <a:stretch>
                  <a:fillRect l="-823" r="-1235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F315C07-B61E-B407-BB55-638A164DB7A1}"/>
                  </a:ext>
                </a:extLst>
              </p:cNvPr>
              <p:cNvSpPr txBox="1"/>
              <p:nvPr/>
            </p:nvSpPr>
            <p:spPr>
              <a:xfrm>
                <a:off x="9989290" y="3038773"/>
                <a:ext cx="1960408" cy="64793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𝐺𝑒𝑑𝑢𝑙𝑑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F315C07-B61E-B407-BB55-638A164DB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290" y="3038773"/>
                <a:ext cx="1960408" cy="647934"/>
              </a:xfrm>
              <a:prstGeom prst="rect">
                <a:avLst/>
              </a:prstGeom>
              <a:blipFill>
                <a:blip r:embed="rId4"/>
                <a:stretch>
                  <a:fillRect l="-2581" r="-451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78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A95ED-6A4C-F41C-EFED-824AB57C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Webinterface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DBA8AA-3206-016F-64EC-E79E02AA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F6FD-F316-B34E-ABC1-3E557BC8C81F}" type="datetime1">
              <a:rPr lang="de-DE" smtClean="0"/>
              <a:t>06.07.24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50E91-24DE-0668-C9F8-70C1468D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Call Center Simulation-Software / Tom Bischopink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0F2409-DDD7-63DD-B399-F28FEFAB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5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99A9C24-9BEA-B727-AD86-BF4096267C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9128" y="1175048"/>
            <a:ext cx="5226407" cy="4784222"/>
          </a:xfrm>
        </p:spPr>
        <p:txBody>
          <a:bodyPr/>
          <a:lstStyle/>
          <a:p>
            <a:pPr marL="0" indent="0">
              <a:buNone/>
            </a:pPr>
            <a:r>
              <a:rPr lang="de-DE" sz="1600" b="1" dirty="0"/>
              <a:t>Inputs: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effectLst/>
                <a:latin typeface="Helvetica" pitchFamily="2" charset="0"/>
              </a:rPr>
              <a:t>Anzahl der Mitarbeiter </a:t>
            </a:r>
            <a:r>
              <a:rPr lang="de-DE" sz="1600" b="1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de-DE" sz="1600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num_employees</a:t>
            </a:r>
            <a:r>
              <a:rPr lang="de-DE" sz="1600" b="1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effectLst/>
                <a:latin typeface="Helvetica" pitchFamily="2" charset="0"/>
              </a:rPr>
              <a:t>Durchschnittliche Unterstützungszeit </a:t>
            </a:r>
            <a:r>
              <a:rPr lang="de-DE" sz="1600" b="1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de-DE" sz="1600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avg_support_time</a:t>
            </a:r>
            <a:r>
              <a:rPr lang="de-DE" sz="1600" b="1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effectLst/>
                <a:latin typeface="Helvetica" pitchFamily="2" charset="0"/>
              </a:rPr>
              <a:t>Kundenankunftsintervall </a:t>
            </a:r>
            <a:r>
              <a:rPr lang="de-DE" sz="1600" b="1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de-DE" sz="1600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customer_interval</a:t>
            </a:r>
            <a:r>
              <a:rPr lang="de-DE" sz="1600" b="1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effectLst/>
                <a:latin typeface="Helvetica" pitchFamily="2" charset="0"/>
              </a:rPr>
              <a:t>Geduld der Kunden </a:t>
            </a:r>
            <a:r>
              <a:rPr lang="de-DE" sz="1600" b="1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de-DE" sz="1600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patience</a:t>
            </a:r>
            <a:r>
              <a:rPr lang="de-DE" sz="1600" b="1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effectLst/>
                <a:latin typeface="Helvetica" pitchFamily="2" charset="0"/>
              </a:rPr>
              <a:t>Simulationszeit </a:t>
            </a:r>
            <a:r>
              <a:rPr lang="de-DE" sz="1600" b="1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de-DE" sz="1600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sim_time</a:t>
            </a:r>
            <a:r>
              <a:rPr lang="de-DE" sz="1600" b="1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de-DE" sz="1600" dirty="0">
              <a:solidFill>
                <a:srgbClr val="000000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de-DE" sz="1600" b="1" dirty="0">
                <a:solidFill>
                  <a:srgbClr val="000000"/>
                </a:solidFill>
                <a:effectLst/>
                <a:latin typeface="Helvetica" pitchFamily="2" charset="0"/>
              </a:rPr>
              <a:t>Output: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effectLst/>
                <a:latin typeface="Helvetica" pitchFamily="2" charset="0"/>
              </a:rPr>
              <a:t>Anzahl der bedienten Kunden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effectLst/>
                <a:latin typeface="Helvetica" pitchFamily="2" charset="0"/>
              </a:rPr>
              <a:t>Anzahl der </a:t>
            </a:r>
            <a:r>
              <a:rPr lang="de-DE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absprungenen</a:t>
            </a:r>
            <a:r>
              <a:rPr lang="de-DE" sz="1600" dirty="0">
                <a:solidFill>
                  <a:srgbClr val="000000"/>
                </a:solidFill>
                <a:effectLst/>
                <a:latin typeface="Helvetica" pitchFamily="2" charset="0"/>
              </a:rPr>
              <a:t> Kunden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Helvetica" pitchFamily="2" charset="0"/>
              </a:rPr>
              <a:t>Logs</a:t>
            </a:r>
            <a:endParaRPr lang="de-DE" sz="16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de-DE" sz="1600" dirty="0"/>
          </a:p>
        </p:txBody>
      </p:sp>
      <p:pic>
        <p:nvPicPr>
          <p:cNvPr id="12" name="Grafik 11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49356830-C8FD-2B7C-D3DA-01CC1F9B2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0" r="23588"/>
          <a:stretch/>
        </p:blipFill>
        <p:spPr>
          <a:xfrm>
            <a:off x="441028" y="1033178"/>
            <a:ext cx="2437143" cy="5067963"/>
          </a:xfrm>
          <a:prstGeom prst="rect">
            <a:avLst/>
          </a:prstGeom>
        </p:spPr>
      </p:pic>
      <p:pic>
        <p:nvPicPr>
          <p:cNvPr id="14" name="Grafik 13" descr="Ein Bild, das Text, Screenshot, Dokument, Quittung enthält.&#10;&#10;Automatisch generierte Beschreibung">
            <a:extLst>
              <a:ext uri="{FF2B5EF4-FFF2-40B4-BE49-F238E27FC236}">
                <a16:creationId xmlns:a16="http://schemas.microsoft.com/office/drawing/2014/main" id="{49F5A1F1-1B9D-A0EB-9C2E-F82416F05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037" y="3499766"/>
            <a:ext cx="4760866" cy="29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4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C2C252-9751-D388-A6B4-9E59964C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A5C3-5453-3C48-96DF-3FD35776CF9E}" type="datetime1">
              <a:rPr lang="de-DE" smtClean="0"/>
              <a:t>06.07.24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A7AEFC-9743-D6BF-3E81-6BA27989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6EEE8E-5F79-885D-8104-B6A7061F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0B04C4-AAD3-5F88-7D6D-AF1A94AE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0047" cy="610925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52E8180-A69A-BCB5-EF1D-202667AD9006}"/>
              </a:ext>
            </a:extLst>
          </p:cNvPr>
          <p:cNvSpPr txBox="1"/>
          <p:nvPr/>
        </p:nvSpPr>
        <p:spPr>
          <a:xfrm>
            <a:off x="6997148" y="6228522"/>
            <a:ext cx="2172069" cy="288156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de-DE" b="1" dirty="0"/>
              <a:t>Default Simulation</a:t>
            </a:r>
          </a:p>
        </p:txBody>
      </p:sp>
    </p:spTree>
    <p:extLst>
      <p:ext uri="{BB962C8B-B14F-4D97-AF65-F5344CB8AC3E}">
        <p14:creationId xmlns:p14="http://schemas.microsoft.com/office/powerpoint/2010/main" val="37363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C2C252-9751-D388-A6B4-9E59964C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A5C3-5453-3C48-96DF-3FD35776CF9E}" type="datetime1">
              <a:rPr lang="de-DE" smtClean="0"/>
              <a:t>06.07.24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A7AEFC-9743-D6BF-3E81-6BA27989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6EEE8E-5F79-885D-8104-B6A7061F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8B3D23-2ADB-350F-5B82-7F9A7F643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1023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FC4A16E-97F7-6BA0-3559-C23B9BBC9BC0}"/>
              </a:ext>
            </a:extLst>
          </p:cNvPr>
          <p:cNvSpPr txBox="1"/>
          <p:nvPr/>
        </p:nvSpPr>
        <p:spPr>
          <a:xfrm>
            <a:off x="6997148" y="6228522"/>
            <a:ext cx="3818481" cy="288156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de-DE" b="1" dirty="0"/>
              <a:t>Simulation mit 8 Telefonberatern</a:t>
            </a:r>
          </a:p>
        </p:txBody>
      </p:sp>
    </p:spTree>
    <p:extLst>
      <p:ext uri="{BB962C8B-B14F-4D97-AF65-F5344CB8AC3E}">
        <p14:creationId xmlns:p14="http://schemas.microsoft.com/office/powerpoint/2010/main" val="12667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C2C252-9751-D388-A6B4-9E59964C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A5C3-5453-3C48-96DF-3FD35776CF9E}" type="datetime1">
              <a:rPr lang="de-DE" smtClean="0"/>
              <a:t>06.07.24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A7AEFC-9743-D6BF-3E81-6BA27989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Klassifizierung von Tumorsphäroide / Tom Bischopink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6EEE8E-5F79-885D-8104-B6A7061F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60F606-116E-59A9-2443-D3F9491A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63605" cy="6096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8F80F8F-5084-48E7-B663-1E84C8B7CD40}"/>
              </a:ext>
            </a:extLst>
          </p:cNvPr>
          <p:cNvSpPr txBox="1"/>
          <p:nvPr/>
        </p:nvSpPr>
        <p:spPr>
          <a:xfrm>
            <a:off x="6997148" y="6228522"/>
            <a:ext cx="4458144" cy="288156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de-DE" b="1" dirty="0"/>
              <a:t>Simulation mit schnellerer Supportzeit</a:t>
            </a:r>
          </a:p>
        </p:txBody>
      </p:sp>
    </p:spTree>
    <p:extLst>
      <p:ext uri="{BB962C8B-B14F-4D97-AF65-F5344CB8AC3E}">
        <p14:creationId xmlns:p14="http://schemas.microsoft.com/office/powerpoint/2010/main" val="115383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77DE1-4601-C248-C8E8-A661D9F4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0E437B-EC66-F93A-0657-0AE2AFAB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F6FD-F316-B34E-ABC1-3E557BC8C81F}" type="datetime1">
              <a:rPr lang="de-DE" smtClean="0"/>
              <a:t>06.07.24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8D4C2C-EEC1-9593-82D0-4B7E24AC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Call Center Simulation-Software / Tom Bischopink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EC0B62-255E-77C9-4E8A-7586D84B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9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21DB0D0-16E5-382F-94B2-06386E4F7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440664"/>
            <a:ext cx="8330400" cy="4424400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Herausforderungen:</a:t>
            </a:r>
          </a:p>
          <a:p>
            <a:r>
              <a:rPr lang="de-DE" dirty="0"/>
              <a:t>Schwierige Datenerfassung (Erfahrung oder Internet-Quelle)</a:t>
            </a:r>
          </a:p>
          <a:p>
            <a:r>
              <a:rPr lang="de-DE" dirty="0"/>
              <a:t>Hohe Modellsensitivität (am Anfang)</a:t>
            </a:r>
          </a:p>
          <a:p>
            <a:r>
              <a:rPr lang="de-DE" dirty="0"/>
              <a:t>Spagat zwischen Flask und </a:t>
            </a:r>
            <a:r>
              <a:rPr lang="de-DE" dirty="0" err="1"/>
              <a:t>SimPy</a:t>
            </a:r>
            <a:r>
              <a:rPr lang="de-DE" dirty="0"/>
              <a:t> während der Entwicklung</a:t>
            </a:r>
          </a:p>
          <a:p>
            <a:pPr marL="0" indent="0">
              <a:buNone/>
            </a:pPr>
            <a:r>
              <a:rPr lang="de-DE" b="1" dirty="0"/>
              <a:t>Grenzen des Modells:</a:t>
            </a:r>
          </a:p>
          <a:p>
            <a:r>
              <a:rPr lang="de-DE" dirty="0"/>
              <a:t>Keine Einsicht über die Auslastung der Telefonberater (bis jetzt)</a:t>
            </a:r>
          </a:p>
          <a:p>
            <a:r>
              <a:rPr lang="de-DE" dirty="0"/>
              <a:t>Animation im Web-UI nur bedingt realisierbar</a:t>
            </a:r>
          </a:p>
          <a:p>
            <a:pPr marL="0" indent="0">
              <a:buNone/>
            </a:pPr>
            <a:r>
              <a:rPr lang="de-DE" b="1" dirty="0"/>
              <a:t>Fazit:</a:t>
            </a:r>
          </a:p>
          <a:p>
            <a:r>
              <a:rPr lang="de-DE" dirty="0"/>
              <a:t>Simulationsmodell in Web-UI (Flask) leicht zu implementieren</a:t>
            </a:r>
          </a:p>
          <a:p>
            <a:r>
              <a:rPr lang="de-DE" dirty="0"/>
              <a:t>Server Client Modell sehr nutzerfreundlich und leicht durch moderne Technologien erweiterbar (CI/CD, Hosten) </a:t>
            </a:r>
          </a:p>
        </p:txBody>
      </p:sp>
      <p:pic>
        <p:nvPicPr>
          <p:cNvPr id="7" name="Picture 2" descr="undefined">
            <a:extLst>
              <a:ext uri="{FF2B5EF4-FFF2-40B4-BE49-F238E27FC236}">
                <a16:creationId xmlns:a16="http://schemas.microsoft.com/office/drawing/2014/main" id="{A9D2BE5D-28FF-F4CE-5E03-A4038A71D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858" y="3359291"/>
            <a:ext cx="3370521" cy="129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undefined">
            <a:extLst>
              <a:ext uri="{FF2B5EF4-FFF2-40B4-BE49-F238E27FC236}">
                <a16:creationId xmlns:a16="http://schemas.microsoft.com/office/drawing/2014/main" id="{291298FA-0F4D-0243-CF65-4ABD88C03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808" y="540664"/>
            <a:ext cx="3749749" cy="147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14456"/>
      </p:ext>
    </p:extLst>
  </p:cSld>
  <p:clrMapOvr>
    <a:masterClrMapping/>
  </p:clrMapOvr>
</p:sld>
</file>

<file path=ppt/theme/theme1.xml><?xml version="1.0" encoding="utf-8"?>
<a:theme xmlns:a="http://schemas.openxmlformats.org/drawingml/2006/main" name="HTWD_20230322">
  <a:themeElements>
    <a:clrScheme name="HTWD">
      <a:dk1>
        <a:sysClr val="windowText" lastClr="000000"/>
      </a:dk1>
      <a:lt1>
        <a:sysClr val="window" lastClr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square" lIns="0" tIns="0" rIns="0" bIns="0" rtlCol="0"/>
      <a:lstStyle/>
    </a:txDef>
  </a:objectDefaults>
  <a:extraClrSchemeLst/>
  <a:custClrLst>
    <a:custClr name="HTWD Light orange">
      <a:srgbClr val="F7A600"/>
    </a:custClr>
    <a:custClr name="HTWD Yellow">
      <a:srgbClr val="FFDD00"/>
    </a:custClr>
    <a:custClr name="HTWD Light green">
      <a:srgbClr val="CBD00F"/>
    </a:custClr>
    <a:custClr name="HTWD Green">
      <a:srgbClr val="83BE63"/>
    </a:custClr>
    <a:custClr name="HTWD Purple">
      <a:srgbClr val="BC99C7"/>
    </a:custClr>
    <a:custClr name="HTWD Blue">
      <a:srgbClr val="8BADDB"/>
    </a:custClr>
    <a:custClr name="HTWD Light blue">
      <a:srgbClr val="A1D9F7"/>
    </a:custClr>
    <a:custClr name="HTWD Turquoise">
      <a:srgbClr val="87CCD3"/>
    </a:custClr>
    <a:custClr name="HTWD Beige">
      <a:srgbClr val="CEBFAD"/>
    </a:custClr>
    <a:custClr name="HTWD Grey">
      <a:srgbClr val="BDC1D0"/>
    </a:custClr>
  </a:custClrLst>
  <a:extLst>
    <a:ext uri="{05A4C25C-085E-4340-85A3-A5531E510DB2}">
      <thm15:themeFamily xmlns:thm15="http://schemas.microsoft.com/office/thememl/2012/main" name="Präsentation6" id="{80E243FF-C52B-49A9-9FD5-230F5D0680A7}" vid="{7A178C25-8FAA-4ABE-8A6A-D0E282179CE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B21B62C7665404A82ED44530E038832" ma:contentTypeVersion="4" ma:contentTypeDescription="Ein neues Dokument erstellen." ma:contentTypeScope="" ma:versionID="6ae18a7d8a852f6178d3ce8d8c9de56f">
  <xsd:schema xmlns:xsd="http://www.w3.org/2001/XMLSchema" xmlns:xs="http://www.w3.org/2001/XMLSchema" xmlns:p="http://schemas.microsoft.com/office/2006/metadata/properties" xmlns:ns2="c78cf852-f1b1-4c6b-83ac-5bf4e165159e" targetNamespace="http://schemas.microsoft.com/office/2006/metadata/properties" ma:root="true" ma:fieldsID="219491fb996455eba84b8b03957139ce" ns2:_="">
    <xsd:import namespace="c78cf852-f1b1-4c6b-83ac-5bf4e16515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8cf852-f1b1-4c6b-83ac-5bf4e16515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F68C9-644B-4DAB-BD69-E259F4DEDAE7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c78cf852-f1b1-4c6b-83ac-5bf4e165159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43D13E5-C0DB-4A2B-B3DD-DBFBCA131A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83B2CF-C057-4423-BADE-5626066E2A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8cf852-f1b1-4c6b-83ac-5bf4e16515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HTWD_20230322</Template>
  <TotalTime>0</TotalTime>
  <Words>242</Words>
  <Application>Microsoft Macintosh PowerPoint</Application>
  <PresentationFormat>Breitbild</PresentationFormat>
  <Paragraphs>66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Calibri</vt:lpstr>
      <vt:lpstr>Cambria Math</vt:lpstr>
      <vt:lpstr>Helvetica</vt:lpstr>
      <vt:lpstr>Open Sans</vt:lpstr>
      <vt:lpstr>Open Sans SemiBold</vt:lpstr>
      <vt:lpstr>Symbol</vt:lpstr>
      <vt:lpstr>HTWD_20230322</vt:lpstr>
      <vt:lpstr>Call Center Simulation-Software</vt:lpstr>
      <vt:lpstr>Systemanalyse</vt:lpstr>
      <vt:lpstr>TechStack</vt:lpstr>
      <vt:lpstr>Funktionsweise</vt:lpstr>
      <vt:lpstr>Webinterface</vt:lpstr>
      <vt:lpstr>PowerPoint-Präsentation</vt:lpstr>
      <vt:lpstr>PowerPoint-Präsentation</vt:lpstr>
      <vt:lpstr>PowerPoint-Präsentation</vt:lpstr>
      <vt:lpstr>Fazit </vt:lpstr>
      <vt:lpstr>Live 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Tom Bischopink</dc:creator>
  <cp:keywords/>
  <dc:description/>
  <cp:lastModifiedBy>Tom Bischopink</cp:lastModifiedBy>
  <cp:revision>33</cp:revision>
  <dcterms:created xsi:type="dcterms:W3CDTF">2024-05-23T11:14:27Z</dcterms:created>
  <dcterms:modified xsi:type="dcterms:W3CDTF">2024-07-06T11:02:29Z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0x0101005B21B62C7665404A82ED44530E038832</vt:lpwstr>
  </property>
</Properties>
</file>