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7102475" cy="102330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BD51DE5-FBDD-4B9C-BC66-63A758B43946}" styleName="Table_0">
    <a:wholeTbl>
      <a:tcTxStyle>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9EFF7"/>
          </a:solidFill>
        </a:fill>
      </a:tcStyle>
    </a:band1H>
    <a:band1V>
      <a:tcStyle>
        <a:tcBdr/>
        <a:fill>
          <a:solidFill>
            <a:srgbClr val="E9EFF7"/>
          </a:solidFill>
        </a:fill>
      </a:tcStyle>
    </a:band1V>
    <a:lastCol>
      <a:tcTxStyle b="on"/>
      <a:tcStyle>
        <a:tcBdr/>
      </a:tcStyle>
    </a:lastCol>
    <a:firstCol>
      <a:tcTxStyle b="on"/>
      <a:tcStyle>
        <a:tcBdr/>
      </a:tcStyle>
    </a:firstCol>
    <a:lastRow>
      <a:tcTxStyle b="on"/>
      <a:tcStyle>
        <a:tcBdr>
          <a:top>
            <a:ln w="50800" cap="flat" cmpd="sng">
              <a:solidFill>
                <a:schemeClr val="accent1"/>
              </a:solidFill>
              <a:prstDash val="solid"/>
              <a:round/>
              <a:headEnd type="none" w="med" len="med"/>
              <a:tailEnd type="none" w="med" len="med"/>
            </a:ln>
          </a:top>
        </a:tcBdr>
        <a:fill>
          <a:solidFill>
            <a:schemeClr val="lt1"/>
          </a:solidFill>
        </a:fill>
      </a:tcStyle>
    </a:lastRow>
    <a:firstRow>
      <a:tcTxStyle b="on">
        <a:schemeClr val="lt1"/>
      </a:tcTxStyle>
      <a:tcStyle>
        <a:tcBdr/>
        <a:fill>
          <a:solidFill>
            <a:schemeClr val="accent1"/>
          </a:solidFill>
        </a:fill>
      </a:tcStyle>
    </a:firstRow>
  </a:tblStyle>
  <a:tblStyle styleId="{04ED3093-FA60-455A-A361-856424FA61E9}" styleName="Table_1">
    <a:wholeTbl>
      <a:tcTxStyle>
        <a:schemeClr val="dk1"/>
      </a:tcTxStyle>
      <a:tcStyle>
        <a:tcBdr>
          <a:left>
            <a:ln w="12700" cap="flat" cmpd="sng">
              <a:solidFill>
                <a:schemeClr val="accent5"/>
              </a:solidFill>
              <a:prstDash val="solid"/>
              <a:round/>
              <a:headEnd type="none" w="med" len="med"/>
              <a:tailEnd type="none" w="med" len="med"/>
            </a:ln>
          </a:left>
          <a:right>
            <a:ln w="12700" cap="flat" cmpd="sng">
              <a:solidFill>
                <a:schemeClr val="accent5"/>
              </a:solidFill>
              <a:prstDash val="solid"/>
              <a:round/>
              <a:headEnd type="none" w="med" len="med"/>
              <a:tailEnd type="none" w="med" len="med"/>
            </a:ln>
          </a:right>
          <a:top>
            <a:ln w="12700" cap="flat" cmpd="sng">
              <a:solidFill>
                <a:schemeClr val="accent5"/>
              </a:solidFill>
              <a:prstDash val="solid"/>
              <a:round/>
              <a:headEnd type="none" w="med" len="med"/>
              <a:tailEnd type="none" w="med" len="med"/>
            </a:ln>
          </a:top>
          <a:bottom>
            <a:ln w="12700" cap="flat" cmpd="sng">
              <a:solidFill>
                <a:schemeClr val="accent5"/>
              </a:solidFill>
              <a:prstDash val="solid"/>
              <a:round/>
              <a:headEnd type="none" w="med" len="med"/>
              <a:tailEnd type="none" w="med" len="med"/>
            </a:ln>
          </a:bottom>
          <a:insideH>
            <a:ln w="12700" cap="flat" cmpd="sng">
              <a:solidFill>
                <a:schemeClr val="accent5"/>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8EBF5"/>
          </a:solidFill>
        </a:fill>
      </a:tcStyle>
    </a:band1H>
    <a:band1V>
      <a:tcStyle>
        <a:tcBdr/>
        <a:fill>
          <a:solidFill>
            <a:srgbClr val="E8EBF5"/>
          </a:solidFill>
        </a:fill>
      </a:tcStyle>
    </a:band1V>
    <a:lastCol>
      <a:tcTxStyle b="on"/>
      <a:tcStyle>
        <a:tcBdr/>
      </a:tcStyle>
    </a:lastCol>
    <a:firstCol>
      <a:tcTxStyle b="on"/>
      <a:tcStyle>
        <a:tcBdr/>
      </a:tcStyle>
    </a:firstCol>
    <a:lastRow>
      <a:tcTxStyle b="on"/>
      <a:tcStyle>
        <a:tcBdr>
          <a:top>
            <a:ln w="50800" cap="flat" cmpd="sng">
              <a:solidFill>
                <a:schemeClr val="accent5"/>
              </a:solidFill>
              <a:prstDash val="solid"/>
              <a:round/>
              <a:headEnd type="none" w="med" len="med"/>
              <a:tailEnd type="none" w="med" len="med"/>
            </a:ln>
          </a:top>
        </a:tcBdr>
        <a:fill>
          <a:solidFill>
            <a:schemeClr val="lt1"/>
          </a:solidFill>
        </a:fill>
      </a:tcStyle>
    </a:lastRow>
    <a:firstRow>
      <a:tcTxStyle b="on">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7" y="28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8290" cy="513492"/>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Shape 4"/>
          <p:cNvSpPr txBox="1">
            <a:spLocks noGrp="1"/>
          </p:cNvSpPr>
          <p:nvPr>
            <p:ph type="dt" idx="10"/>
          </p:nvPr>
        </p:nvSpPr>
        <p:spPr>
          <a:xfrm>
            <a:off x="4023812" y="0"/>
            <a:ext cx="3078290" cy="513492"/>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Shape 5"/>
          <p:cNvSpPr>
            <a:spLocks noGrp="1" noRot="1" noChangeAspect="1"/>
          </p:cNvSpPr>
          <p:nvPr>
            <p:ph type="sldImg" idx="3"/>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10375" y="4925253"/>
            <a:ext cx="5682996" cy="4029754"/>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Shape 7"/>
          <p:cNvSpPr txBox="1">
            <a:spLocks noGrp="1"/>
          </p:cNvSpPr>
          <p:nvPr>
            <p:ph type="ftr" idx="11"/>
          </p:nvPr>
        </p:nvSpPr>
        <p:spPr>
          <a:xfrm>
            <a:off x="0" y="9720803"/>
            <a:ext cx="3078290" cy="51349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Shape 8"/>
          <p:cNvSpPr txBox="1">
            <a:spLocks noGrp="1"/>
          </p:cNvSpPr>
          <p:nvPr>
            <p:ph type="sldNum" idx="12"/>
          </p:nvPr>
        </p:nvSpPr>
        <p:spPr>
          <a:xfrm>
            <a:off x="4023812" y="9720803"/>
            <a:ext cx="3078290" cy="51349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78" name="Shape 78"/>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40" name="Shape 140"/>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46" name="Shape 146"/>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710375" y="4925253"/>
            <a:ext cx="5682996" cy="40297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59" name="Shape 159"/>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65" name="Shape 165"/>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481583" y="1279287"/>
            <a:ext cx="6140700" cy="34542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710375" y="4925253"/>
            <a:ext cx="5682900" cy="4029900"/>
          </a:xfrm>
          <a:prstGeom prst="rect">
            <a:avLst/>
          </a:prstGeom>
        </p:spPr>
        <p:txBody>
          <a:bodyPr lIns="91425" tIns="91425" rIns="91425" bIns="91425" anchor="t" anchorCtr="0">
            <a:noAutofit/>
          </a:bodyPr>
          <a:lstStyle/>
          <a:p>
            <a:pPr lvl="0">
              <a:spcBef>
                <a:spcPts val="0"/>
              </a:spcBef>
              <a:buNone/>
            </a:pPr>
            <a:endParaRPr/>
          </a:p>
        </p:txBody>
      </p:sp>
      <p:sp>
        <p:nvSpPr>
          <p:cNvPr id="172" name="Shape 172"/>
          <p:cNvSpPr txBox="1">
            <a:spLocks noGrp="1"/>
          </p:cNvSpPr>
          <p:nvPr>
            <p:ph type="sldNum" idx="12"/>
          </p:nvPr>
        </p:nvSpPr>
        <p:spPr>
          <a:xfrm>
            <a:off x="4023812" y="9720803"/>
            <a:ext cx="3078299" cy="5136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481583" y="1279287"/>
            <a:ext cx="6140700" cy="34542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710375" y="4925253"/>
            <a:ext cx="5682900" cy="402990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txBox="1">
            <a:spLocks noGrp="1"/>
          </p:cNvSpPr>
          <p:nvPr>
            <p:ph type="sldNum" idx="12"/>
          </p:nvPr>
        </p:nvSpPr>
        <p:spPr>
          <a:xfrm>
            <a:off x="4023812" y="9720803"/>
            <a:ext cx="3078299" cy="5136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85" name="Shape 185"/>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91" name="Shape 191"/>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481583" y="1279287"/>
            <a:ext cx="6140700" cy="34542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710375" y="4925253"/>
            <a:ext cx="5682900" cy="4029900"/>
          </a:xfrm>
          <a:prstGeom prst="rect">
            <a:avLst/>
          </a:prstGeom>
        </p:spPr>
        <p:txBody>
          <a:bodyPr lIns="91425" tIns="91425" rIns="91425" bIns="91425" anchor="t" anchorCtr="0">
            <a:noAutofit/>
          </a:bodyPr>
          <a:lstStyle/>
          <a:p>
            <a:pPr lvl="0">
              <a:spcBef>
                <a:spcPts val="0"/>
              </a:spcBef>
              <a:buNone/>
            </a:pPr>
            <a:endParaRPr/>
          </a:p>
        </p:txBody>
      </p:sp>
      <p:sp>
        <p:nvSpPr>
          <p:cNvPr id="198" name="Shape 198"/>
          <p:cNvSpPr txBox="1">
            <a:spLocks noGrp="1"/>
          </p:cNvSpPr>
          <p:nvPr>
            <p:ph type="sldNum" idx="12"/>
          </p:nvPr>
        </p:nvSpPr>
        <p:spPr>
          <a:xfrm>
            <a:off x="4023812" y="9720803"/>
            <a:ext cx="3078299" cy="5136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710375" y="4925253"/>
            <a:ext cx="5682900" cy="4029900"/>
          </a:xfrm>
          <a:prstGeom prst="rect">
            <a:avLst/>
          </a:prstGeom>
        </p:spPr>
        <p:txBody>
          <a:bodyPr lIns="91425" tIns="91425" rIns="91425" bIns="91425" anchor="t" anchorCtr="0">
            <a:noAutofit/>
          </a:bodyPr>
          <a:lstStyle/>
          <a:p>
            <a:pPr lvl="0" rtl="0">
              <a:spcBef>
                <a:spcPts val="0"/>
              </a:spcBef>
              <a:buNone/>
            </a:pPr>
            <a:endParaRPr/>
          </a:p>
        </p:txBody>
      </p:sp>
      <p:sp>
        <p:nvSpPr>
          <p:cNvPr id="90" name="Shape 90"/>
          <p:cNvSpPr>
            <a:spLocks noGrp="1" noRot="1" noChangeAspect="1"/>
          </p:cNvSpPr>
          <p:nvPr>
            <p:ph type="sldImg" idx="2"/>
          </p:nvPr>
        </p:nvSpPr>
        <p:spPr>
          <a:xfrm>
            <a:off x="481583" y="1279287"/>
            <a:ext cx="6140700" cy="34542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96" name="Shape 96"/>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481583" y="1279287"/>
            <a:ext cx="6140700" cy="34542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710375" y="4925253"/>
            <a:ext cx="5682900" cy="4029900"/>
          </a:xfrm>
          <a:prstGeom prst="rect">
            <a:avLst/>
          </a:prstGeom>
        </p:spPr>
        <p:txBody>
          <a:bodyPr lIns="91425" tIns="91425" rIns="91425" bIns="91425" anchor="t" anchorCtr="0">
            <a:noAutofit/>
          </a:bodyPr>
          <a:lstStyle/>
          <a:p>
            <a:pPr lvl="0">
              <a:spcBef>
                <a:spcPts val="0"/>
              </a:spcBef>
              <a:buNone/>
            </a:pPr>
            <a:endParaRPr/>
          </a:p>
        </p:txBody>
      </p:sp>
      <p:sp>
        <p:nvSpPr>
          <p:cNvPr id="103" name="Shape 103"/>
          <p:cNvSpPr txBox="1">
            <a:spLocks noGrp="1"/>
          </p:cNvSpPr>
          <p:nvPr>
            <p:ph type="sldNum" idx="12"/>
          </p:nvPr>
        </p:nvSpPr>
        <p:spPr>
          <a:xfrm>
            <a:off x="4023812" y="9720803"/>
            <a:ext cx="3078299" cy="5136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710375" y="4925253"/>
            <a:ext cx="5682900" cy="4029900"/>
          </a:xfrm>
          <a:prstGeom prst="rect">
            <a:avLst/>
          </a:prstGeom>
        </p:spPr>
        <p:txBody>
          <a:bodyPr lIns="91425" tIns="91425" rIns="91425" bIns="91425" anchor="t" anchorCtr="0">
            <a:noAutofit/>
          </a:bodyPr>
          <a:lstStyle/>
          <a:p>
            <a:pPr lvl="0" rtl="0">
              <a:spcBef>
                <a:spcPts val="0"/>
              </a:spcBef>
              <a:buNone/>
            </a:pPr>
            <a:endParaRPr/>
          </a:p>
        </p:txBody>
      </p:sp>
      <p:sp>
        <p:nvSpPr>
          <p:cNvPr id="110" name="Shape 110"/>
          <p:cNvSpPr>
            <a:spLocks noGrp="1" noRot="1" noChangeAspect="1"/>
          </p:cNvSpPr>
          <p:nvPr>
            <p:ph type="sldImg" idx="2"/>
          </p:nvPr>
        </p:nvSpPr>
        <p:spPr>
          <a:xfrm>
            <a:off x="481583" y="1279287"/>
            <a:ext cx="6140700" cy="34542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481583" y="1279287"/>
            <a:ext cx="6140577" cy="34540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ctr"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ctr" rtl="0">
              <a:lnSpc>
                <a:spcPct val="90000"/>
              </a:lnSpc>
              <a:spcBef>
                <a:spcPts val="500"/>
              </a:spcBef>
              <a:buClr>
                <a:schemeClr val="dk1"/>
              </a:buClr>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t>‹#›</a:t>
            </a:fld>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838200" y="365125"/>
            <a:ext cx="10515599" cy="58118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3" name="Shape 7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4" name="Shape 7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5" name="Shape 7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t>‹#›</a:t>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t>‹#›</a:t>
            </a:fld>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rgbClr val="888888"/>
              </a:buClr>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rgbClr val="888888"/>
              </a:buClr>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t>‹#›</a:t>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t>‹#›</a:t>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chemeClr val="dk1"/>
              </a:buClr>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chemeClr val="dk1"/>
              </a:buClr>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3" name="Shape 43"/>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4" name="Shape 44"/>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chemeClr val="dk1"/>
              </a:buClr>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chemeClr val="dk1"/>
              </a:buClr>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5" name="Shape 45"/>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t>‹#›</a:t>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t>‹#›</a:t>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t>‹#›</a:t>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chemeClr val="dk1"/>
              </a:buClr>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chemeClr val="dk1"/>
              </a:buClr>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1" name="Shape 61"/>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chemeClr val="dk1"/>
              </a:buClr>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t>‹#›</a:t>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8" name="Shape 6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9" name="Shape 6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0" name="Shape 7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t>‹#›</a:t>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t>‹#›</a:t>
            </a:fld>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579754" y="575310"/>
            <a:ext cx="10841355" cy="2317114"/>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Times New Roman" panose="02020603050405020304"/>
              <a:buNone/>
            </a:pPr>
            <a:r>
              <a:rPr lang="en-US" sz="5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Human Activity Recognition Using Smartphones Data Set</a:t>
            </a:r>
          </a:p>
        </p:txBody>
      </p:sp>
      <p:sp>
        <p:nvSpPr>
          <p:cNvPr id="81" name="Shape 81"/>
          <p:cNvSpPr txBox="1">
            <a:spLocks noGrp="1"/>
          </p:cNvSpPr>
          <p:nvPr>
            <p:ph type="subTitle" idx="1"/>
          </p:nvPr>
        </p:nvSpPr>
        <p:spPr>
          <a:xfrm flipH="1">
            <a:off x="12988290" y="5419090"/>
            <a:ext cx="76200" cy="1655445"/>
          </a:xfrm>
          <a:prstGeom prst="rect">
            <a:avLst/>
          </a:prstGeom>
          <a:noFill/>
          <a:ln>
            <a:noFill/>
          </a:ln>
        </p:spPr>
        <p:txBody>
          <a:bodyPr lIns="91425" tIns="45700" rIns="91425" bIns="45700" anchor="t" anchorCtr="0">
            <a:noAutofit/>
          </a:bodyPr>
          <a:lstStyle/>
          <a:p>
            <a:pPr marL="0" marR="0" lvl="0" indent="0" algn="r" rtl="0">
              <a:lnSpc>
                <a:spcPct val="90000"/>
              </a:lnSpc>
              <a:spcBef>
                <a:spcPts val="0"/>
              </a:spcBef>
              <a:spcAft>
                <a:spcPts val="0"/>
              </a:spcAft>
              <a:buClr>
                <a:schemeClr val="dk1"/>
              </a:buClr>
              <a:buSzPct val="25000"/>
              <a:buFont typeface="Arial" panose="020B0604020202020204"/>
              <a:buNone/>
            </a:pP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76530" y="365125"/>
            <a:ext cx="11777345" cy="152653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for 'rbf' kernel</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classification results on the testdata using SVM classifier(rbf kernel)</a:t>
            </a:r>
          </a:p>
        </p:txBody>
      </p:sp>
      <p:graphicFrame>
        <p:nvGraphicFramePr>
          <p:cNvPr id="137" name="Shape 137"/>
          <p:cNvGraphicFramePr/>
          <p:nvPr/>
        </p:nvGraphicFramePr>
        <p:xfrm>
          <a:off x="207644" y="2271394"/>
          <a:ext cx="3000000" cy="3000000"/>
        </p:xfrm>
        <a:graphic>
          <a:graphicData uri="http://schemas.openxmlformats.org/drawingml/2006/table">
            <a:tbl>
              <a:tblPr bandRow="1">
                <a:noFill/>
                <a:tableStyleId>{0BD51DE5-FBDD-4B9C-BC66-63A758B43946}</a:tableStyleId>
              </a:tblPr>
              <a:tblGrid>
                <a:gridCol w="1575425">
                  <a:extLst>
                    <a:ext uri="{9D8B030D-6E8A-4147-A177-3AD203B41FA5}">
                      <a16:colId xmlns:a16="http://schemas.microsoft.com/office/drawing/2014/main" val="20000"/>
                    </a:ext>
                  </a:extLst>
                </a:gridCol>
                <a:gridCol w="1369050">
                  <a:extLst>
                    <a:ext uri="{9D8B030D-6E8A-4147-A177-3AD203B41FA5}">
                      <a16:colId xmlns:a16="http://schemas.microsoft.com/office/drawing/2014/main" val="20001"/>
                    </a:ext>
                  </a:extLst>
                </a:gridCol>
                <a:gridCol w="1471925">
                  <a:extLst>
                    <a:ext uri="{9D8B030D-6E8A-4147-A177-3AD203B41FA5}">
                      <a16:colId xmlns:a16="http://schemas.microsoft.com/office/drawing/2014/main" val="20002"/>
                    </a:ext>
                  </a:extLst>
                </a:gridCol>
                <a:gridCol w="1617350">
                  <a:extLst>
                    <a:ext uri="{9D8B030D-6E8A-4147-A177-3AD203B41FA5}">
                      <a16:colId xmlns:a16="http://schemas.microsoft.com/office/drawing/2014/main" val="20003"/>
                    </a:ext>
                  </a:extLst>
                </a:gridCol>
                <a:gridCol w="1327150">
                  <a:extLst>
                    <a:ext uri="{9D8B030D-6E8A-4147-A177-3AD203B41FA5}">
                      <a16:colId xmlns:a16="http://schemas.microsoft.com/office/drawing/2014/main" val="20004"/>
                    </a:ext>
                  </a:extLst>
                </a:gridCol>
                <a:gridCol w="1472575">
                  <a:extLst>
                    <a:ext uri="{9D8B030D-6E8A-4147-A177-3AD203B41FA5}">
                      <a16:colId xmlns:a16="http://schemas.microsoft.com/office/drawing/2014/main" val="20005"/>
                    </a:ext>
                  </a:extLst>
                </a:gridCol>
                <a:gridCol w="1471925">
                  <a:extLst>
                    <a:ext uri="{9D8B030D-6E8A-4147-A177-3AD203B41FA5}">
                      <a16:colId xmlns:a16="http://schemas.microsoft.com/office/drawing/2014/main" val="20006"/>
                    </a:ext>
                  </a:extLst>
                </a:gridCol>
                <a:gridCol w="1471925">
                  <a:extLst>
                    <a:ext uri="{9D8B030D-6E8A-4147-A177-3AD203B41FA5}">
                      <a16:colId xmlns:a16="http://schemas.microsoft.com/office/drawing/2014/main" val="20007"/>
                    </a:ext>
                  </a:extLst>
                </a:gridCol>
              </a:tblGrid>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p>
                  </a:txBody>
                  <a:tcPr marL="91450" marR="91450" marT="45725" marB="45725"/>
                </a:tc>
                <a:extLst>
                  <a:ext uri="{0D108BD9-81ED-4DB2-BD59-A6C34878D82A}">
                    <a16:rowId xmlns:a16="http://schemas.microsoft.com/office/drawing/2014/main" val="10000"/>
                  </a:ext>
                </a:extLst>
              </a:tr>
              <a:tr h="4572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99.19</a:t>
                      </a:r>
                    </a:p>
                  </a:txBody>
                  <a:tcPr marL="91450" marR="91450" marT="45725" marB="45725"/>
                </a:tc>
                <a:extLst>
                  <a:ext uri="{0D108BD9-81ED-4DB2-BD59-A6C34878D82A}">
                    <a16:rowId xmlns:a16="http://schemas.microsoft.com/office/drawing/2014/main" val="10001"/>
                  </a:ext>
                </a:extLst>
              </a:tr>
              <a:tr h="4572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452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95.19</a:t>
                      </a:r>
                    </a:p>
                  </a:txBody>
                  <a:tcPr marL="91450" marR="91450" marT="45725" marB="45725"/>
                </a:tc>
                <a:extLst>
                  <a:ext uri="{0D108BD9-81ED-4DB2-BD59-A6C34878D82A}">
                    <a16:rowId xmlns:a16="http://schemas.microsoft.com/office/drawing/2014/main" val="10002"/>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13</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29</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378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a:t>
                      </a:r>
                    </a:p>
                  </a:txBody>
                  <a:tcPr marL="91450" marR="91450" marT="45725" marB="45725"/>
                </a:tc>
                <a:extLst>
                  <a:ext uri="{0D108BD9-81ED-4DB2-BD59-A6C34878D82A}">
                    <a16:rowId xmlns:a16="http://schemas.microsoft.com/office/drawing/2014/main" val="10003"/>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424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65</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86.35</a:t>
                      </a:r>
                    </a:p>
                  </a:txBody>
                  <a:tcPr marL="91450" marR="91450" marT="45725" marB="45725"/>
                </a:tc>
                <a:extLst>
                  <a:ext uri="{0D108BD9-81ED-4DB2-BD59-A6C34878D82A}">
                    <a16:rowId xmlns:a16="http://schemas.microsoft.com/office/drawing/2014/main" val="10004"/>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488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91.73</a:t>
                      </a:r>
                    </a:p>
                  </a:txBody>
                  <a:tcPr marL="91450" marR="91450" marT="45725" marB="45725"/>
                </a:tc>
                <a:extLst>
                  <a:ext uri="{0D108BD9-81ED-4DB2-BD59-A6C34878D82A}">
                    <a16:rowId xmlns:a16="http://schemas.microsoft.com/office/drawing/2014/main" val="10005"/>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extLst>
                  <a:ext uri="{0D108BD9-81ED-4DB2-BD59-A6C34878D82A}">
                    <a16:rowId xmlns:a16="http://schemas.microsoft.com/office/drawing/2014/main" val="10006"/>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94.25</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93.58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98.44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88.25</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94.03</a:t>
                      </a: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72390" y="365125"/>
            <a:ext cx="11881484" cy="1505585"/>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for 'linear' kernel</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the SVM classifier (linear kernel)</a:t>
            </a:r>
          </a:p>
        </p:txBody>
      </p:sp>
      <p:graphicFrame>
        <p:nvGraphicFramePr>
          <p:cNvPr id="143" name="Shape 143"/>
          <p:cNvGraphicFramePr/>
          <p:nvPr/>
        </p:nvGraphicFramePr>
        <p:xfrm>
          <a:off x="72390" y="2374265"/>
          <a:ext cx="3000000" cy="3000000"/>
        </p:xfrm>
        <a:graphic>
          <a:graphicData uri="http://schemas.openxmlformats.org/drawingml/2006/table">
            <a:tbl>
              <a:tblPr bandRow="1">
                <a:noFill/>
                <a:tableStyleId>{0BD51DE5-FBDD-4B9C-BC66-63A758B43946}</a:tableStyleId>
              </a:tblPr>
              <a:tblGrid>
                <a:gridCol w="1676400">
                  <a:extLst>
                    <a:ext uri="{9D8B030D-6E8A-4147-A177-3AD203B41FA5}">
                      <a16:colId xmlns:a16="http://schemas.microsoft.com/office/drawing/2014/main" val="20000"/>
                    </a:ext>
                  </a:extLst>
                </a:gridCol>
                <a:gridCol w="1263025">
                  <a:extLst>
                    <a:ext uri="{9D8B030D-6E8A-4147-A177-3AD203B41FA5}">
                      <a16:colId xmlns:a16="http://schemas.microsoft.com/office/drawing/2014/main" val="20001"/>
                    </a:ext>
                  </a:extLst>
                </a:gridCol>
                <a:gridCol w="1469400">
                  <a:extLst>
                    <a:ext uri="{9D8B030D-6E8A-4147-A177-3AD203B41FA5}">
                      <a16:colId xmlns:a16="http://schemas.microsoft.com/office/drawing/2014/main" val="20002"/>
                    </a:ext>
                  </a:extLst>
                </a:gridCol>
                <a:gridCol w="1635750">
                  <a:extLst>
                    <a:ext uri="{9D8B030D-6E8A-4147-A177-3AD203B41FA5}">
                      <a16:colId xmlns:a16="http://schemas.microsoft.com/office/drawing/2014/main" val="20003"/>
                    </a:ext>
                  </a:extLst>
                </a:gridCol>
                <a:gridCol w="1303650">
                  <a:extLst>
                    <a:ext uri="{9D8B030D-6E8A-4147-A177-3AD203B41FA5}">
                      <a16:colId xmlns:a16="http://schemas.microsoft.com/office/drawing/2014/main" val="20004"/>
                    </a:ext>
                  </a:extLst>
                </a:gridCol>
                <a:gridCol w="1470025">
                  <a:extLst>
                    <a:ext uri="{9D8B030D-6E8A-4147-A177-3AD203B41FA5}">
                      <a16:colId xmlns:a16="http://schemas.microsoft.com/office/drawing/2014/main" val="20005"/>
                    </a:ext>
                  </a:extLst>
                </a:gridCol>
                <a:gridCol w="1469400">
                  <a:extLst>
                    <a:ext uri="{9D8B030D-6E8A-4147-A177-3AD203B41FA5}">
                      <a16:colId xmlns:a16="http://schemas.microsoft.com/office/drawing/2014/main" val="20006"/>
                    </a:ext>
                  </a:extLst>
                </a:gridCol>
                <a:gridCol w="1469400">
                  <a:extLst>
                    <a:ext uri="{9D8B030D-6E8A-4147-A177-3AD203B41FA5}">
                      <a16:colId xmlns:a16="http://schemas.microsoft.com/office/drawing/2014/main" val="20007"/>
                    </a:ext>
                  </a:extLst>
                </a:gridCol>
              </a:tblGrid>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p>
                  </a:txBody>
                  <a:tcPr marL="91450" marR="91450" marT="45725" marB="45725"/>
                </a:tc>
                <a:extLst>
                  <a:ext uri="{0D108BD9-81ED-4DB2-BD59-A6C34878D82A}">
                    <a16:rowId xmlns:a16="http://schemas.microsoft.com/office/drawing/2014/main" val="10000"/>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3</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99.19</a:t>
                      </a:r>
                    </a:p>
                  </a:txBody>
                  <a:tcPr marL="91450" marR="91450" marT="45725" marB="45725"/>
                </a:tc>
                <a:extLst>
                  <a:ext uri="{0D108BD9-81ED-4DB2-BD59-A6C34878D82A}">
                    <a16:rowId xmlns:a16="http://schemas.microsoft.com/office/drawing/2014/main" val="10001"/>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451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95.75</a:t>
                      </a:r>
                    </a:p>
                  </a:txBody>
                  <a:tcPr marL="91450" marR="91450" marT="45725" marB="45725"/>
                </a:tc>
                <a:extLst>
                  <a:ext uri="{0D108BD9-81ED-4DB2-BD59-A6C34878D82A}">
                    <a16:rowId xmlns:a16="http://schemas.microsoft.com/office/drawing/2014/main" val="10002"/>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410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97.62</a:t>
                      </a:r>
                    </a:p>
                  </a:txBody>
                  <a:tcPr marL="91450" marR="91450" marT="45725" marB="45725"/>
                </a:tc>
                <a:extLst>
                  <a:ext uri="{0D108BD9-81ED-4DB2-BD59-A6C34878D82A}">
                    <a16:rowId xmlns:a16="http://schemas.microsoft.com/office/drawing/2014/main" val="10003"/>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435</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88.59</a:t>
                      </a:r>
                    </a:p>
                  </a:txBody>
                  <a:tcPr marL="91450" marR="91450" marT="45725" marB="45725"/>
                </a:tc>
                <a:extLst>
                  <a:ext uri="{0D108BD9-81ED-4DB2-BD59-A6C34878D82A}">
                    <a16:rowId xmlns:a16="http://schemas.microsoft.com/office/drawing/2014/main" val="10004"/>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516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96.99</a:t>
                      </a:r>
                    </a:p>
                  </a:txBody>
                  <a:tcPr marL="91450" marR="91450" marT="45725" marB="45725"/>
                </a:tc>
                <a:extLst>
                  <a:ext uri="{0D108BD9-81ED-4DB2-BD59-A6C34878D82A}">
                    <a16:rowId xmlns:a16="http://schemas.microsoft.com/office/drawing/2014/main" val="10005"/>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extLst>
                  <a:ext uri="{0D108BD9-81ED-4DB2-BD59-A6C34878D82A}">
                    <a16:rowId xmlns:a16="http://schemas.microsoft.com/office/drawing/2014/main" val="10006"/>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95.72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9804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96.45</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90.53</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96.4</a:t>
                      </a: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599" cy="14020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for 'poly' kernel</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the SVM classifier (poly kernel)</a:t>
            </a:r>
          </a:p>
        </p:txBody>
      </p:sp>
      <p:graphicFrame>
        <p:nvGraphicFramePr>
          <p:cNvPr id="149" name="Shape 149"/>
          <p:cNvGraphicFramePr/>
          <p:nvPr/>
        </p:nvGraphicFramePr>
        <p:xfrm>
          <a:off x="93345" y="2063750"/>
          <a:ext cx="3000000" cy="3000000"/>
        </p:xfrm>
        <a:graphic>
          <a:graphicData uri="http://schemas.openxmlformats.org/drawingml/2006/table">
            <a:tbl>
              <a:tblPr bandRow="1">
                <a:noFill/>
                <a:tableStyleId>{0BD51DE5-FBDD-4B9C-BC66-63A758B43946}</a:tableStyleId>
              </a:tblPr>
              <a:tblGrid>
                <a:gridCol w="1604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500500">
                  <a:extLst>
                    <a:ext uri="{9D8B030D-6E8A-4147-A177-3AD203B41FA5}">
                      <a16:colId xmlns:a16="http://schemas.microsoft.com/office/drawing/2014/main" val="20002"/>
                    </a:ext>
                  </a:extLst>
                </a:gridCol>
                <a:gridCol w="1646550">
                  <a:extLst>
                    <a:ext uri="{9D8B030D-6E8A-4147-A177-3AD203B41FA5}">
                      <a16:colId xmlns:a16="http://schemas.microsoft.com/office/drawing/2014/main" val="20003"/>
                    </a:ext>
                  </a:extLst>
                </a:gridCol>
                <a:gridCol w="1356350">
                  <a:extLst>
                    <a:ext uri="{9D8B030D-6E8A-4147-A177-3AD203B41FA5}">
                      <a16:colId xmlns:a16="http://schemas.microsoft.com/office/drawing/2014/main" val="20004"/>
                    </a:ext>
                  </a:extLst>
                </a:gridCol>
                <a:gridCol w="1499875">
                  <a:extLst>
                    <a:ext uri="{9D8B030D-6E8A-4147-A177-3AD203B41FA5}">
                      <a16:colId xmlns:a16="http://schemas.microsoft.com/office/drawing/2014/main" val="20005"/>
                    </a:ext>
                  </a:extLst>
                </a:gridCol>
                <a:gridCol w="1501150">
                  <a:extLst>
                    <a:ext uri="{9D8B030D-6E8A-4147-A177-3AD203B41FA5}">
                      <a16:colId xmlns:a16="http://schemas.microsoft.com/office/drawing/2014/main" val="20006"/>
                    </a:ext>
                  </a:extLst>
                </a:gridCol>
                <a:gridCol w="1499875">
                  <a:extLst>
                    <a:ext uri="{9D8B030D-6E8A-4147-A177-3AD203B41FA5}">
                      <a16:colId xmlns:a16="http://schemas.microsoft.com/office/drawing/2014/main" val="20007"/>
                    </a:ext>
                  </a:extLst>
                </a:gridCol>
              </a:tblGrid>
              <a:tr h="665475">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p>
                  </a:txBody>
                  <a:tcPr marL="91450" marR="91450" marT="45725" marB="45725"/>
                </a:tc>
                <a:extLst>
                  <a:ext uri="{0D108BD9-81ED-4DB2-BD59-A6C34878D82A}">
                    <a16:rowId xmlns:a16="http://schemas.microsoft.com/office/drawing/2014/main" val="10000"/>
                  </a:ext>
                </a:extLst>
              </a:tr>
              <a:tr h="4572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98.99</a:t>
                      </a:r>
                    </a:p>
                  </a:txBody>
                  <a:tcPr marL="91450" marR="91450" marT="45725" marB="45725"/>
                </a:tc>
                <a:extLst>
                  <a:ext uri="{0D108BD9-81ED-4DB2-BD59-A6C34878D82A}">
                    <a16:rowId xmlns:a16="http://schemas.microsoft.com/office/drawing/2014/main" val="10001"/>
                  </a:ext>
                </a:extLst>
              </a:tr>
              <a:tr h="4572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38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424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90.02</a:t>
                      </a:r>
                    </a:p>
                  </a:txBody>
                  <a:tcPr marL="91450" marR="91450" marT="45725" marB="45725"/>
                </a:tc>
                <a:extLst>
                  <a:ext uri="{0D108BD9-81ED-4DB2-BD59-A6C34878D82A}">
                    <a16:rowId xmlns:a16="http://schemas.microsoft.com/office/drawing/2014/main" val="10002"/>
                  </a:ext>
                </a:extLst>
              </a:tr>
              <a:tr h="55435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322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76.67</a:t>
                      </a:r>
                    </a:p>
                  </a:txBody>
                  <a:tcPr marL="91450" marR="91450" marT="45725" marB="45725"/>
                </a:tc>
                <a:extLst>
                  <a:ext uri="{0D108BD9-81ED-4DB2-BD59-A6C34878D82A}">
                    <a16:rowId xmlns:a16="http://schemas.microsoft.com/office/drawing/2014/main" val="10003"/>
                  </a:ext>
                </a:extLst>
              </a:tr>
              <a:tr h="4572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410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77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83.5</a:t>
                      </a:r>
                    </a:p>
                  </a:txBody>
                  <a:tcPr marL="91450" marR="91450" marT="45725" marB="45725"/>
                </a:tc>
                <a:extLst>
                  <a:ext uri="{0D108BD9-81ED-4DB2-BD59-A6C34878D82A}">
                    <a16:rowId xmlns:a16="http://schemas.microsoft.com/office/drawing/2014/main" val="10004"/>
                  </a:ext>
                </a:extLst>
              </a:tr>
              <a:tr h="4572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92.11</a:t>
                      </a:r>
                    </a:p>
                  </a:txBody>
                  <a:tcPr marL="91450" marR="91450" marT="45725" marB="45725"/>
                </a:tc>
                <a:extLst>
                  <a:ext uri="{0D108BD9-81ED-4DB2-BD59-A6C34878D82A}">
                    <a16:rowId xmlns:a16="http://schemas.microsoft.com/office/drawing/2014/main" val="10005"/>
                  </a:ext>
                </a:extLst>
              </a:tr>
              <a:tr h="4572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extLst>
                  <a:ext uri="{0D108BD9-81ED-4DB2-BD59-A6C34878D82A}">
                    <a16:rowId xmlns:a16="http://schemas.microsoft.com/office/drawing/2014/main" val="10006"/>
                  </a:ext>
                </a:extLst>
              </a:tr>
              <a:tr h="82295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95.53</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92.17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77.59</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90.91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85.96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90.74</a:t>
                      </a: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38200" y="365125"/>
            <a:ext cx="10515599" cy="1774825"/>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Comparison:</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88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table shows the comparison of the classification results on the test data using the training related classifiers.</a:t>
            </a:r>
          </a:p>
        </p:txBody>
      </p:sp>
      <p:graphicFrame>
        <p:nvGraphicFramePr>
          <p:cNvPr id="155" name="Shape 155"/>
          <p:cNvGraphicFramePr/>
          <p:nvPr/>
        </p:nvGraphicFramePr>
        <p:xfrm>
          <a:off x="713104" y="2405380"/>
          <a:ext cx="3000000" cy="3000000"/>
        </p:xfrm>
        <a:graphic>
          <a:graphicData uri="http://schemas.openxmlformats.org/drawingml/2006/table">
            <a:tbl>
              <a:tblPr bandRow="1">
                <a:noFill/>
                <a:tableStyleId>{04ED3093-FA60-455A-A361-856424FA61E9}</a:tableStyleId>
              </a:tblPr>
              <a:tblGrid>
                <a:gridCol w="3821225">
                  <a:extLst>
                    <a:ext uri="{9D8B030D-6E8A-4147-A177-3AD203B41FA5}">
                      <a16:colId xmlns:a16="http://schemas.microsoft.com/office/drawing/2014/main" val="20000"/>
                    </a:ext>
                  </a:extLst>
                </a:gridCol>
                <a:gridCol w="3189175">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81000">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Classifier</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Accuracy</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Error Rate</a:t>
                      </a:r>
                    </a:p>
                  </a:txBody>
                  <a:tcPr marL="91450" marR="91450" marT="45725" marB="45725"/>
                </a:tc>
                <a:extLst>
                  <a:ext uri="{0D108BD9-81ED-4DB2-BD59-A6C34878D82A}">
                    <a16:rowId xmlns:a16="http://schemas.microsoft.com/office/drawing/2014/main" val="10000"/>
                  </a:ext>
                </a:extLst>
              </a:tr>
              <a:tr h="381000">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SVM with linear kernel</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96.4</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3.60</a:t>
                      </a:r>
                    </a:p>
                  </a:txBody>
                  <a:tcPr marL="91450" marR="91450" marT="45725" marB="45725"/>
                </a:tc>
                <a:extLst>
                  <a:ext uri="{0D108BD9-81ED-4DB2-BD59-A6C34878D82A}">
                    <a16:rowId xmlns:a16="http://schemas.microsoft.com/office/drawing/2014/main" val="10001"/>
                  </a:ext>
                </a:extLst>
              </a:tr>
              <a:tr h="381000">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LDA</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96.23</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3.77</a:t>
                      </a:r>
                    </a:p>
                  </a:txBody>
                  <a:tcPr marL="91450" marR="91450" marT="45725" marB="45725"/>
                </a:tc>
                <a:extLst>
                  <a:ext uri="{0D108BD9-81ED-4DB2-BD59-A6C34878D82A}">
                    <a16:rowId xmlns:a16="http://schemas.microsoft.com/office/drawing/2014/main" val="10002"/>
                  </a:ext>
                </a:extLst>
              </a:tr>
              <a:tr h="381000">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Logistic Regression</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96.2</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3.80</a:t>
                      </a:r>
                    </a:p>
                  </a:txBody>
                  <a:tcPr marL="91450" marR="91450" marT="45725" marB="45725"/>
                </a:tc>
                <a:extLst>
                  <a:ext uri="{0D108BD9-81ED-4DB2-BD59-A6C34878D82A}">
                    <a16:rowId xmlns:a16="http://schemas.microsoft.com/office/drawing/2014/main" val="10003"/>
                  </a:ext>
                </a:extLst>
              </a:tr>
              <a:tr h="381000">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KNN</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90.74</a:t>
                      </a:r>
                    </a:p>
                  </a:txBody>
                  <a:tcPr marL="91450" marR="91450" marT="45725" marB="45725"/>
                </a:tc>
                <a:tc>
                  <a:txBody>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9.26</a:t>
                      </a:r>
                    </a:p>
                  </a:txBody>
                  <a:tcPr marL="91450" marR="91450" marT="45725" marB="45725"/>
                </a:tc>
                <a:extLst>
                  <a:ext uri="{0D108BD9-81ED-4DB2-BD59-A6C34878D82A}">
                    <a16:rowId xmlns:a16="http://schemas.microsoft.com/office/drawing/2014/main" val="10004"/>
                  </a:ext>
                </a:extLst>
              </a:tr>
            </a:tbl>
          </a:graphicData>
        </a:graphic>
      </p:graphicFrame>
      <p:sp>
        <p:nvSpPr>
          <p:cNvPr id="156" name="Shape 156"/>
          <p:cNvSpPr txBox="1"/>
          <p:nvPr/>
        </p:nvSpPr>
        <p:spPr>
          <a:xfrm>
            <a:off x="713739" y="5533389"/>
            <a:ext cx="10514965" cy="107124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with linear kernel gives the best performance for all the accuracies and error rates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Note:</a:t>
            </a:r>
          </a:p>
        </p:txBody>
      </p:sp>
      <p:sp>
        <p:nvSpPr>
          <p:cNvPr id="162" name="Shape 162"/>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with linear kernel being a flexible approach, is capable to reduce overfitting. </a:t>
            </a:r>
          </a:p>
          <a:p>
            <a:pPr marL="228600" marR="0" lvl="0" indent="-228600" algn="l" rtl="0">
              <a:lnSpc>
                <a:spcPct val="90000"/>
              </a:lnSpc>
              <a:spcBef>
                <a:spcPts val="100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with linear kernel performs astonishingly well for this dataset as linear separable data. </a:t>
            </a:r>
          </a:p>
          <a:p>
            <a:pPr marL="228600" marR="0" lvl="0" indent="-228600" algn="l" rtl="0">
              <a:lnSpc>
                <a:spcPct val="90000"/>
              </a:lnSpc>
              <a:spcBef>
                <a:spcPts val="1000"/>
              </a:spcBef>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But for other different data, it would not have such good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p>
        </p:txBody>
      </p:sp>
      <p:sp>
        <p:nvSpPr>
          <p:cNvPr id="168" name="Shape 168"/>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just" rtl="0">
              <a:lnSpc>
                <a:spcPct val="90000"/>
              </a:lnSpc>
              <a:spcBef>
                <a:spcPts val="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Discussed and examined various classifiers</a:t>
            </a:r>
            <a:r>
              <a:rPr lang="en-US">
                <a:latin typeface="Times New Roman" panose="02020603050405020304"/>
                <a:ea typeface="Times New Roman" panose="02020603050405020304"/>
                <a:cs typeface="Times New Roman" panose="02020603050405020304"/>
                <a:sym typeface="Times New Roman" panose="02020603050405020304"/>
              </a:rPr>
              <a:t> </a:t>
            </a: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and their performance in classifying human activities using smartphones.</a:t>
            </a:r>
          </a:p>
          <a:p>
            <a:pPr marL="228600" marR="0" lvl="0" indent="-228600" algn="just" rtl="0">
              <a:lnSpc>
                <a:spcPct val="90000"/>
              </a:lnSpc>
              <a:spcBef>
                <a:spcPts val="100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Found that their accuracies are quite different from each other.</a:t>
            </a:r>
          </a:p>
          <a:p>
            <a:pPr marL="228600" marR="0" lvl="0" indent="-228600" algn="just" rtl="0">
              <a:lnSpc>
                <a:spcPct val="90000"/>
              </a:lnSpc>
              <a:spcBef>
                <a:spcPts val="100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Tested different approaches and algorithms on our dataset. </a:t>
            </a:r>
          </a:p>
          <a:p>
            <a:pPr marL="228600" marR="0" lvl="0" indent="-228600" algn="just" rtl="0">
              <a:lnSpc>
                <a:spcPct val="90000"/>
              </a:lnSpc>
              <a:spcBef>
                <a:spcPts val="100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On changing the kernel, SVM classifier gives different results</a:t>
            </a:r>
            <a:r>
              <a:rPr lang="en-US">
                <a:latin typeface="Times New Roman" panose="02020603050405020304"/>
                <a:ea typeface="Times New Roman" panose="02020603050405020304"/>
                <a:cs typeface="Times New Roman" panose="02020603050405020304"/>
                <a:sym typeface="Times New Roman" panose="02020603050405020304"/>
              </a:rPr>
              <a:t>.</a:t>
            </a:r>
          </a:p>
          <a:p>
            <a:pPr marL="228600" marR="0" lvl="0" indent="-228600" algn="just" rtl="0">
              <a:lnSpc>
                <a:spcPct val="90000"/>
              </a:lnSpc>
              <a:spcBef>
                <a:spcPts val="1000"/>
              </a:spcBef>
              <a:buClr>
                <a:schemeClr val="dk1"/>
              </a:buClr>
              <a:buSzPct val="100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SVM with linear kernel has highest accuracy and KNN has the lowest.</a:t>
            </a:r>
          </a:p>
          <a:p>
            <a:pPr marL="228600" marR="0" lvl="0" indent="-228600" algn="just" rtl="0">
              <a:lnSpc>
                <a:spcPct val="90000"/>
              </a:lnSpc>
              <a:spcBef>
                <a:spcPts val="1000"/>
              </a:spcBef>
              <a:buClr>
                <a:schemeClr val="dk1"/>
              </a:buClr>
              <a:buSzPct val="100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Most of the errors are due to confusion of the activity ‘sitting’ and activity ‘standing’ labels.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latin typeface="Times New Roman" panose="02020603050405020304"/>
                <a:ea typeface="Times New Roman" panose="02020603050405020304"/>
                <a:cs typeface="Times New Roman" panose="02020603050405020304"/>
                <a:sym typeface="Times New Roman" panose="02020603050405020304"/>
              </a:rPr>
              <a:t>Future Work:</a:t>
            </a:r>
          </a:p>
        </p:txBody>
      </p:sp>
      <p:sp>
        <p:nvSpPr>
          <p:cNvPr id="175" name="Shape 175"/>
          <p:cNvSpPr txBox="1">
            <a:spLocks noGrp="1"/>
          </p:cNvSpPr>
          <p:nvPr>
            <p:ph type="body" idx="1"/>
          </p:nvPr>
        </p:nvSpPr>
        <p:spPr>
          <a:xfrm>
            <a:off x="996225" y="1825625"/>
            <a:ext cx="10515600" cy="4351200"/>
          </a:xfrm>
          <a:prstGeom prst="rect">
            <a:avLst/>
          </a:prstGeom>
        </p:spPr>
        <p:txBody>
          <a:bodyPr lIns="91425" tIns="91425" rIns="91425" bIns="91425" anchor="t" anchorCtr="0">
            <a:noAutofit/>
          </a:bodyPr>
          <a:lstStyle/>
          <a:p>
            <a:pPr marL="0" lvl="0" indent="0" algn="just" rtl="0">
              <a:spcBef>
                <a:spcPts val="0"/>
              </a:spcBef>
              <a:buNone/>
            </a:pPr>
            <a:endParaRPr>
              <a:latin typeface="Times New Roman" panose="02020603050405020304"/>
              <a:ea typeface="Times New Roman" panose="02020603050405020304"/>
              <a:cs typeface="Times New Roman" panose="02020603050405020304"/>
              <a:sym typeface="Times New Roman" panose="02020603050405020304"/>
            </a:endParaRPr>
          </a:p>
          <a:p>
            <a:pPr lvl="0" algn="just" rtl="0">
              <a:lnSpc>
                <a:spcPct val="115000"/>
              </a:lnSpc>
              <a:spcBef>
                <a:spcPts val="0"/>
              </a:spcBef>
              <a:buFont typeface="Times New Roman" panose="02020603050405020304"/>
            </a:pPr>
            <a:r>
              <a:rPr lang="en-US">
                <a:latin typeface="Times New Roman" panose="02020603050405020304"/>
                <a:ea typeface="Times New Roman" panose="02020603050405020304"/>
                <a:cs typeface="Times New Roman" panose="02020603050405020304"/>
                <a:sym typeface="Times New Roman" panose="02020603050405020304"/>
              </a:rPr>
              <a:t>We suggest that future authors should focus on creating a more effective classifier for only those classes (sitting and standing)</a:t>
            </a:r>
          </a:p>
          <a:p>
            <a:pPr lvl="0" algn="just" rtl="0">
              <a:lnSpc>
                <a:spcPct val="115000"/>
              </a:lnSpc>
              <a:spcBef>
                <a:spcPts val="0"/>
              </a:spcBef>
              <a:buFont typeface="Times New Roman" panose="02020603050405020304"/>
            </a:pPr>
            <a:r>
              <a:rPr lang="en-US">
                <a:latin typeface="Times New Roman" panose="02020603050405020304"/>
                <a:ea typeface="Times New Roman" panose="02020603050405020304"/>
                <a:cs typeface="Times New Roman" panose="02020603050405020304"/>
                <a:sym typeface="Times New Roman" panose="02020603050405020304"/>
              </a:rPr>
              <a:t>Focus on having additional features to distinguish these two activities (i.e. sitting from standing) could help in this aspect.</a:t>
            </a:r>
          </a:p>
          <a:p>
            <a:pPr marL="0" lvl="0" indent="0" algn="just" rtl="0">
              <a:lnSpc>
                <a:spcPct val="115000"/>
              </a:lnSpc>
              <a:spcBef>
                <a:spcPts val="0"/>
              </a:spcBef>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838200" y="380925"/>
            <a:ext cx="10515600" cy="1325700"/>
          </a:xfrm>
          <a:prstGeom prst="rect">
            <a:avLst/>
          </a:prstGeom>
        </p:spPr>
        <p:txBody>
          <a:bodyPr lIns="91425" tIns="91425" rIns="91425" bIns="91425" anchor="ctr" anchorCtr="0">
            <a:noAutofit/>
          </a:bodyPr>
          <a:lstStyle/>
          <a:p>
            <a:pPr lvl="0">
              <a:spcBef>
                <a:spcPts val="0"/>
              </a:spcBef>
              <a:buClr>
                <a:schemeClr val="dk1"/>
              </a:buClr>
              <a:buSzPct val="250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Acknowledgement:</a:t>
            </a:r>
          </a:p>
        </p:txBody>
      </p:sp>
      <p:sp>
        <p:nvSpPr>
          <p:cNvPr id="182" name="Shape 182"/>
          <p:cNvSpPr txBox="1">
            <a:spLocks noGrp="1"/>
          </p:cNvSpPr>
          <p:nvPr>
            <p:ph type="body" idx="1"/>
          </p:nvPr>
        </p:nvSpPr>
        <p:spPr>
          <a:xfrm>
            <a:off x="838200" y="1849180"/>
            <a:ext cx="10515600" cy="4351200"/>
          </a:xfrm>
          <a:prstGeom prst="rect">
            <a:avLst/>
          </a:prstGeom>
        </p:spPr>
        <p:txBody>
          <a:bodyPr lIns="91425" tIns="91425" rIns="91425" bIns="91425" anchor="t" anchorCtr="0">
            <a:noAutofit/>
          </a:bodyPr>
          <a:lstStyle/>
          <a:p>
            <a:pPr marL="0" lvl="0" indent="-69850" algn="just" rtl="0">
              <a:lnSpc>
                <a:spcPct val="115000"/>
              </a:lnSpc>
              <a:spcBef>
                <a:spcPts val="0"/>
              </a:spcBef>
              <a:buClr>
                <a:schemeClr val="dk1"/>
              </a:buClr>
              <a:buSzPct val="460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We’ve taken efforts in this project. However, it would not have been possible without the kind support of many individuals. We would like to extend our sincere thanks to all of them. We thank Professor J. Braun and Teaching Assistant Xinzi Sun for their instructions, for their guidance and constant supervision as well as for providing necessary information regarding the project &amp; also for their support in completing the project. My thanks and appreciations also go to all the people who have willingly helped us out with their abilities.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87292" y="222950"/>
            <a:ext cx="10866000" cy="6432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p>
        </p:txBody>
      </p:sp>
      <p:sp>
        <p:nvSpPr>
          <p:cNvPr id="188" name="Shape 188"/>
          <p:cNvSpPr txBox="1">
            <a:spLocks noGrp="1"/>
          </p:cNvSpPr>
          <p:nvPr>
            <p:ph type="body" idx="1"/>
          </p:nvPr>
        </p:nvSpPr>
        <p:spPr>
          <a:xfrm>
            <a:off x="487000" y="866149"/>
            <a:ext cx="10866600" cy="5849700"/>
          </a:xfrm>
          <a:prstGeom prst="rect">
            <a:avLst/>
          </a:prstGeom>
          <a:noFill/>
          <a:ln>
            <a:noFill/>
          </a:ln>
        </p:spPr>
        <p:txBody>
          <a:bodyPr lIns="91425" tIns="45700" rIns="91425" bIns="45700" anchor="t" anchorCtr="0">
            <a:noAutofit/>
          </a:bodyPr>
          <a:lstStyle/>
          <a:p>
            <a:pPr marL="228600" marR="0" lvl="0" indent="-215900" algn="just" rtl="0">
              <a:lnSpc>
                <a:spcPct val="90000"/>
              </a:lnSpc>
              <a:spcBef>
                <a:spcPts val="0"/>
              </a:spcBef>
              <a:spcAft>
                <a:spcPts val="0"/>
              </a:spcAft>
              <a:buClr>
                <a:schemeClr val="dk1"/>
              </a:buClr>
              <a:buSzPct val="100000"/>
              <a:buFont typeface="Arial" panose="020B0604020202020204"/>
              <a:buChar char="•"/>
            </a:pPr>
            <a:r>
              <a:rPr lang="en-US" sz="2200">
                <a:latin typeface="Times New Roman" panose="02020603050405020304"/>
                <a:ea typeface="Times New Roman" panose="02020603050405020304"/>
                <a:cs typeface="Times New Roman" panose="02020603050405020304"/>
                <a:sym typeface="Times New Roman" panose="02020603050405020304"/>
              </a:rPr>
              <a:t>Bishop, C. M., ‘Pattern Recognition and Machine Learning,’ Springer, 2006</a:t>
            </a:r>
          </a:p>
          <a:p>
            <a:pPr marL="228600" marR="0" lvl="0" indent="-215900" algn="just" rtl="0">
              <a:lnSpc>
                <a:spcPct val="90000"/>
              </a:lnSpc>
              <a:spcBef>
                <a:spcPts val="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Davies, N., Siewiorek, D.P., Sukthankar, R.: Activity-based computing. IEEE Pervasive Computing 7(2) (April 2008) 20-21</a:t>
            </a:r>
          </a:p>
          <a:p>
            <a:pPr marL="228600" marR="0" lvl="0" indent="-215900" algn="just" rtl="0">
              <a:lnSpc>
                <a:spcPct val="90000"/>
              </a:lnSpc>
              <a:spcBef>
                <a:spcPts val="100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 Poppe. Vision-based human motion analysis: An overview Computer vision and image understanding, 108(1):4–18, 2007.</a:t>
            </a:r>
          </a:p>
          <a:p>
            <a:pPr marL="228600" marR="0" lvl="0" indent="-215900" algn="just" rtl="0">
              <a:lnSpc>
                <a:spcPct val="90000"/>
              </a:lnSpc>
              <a:spcBef>
                <a:spcPts val="100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 Ravi, N. Dandekar, P. Mysore, and M. L. Littman. Activity recognition from accelerometer data. In AAAI,volume 5, pages 1541–1546, 2005</a:t>
            </a:r>
          </a:p>
          <a:p>
            <a:pPr marL="228600" marR="0" lvl="0" indent="-215900" algn="just" rtl="0">
              <a:lnSpc>
                <a:spcPct val="90000"/>
              </a:lnSpc>
              <a:spcBef>
                <a:spcPts val="100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J.-L. Reyes-Ortiz, L. Oneto, A. Ghio, A. Sama, D. Anguita, and X. Parra. Human activity ecognition on smartphones with awareness of basic activities and postural transitions.In Artificial Neural Networks and Machine Learning–ICANN 2014, pages 177–184. Springer, 2014</a:t>
            </a:r>
          </a:p>
          <a:p>
            <a:pPr marL="228600" marR="0" lvl="0" indent="-215900" algn="just" rtl="0">
              <a:lnSpc>
                <a:spcPct val="90000"/>
              </a:lnSpc>
              <a:spcBef>
                <a:spcPts val="100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C.-C. Yang and Y.-L. Hsu. A review of accelerometry-based wearable motion detectors for physical activity monitoring. Sensors , 10(8):7772–7788, 2010.</a:t>
            </a:r>
          </a:p>
          <a:p>
            <a:pPr marL="228600" marR="0" lvl="0" indent="-215900" algn="just" rtl="0">
              <a:lnSpc>
                <a:spcPct val="90000"/>
              </a:lnSpc>
              <a:spcBef>
                <a:spcPts val="1000"/>
              </a:spcBef>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Bao, Ling and Stephen S. Intille. Activity recognition from user-annotated acceleration data, 2004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panose="020F0502020204030204"/>
              <a:buNone/>
            </a:pP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 name="Shape 194"/>
          <p:cNvSpPr txBox="1">
            <a:spLocks noGrp="1"/>
          </p:cNvSpPr>
          <p:nvPr>
            <p:ph type="body" idx="1"/>
          </p:nvPr>
        </p:nvSpPr>
        <p:spPr>
          <a:xfrm>
            <a:off x="838200" y="3088640"/>
            <a:ext cx="10515599" cy="2860674"/>
          </a:xfrm>
          <a:prstGeom prst="rect">
            <a:avLst/>
          </a:prstGeom>
          <a:noFill/>
          <a:ln>
            <a:noFill/>
          </a:ln>
        </p:spPr>
        <p:txBody>
          <a:bodyPr lIns="91425" tIns="45700" rIns="91425" bIns="45700" anchor="t" anchorCtr="0">
            <a:noAutofit/>
          </a:bodyPr>
          <a:lstStyle/>
          <a:p>
            <a:pPr marL="0" lvl="0" indent="-69850" algn="ctr" rtl="0">
              <a:spcBef>
                <a:spcPts val="0"/>
              </a:spcBef>
              <a:buClr>
                <a:schemeClr val="dk1"/>
              </a:buClr>
              <a:buSzPct val="25000"/>
              <a:buFont typeface="Arial" panose="020B0604020202020204"/>
              <a:buNone/>
            </a:pPr>
            <a:r>
              <a:rPr lang="en-US" sz="4800">
                <a:latin typeface="Times New Roman" panose="02020603050405020304"/>
                <a:ea typeface="Times New Roman" panose="02020603050405020304"/>
                <a:cs typeface="Times New Roman" panose="02020603050405020304"/>
                <a:sym typeface="Times New Roman" panose="02020603050405020304"/>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38200" y="365125"/>
            <a:ext cx="10515599" cy="1798955"/>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Goal</a:t>
            </a:r>
          </a:p>
        </p:txBody>
      </p:sp>
      <p:sp>
        <p:nvSpPr>
          <p:cNvPr id="87" name="Shape 87"/>
          <p:cNvSpPr txBox="1">
            <a:spLocks noGrp="1"/>
          </p:cNvSpPr>
          <p:nvPr>
            <p:ph type="body" idx="1"/>
          </p:nvPr>
        </p:nvSpPr>
        <p:spPr>
          <a:xfrm>
            <a:off x="838200" y="2917190"/>
            <a:ext cx="10515599" cy="326008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None/>
            </a:pPr>
            <a:r>
              <a:rPr lang="en-US" sz="3200">
                <a:latin typeface="Times New Roman" panose="02020603050405020304"/>
                <a:ea typeface="Times New Roman" panose="02020603050405020304"/>
                <a:cs typeface="Times New Roman" panose="02020603050405020304"/>
                <a:sym typeface="Times New Roman" panose="02020603050405020304"/>
              </a:rPr>
              <a:t>To understand in detail about the working of the various classifiers on Human Activity Recognition Dataset</a:t>
            </a:r>
          </a:p>
          <a:p>
            <a:pPr marL="0" marR="0" lvl="0" indent="0" algn="l" rtl="0">
              <a:lnSpc>
                <a:spcPct val="90000"/>
              </a:lnSpc>
              <a:spcBef>
                <a:spcPts val="1000"/>
              </a:spcBef>
              <a:spcAft>
                <a:spcPts val="0"/>
              </a:spcAft>
              <a:buNone/>
            </a:pPr>
            <a:endParaRPr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90000"/>
              </a:lnSpc>
              <a:spcBef>
                <a:spcPts val="1000"/>
              </a:spcBef>
              <a:spcAft>
                <a:spcPts val="0"/>
              </a:spcAft>
              <a:buClr>
                <a:schemeClr val="dk1"/>
              </a:buClr>
              <a:buSzPct val="100000"/>
              <a:buFont typeface="Arial" panose="020B0604020202020204"/>
              <a:buNone/>
            </a:pPr>
            <a:endParaRPr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90000"/>
              </a:lnSpc>
              <a:spcBef>
                <a:spcPts val="1000"/>
              </a:spcBef>
              <a:buClr>
                <a:schemeClr val="dk1"/>
              </a:buClr>
              <a:buSzPct val="1000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endParaRPr/>
          </a:p>
        </p:txBody>
      </p:sp>
      <p:sp>
        <p:nvSpPr>
          <p:cNvPr id="201" name="Shape 201"/>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0" lvl="0" indent="0" algn="l" rtl="0">
              <a:spcBef>
                <a:spcPts val="0"/>
              </a:spcBef>
              <a:buNone/>
            </a:pPr>
            <a:endParaRPr sz="4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buClr>
                <a:schemeClr val="dk1"/>
              </a:buClr>
              <a:buSzPct val="25000"/>
              <a:buFont typeface="Arial" panose="020B0604020202020204"/>
              <a:buNone/>
            </a:pPr>
            <a:r>
              <a:rPr lang="en-US" sz="4800">
                <a:latin typeface="Times New Roman" panose="02020603050405020304"/>
                <a:ea typeface="Times New Roman" panose="02020603050405020304"/>
                <a:cs typeface="Times New Roman" panose="02020603050405020304"/>
                <a:sym typeface="Times New Roman" panose="02020603050405020304"/>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 Set</a:t>
            </a:r>
          </a:p>
        </p:txBody>
      </p:sp>
      <p:sp>
        <p:nvSpPr>
          <p:cNvPr id="93" name="Shape 93"/>
          <p:cNvSpPr txBox="1">
            <a:spLocks noGrp="1"/>
          </p:cNvSpPr>
          <p:nvPr>
            <p:ph type="body" idx="1"/>
          </p:nvPr>
        </p:nvSpPr>
        <p:spPr>
          <a:xfrm>
            <a:off x="838200" y="1825625"/>
            <a:ext cx="10515600" cy="4351200"/>
          </a:xfrm>
          <a:prstGeom prst="rect">
            <a:avLst/>
          </a:prstGeom>
          <a:noFill/>
          <a:ln w="19050" cap="flat" cmpd="sng">
            <a:solidFill>
              <a:srgbClr val="4A86E8"/>
            </a:solidFill>
            <a:prstDash val="solid"/>
            <a:round/>
            <a:headEnd type="none" w="med" len="med"/>
            <a:tailEnd type="none" w="med" len="med"/>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UCI link is: https://archive.ics.uci.edu/ml/datasets/Human+Activity+Recognition+Using+Smartphones</a:t>
            </a:r>
          </a:p>
          <a:p>
            <a:pPr marL="228600" marR="0" lvl="0" indent="-228600" algn="l" rtl="0">
              <a:lnSpc>
                <a:spcPct val="80000"/>
              </a:lnSpc>
              <a:spcBef>
                <a:spcPts val="1000"/>
              </a:spcBef>
              <a:spcAft>
                <a:spcPts val="0"/>
              </a:spcAft>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Group of 30 volunteers within an age range of 19-48 years participated wearing a smartphone.</a:t>
            </a:r>
          </a:p>
          <a:p>
            <a:pPr marL="228600" marR="0" lvl="0" indent="-228600" algn="l" rtl="0">
              <a:lnSpc>
                <a:spcPct val="80000"/>
              </a:lnSpc>
              <a:spcBef>
                <a:spcPts val="1000"/>
              </a:spcBef>
              <a:spcAft>
                <a:spcPts val="0"/>
              </a:spcAft>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Each person performed six activities (SITTING, STANDING, LYING, WALKING, WALKING_UPSTAIRS, WALKING_DOWNSTAIRS) </a:t>
            </a:r>
          </a:p>
          <a:p>
            <a:pPr marL="228600" marR="0" lvl="0" indent="-228600" algn="l" rtl="0">
              <a:lnSpc>
                <a:spcPct val="80000"/>
              </a:lnSpc>
              <a:spcBef>
                <a:spcPts val="1000"/>
              </a:spcBef>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six activities as six classes are corresponding to each data point with 561 features.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Approach</a:t>
            </a:r>
          </a:p>
        </p:txBody>
      </p:sp>
      <p:sp>
        <p:nvSpPr>
          <p:cNvPr id="99" name="Shape 9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L</a:t>
            </a:r>
            <a:r>
              <a:rPr lang="en-US"/>
              <a:t>inear Discriminant Analyses (LDA)</a:t>
            </a:r>
          </a:p>
          <a:p>
            <a:pPr marL="228600" marR="0" lvl="0" indent="-228600" algn="l" rtl="0">
              <a:lnSpc>
                <a:spcPct val="90000"/>
              </a:lnSpc>
              <a:spcBef>
                <a:spcPts val="1000"/>
              </a:spcBef>
              <a:spcAft>
                <a:spcPts val="0"/>
              </a:spcAft>
              <a:buClr>
                <a:schemeClr val="dk1"/>
              </a:buClr>
              <a:buSzPct val="100000"/>
              <a:buFont typeface="Arial" panose="020B0604020202020204"/>
              <a:buChar char="•"/>
            </a:pPr>
            <a:r>
              <a:rPr lang="en-US"/>
              <a:t>Multinomial </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Logistic Regression</a:t>
            </a:r>
          </a:p>
          <a:p>
            <a:pPr marL="228600" marR="0" lvl="0" indent="-228600" algn="l" rtl="0">
              <a:lnSpc>
                <a:spcPct val="90000"/>
              </a:lnSpc>
              <a:spcBef>
                <a:spcPts val="1000"/>
              </a:spcBef>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t>upport Vector Machines (SVM)</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p>
          <a:p>
            <a:pPr marL="228600" marR="0" lvl="0" indent="-228600" algn="l" rtl="0">
              <a:lnSpc>
                <a:spcPct val="90000"/>
              </a:lnSpc>
              <a:spcBef>
                <a:spcPts val="1000"/>
              </a:spcBef>
              <a:buClr>
                <a:schemeClr val="dk1"/>
              </a:buClr>
              <a:buSzPct val="100000"/>
              <a:buFont typeface="Arial" panose="020B0604020202020204"/>
              <a:buChar char="•"/>
            </a:pPr>
            <a:r>
              <a:rPr lang="en-US"/>
              <a:t>KNN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endParaRPr/>
          </a:p>
        </p:txBody>
      </p:sp>
      <p:sp>
        <p:nvSpPr>
          <p:cNvPr id="106" name="Shape 10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endParaRPr/>
          </a:p>
        </p:txBody>
      </p:sp>
      <p:pic>
        <p:nvPicPr>
          <p:cNvPr id="107" name="Shape 107"/>
          <p:cNvPicPr preferRelativeResize="0"/>
          <p:nvPr/>
        </p:nvPicPr>
        <p:blipFill>
          <a:blip r:embed="rId3"/>
          <a:stretch>
            <a:fillRect/>
          </a:stretch>
        </p:blipFill>
        <p:spPr>
          <a:xfrm>
            <a:off x="0" y="0"/>
            <a:ext cx="12191999" cy="6857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panose="020F0502020204030204"/>
              <a:buNone/>
            </a:pP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3" name="Shape 113"/>
          <p:cNvPicPr preferRelativeResize="0"/>
          <p:nvPr/>
        </p:nvPicPr>
        <p:blipFill>
          <a:blip r:embed="rId3"/>
          <a:stretch>
            <a:fillRect/>
          </a:stretch>
        </p:blipFill>
        <p:spPr>
          <a:xfrm>
            <a:off x="0" y="0"/>
            <a:ext cx="12352305"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07644" y="365125"/>
            <a:ext cx="11705590" cy="140334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LDA:</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the LDA classifier</a:t>
            </a:r>
          </a:p>
        </p:txBody>
      </p:sp>
      <p:graphicFrame>
        <p:nvGraphicFramePr>
          <p:cNvPr id="119" name="Shape 119"/>
          <p:cNvGraphicFramePr/>
          <p:nvPr/>
        </p:nvGraphicFramePr>
        <p:xfrm>
          <a:off x="26670" y="1995169"/>
          <a:ext cx="3000000" cy="3000000"/>
        </p:xfrm>
        <a:graphic>
          <a:graphicData uri="http://schemas.openxmlformats.org/drawingml/2006/table">
            <a:tbl>
              <a:tblPr bandRow="1">
                <a:noFill/>
                <a:tableStyleId>{0BD51DE5-FBDD-4B9C-BC66-63A758B43946}</a:tableStyleId>
              </a:tblPr>
              <a:tblGrid>
                <a:gridCol w="1591300">
                  <a:extLst>
                    <a:ext uri="{9D8B030D-6E8A-4147-A177-3AD203B41FA5}">
                      <a16:colId xmlns:a16="http://schemas.microsoft.com/office/drawing/2014/main" val="20000"/>
                    </a:ext>
                  </a:extLst>
                </a:gridCol>
                <a:gridCol w="1426200">
                  <a:extLst>
                    <a:ext uri="{9D8B030D-6E8A-4147-A177-3AD203B41FA5}">
                      <a16:colId xmlns:a16="http://schemas.microsoft.com/office/drawing/2014/main" val="20001"/>
                    </a:ext>
                  </a:extLst>
                </a:gridCol>
                <a:gridCol w="1507500">
                  <a:extLst>
                    <a:ext uri="{9D8B030D-6E8A-4147-A177-3AD203B41FA5}">
                      <a16:colId xmlns:a16="http://schemas.microsoft.com/office/drawing/2014/main" val="20002"/>
                    </a:ext>
                  </a:extLst>
                </a:gridCol>
                <a:gridCol w="1612275">
                  <a:extLst>
                    <a:ext uri="{9D8B030D-6E8A-4147-A177-3AD203B41FA5}">
                      <a16:colId xmlns:a16="http://schemas.microsoft.com/office/drawing/2014/main" val="20003"/>
                    </a:ext>
                  </a:extLst>
                </a:gridCol>
                <a:gridCol w="1405250">
                  <a:extLst>
                    <a:ext uri="{9D8B030D-6E8A-4147-A177-3AD203B41FA5}">
                      <a16:colId xmlns:a16="http://schemas.microsoft.com/office/drawing/2014/main" val="20004"/>
                    </a:ext>
                  </a:extLst>
                </a:gridCol>
                <a:gridCol w="1508750">
                  <a:extLst>
                    <a:ext uri="{9D8B030D-6E8A-4147-A177-3AD203B41FA5}">
                      <a16:colId xmlns:a16="http://schemas.microsoft.com/office/drawing/2014/main" val="20005"/>
                    </a:ext>
                  </a:extLst>
                </a:gridCol>
                <a:gridCol w="1507500">
                  <a:extLst>
                    <a:ext uri="{9D8B030D-6E8A-4147-A177-3AD203B41FA5}">
                      <a16:colId xmlns:a16="http://schemas.microsoft.com/office/drawing/2014/main" val="20006"/>
                    </a:ext>
                  </a:extLst>
                </a:gridCol>
                <a:gridCol w="1508750">
                  <a:extLst>
                    <a:ext uri="{9D8B030D-6E8A-4147-A177-3AD203B41FA5}">
                      <a16:colId xmlns:a16="http://schemas.microsoft.com/office/drawing/2014/main" val="20007"/>
                    </a:ext>
                  </a:extLst>
                </a:gridCol>
              </a:tblGrid>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p>
                  </a:txBody>
                  <a:tcPr marL="91450" marR="91450" marT="45725" marB="45725"/>
                </a:tc>
                <a:extLst>
                  <a:ext uri="{0D108BD9-81ED-4DB2-BD59-A6C34878D82A}">
                    <a16:rowId xmlns:a16="http://schemas.microsoft.com/office/drawing/2014/main" val="10000"/>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0" u="none" strike="noStrike" cap="none">
                          <a:latin typeface="Times New Roman" panose="02020603050405020304"/>
                          <a:ea typeface="Times New Roman" panose="02020603050405020304"/>
                          <a:cs typeface="Times New Roman" panose="02020603050405020304"/>
                          <a:sym typeface="Times New Roman" panose="02020603050405020304"/>
                        </a:rPr>
                        <a:t>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98.79</a:t>
                      </a:r>
                    </a:p>
                  </a:txBody>
                  <a:tcPr marL="91450" marR="91450" marT="45725" marB="45725"/>
                </a:tc>
                <a:extLst>
                  <a:ext uri="{0D108BD9-81ED-4DB2-BD59-A6C34878D82A}">
                    <a16:rowId xmlns:a16="http://schemas.microsoft.com/office/drawing/2014/main" val="10001"/>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460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97.66</a:t>
                      </a:r>
                    </a:p>
                  </a:txBody>
                  <a:tcPr marL="91450" marR="91450" marT="45725" marB="45725"/>
                </a:tc>
                <a:extLst>
                  <a:ext uri="{0D108BD9-81ED-4DB2-BD59-A6C34878D82A}">
                    <a16:rowId xmlns:a16="http://schemas.microsoft.com/office/drawing/2014/main" val="10002"/>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405</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96.43</a:t>
                      </a:r>
                    </a:p>
                  </a:txBody>
                  <a:tcPr marL="91450" marR="91450" marT="45725" marB="45725"/>
                </a:tc>
                <a:extLst>
                  <a:ext uri="{0D108BD9-81ED-4DB2-BD59-A6C34878D82A}">
                    <a16:rowId xmlns:a16="http://schemas.microsoft.com/office/drawing/2014/main" val="10003"/>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434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88.39</a:t>
                      </a:r>
                    </a:p>
                  </a:txBody>
                  <a:tcPr marL="91450" marR="91450" marT="45725" marB="45725"/>
                </a:tc>
                <a:extLst>
                  <a:ext uri="{0D108BD9-81ED-4DB2-BD59-A6C34878D82A}">
                    <a16:rowId xmlns:a16="http://schemas.microsoft.com/office/drawing/2014/main" val="10004"/>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510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95.86</a:t>
                      </a:r>
                    </a:p>
                  </a:txBody>
                  <a:tcPr marL="91450" marR="91450" marT="45725" marB="45725"/>
                </a:tc>
                <a:extLst>
                  <a:ext uri="{0D108BD9-81ED-4DB2-BD59-A6C34878D82A}">
                    <a16:rowId xmlns:a16="http://schemas.microsoft.com/office/drawing/2014/main" val="10005"/>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extLst>
                  <a:ext uri="{0D108BD9-81ED-4DB2-BD59-A6C34878D82A}">
                    <a16:rowId xmlns:a16="http://schemas.microsoft.com/office/drawing/2014/main" val="10006"/>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97.61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95.63</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95.18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90.11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96.23</a:t>
                      </a: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93345" y="365125"/>
            <a:ext cx="11798935" cy="144335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Logistic Regression:</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the Logistic Regression classifier</a:t>
            </a:r>
          </a:p>
        </p:txBody>
      </p:sp>
      <p:graphicFrame>
        <p:nvGraphicFramePr>
          <p:cNvPr id="125" name="Shape 125"/>
          <p:cNvGraphicFramePr/>
          <p:nvPr/>
        </p:nvGraphicFramePr>
        <p:xfrm>
          <a:off x="93345" y="2105025"/>
          <a:ext cx="3000000" cy="3000000"/>
        </p:xfrm>
        <a:graphic>
          <a:graphicData uri="http://schemas.openxmlformats.org/drawingml/2006/table">
            <a:tbl>
              <a:tblPr bandRow="1">
                <a:noFill/>
                <a:tableStyleId>{0BD51DE5-FBDD-4B9C-BC66-63A758B43946}</a:tableStyleId>
              </a:tblPr>
              <a:tblGrid>
                <a:gridCol w="1599575">
                  <a:extLst>
                    <a:ext uri="{9D8B030D-6E8A-4147-A177-3AD203B41FA5}">
                      <a16:colId xmlns:a16="http://schemas.microsoft.com/office/drawing/2014/main" val="20000"/>
                    </a:ext>
                  </a:extLst>
                </a:gridCol>
                <a:gridCol w="1350000">
                  <a:extLst>
                    <a:ext uri="{9D8B030D-6E8A-4147-A177-3AD203B41FA5}">
                      <a16:colId xmlns:a16="http://schemas.microsoft.com/office/drawing/2014/main" val="20001"/>
                    </a:ext>
                  </a:extLst>
                </a:gridCol>
                <a:gridCol w="1475100">
                  <a:extLst>
                    <a:ext uri="{9D8B030D-6E8A-4147-A177-3AD203B41FA5}">
                      <a16:colId xmlns:a16="http://schemas.microsoft.com/office/drawing/2014/main" val="20002"/>
                    </a:ext>
                  </a:extLst>
                </a:gridCol>
                <a:gridCol w="1599575">
                  <a:extLst>
                    <a:ext uri="{9D8B030D-6E8A-4147-A177-3AD203B41FA5}">
                      <a16:colId xmlns:a16="http://schemas.microsoft.com/office/drawing/2014/main" val="20003"/>
                    </a:ext>
                  </a:extLst>
                </a:gridCol>
                <a:gridCol w="1350000">
                  <a:extLst>
                    <a:ext uri="{9D8B030D-6E8A-4147-A177-3AD203B41FA5}">
                      <a16:colId xmlns:a16="http://schemas.microsoft.com/office/drawing/2014/main" val="20004"/>
                    </a:ext>
                  </a:extLst>
                </a:gridCol>
                <a:gridCol w="1475100">
                  <a:extLst>
                    <a:ext uri="{9D8B030D-6E8A-4147-A177-3AD203B41FA5}">
                      <a16:colId xmlns:a16="http://schemas.microsoft.com/office/drawing/2014/main" val="20005"/>
                    </a:ext>
                  </a:extLst>
                </a:gridCol>
                <a:gridCol w="1474475">
                  <a:extLst>
                    <a:ext uri="{9D8B030D-6E8A-4147-A177-3AD203B41FA5}">
                      <a16:colId xmlns:a16="http://schemas.microsoft.com/office/drawing/2014/main" val="20006"/>
                    </a:ext>
                  </a:extLst>
                </a:gridCol>
                <a:gridCol w="1475100">
                  <a:extLst>
                    <a:ext uri="{9D8B030D-6E8A-4147-A177-3AD203B41FA5}">
                      <a16:colId xmlns:a16="http://schemas.microsoft.com/office/drawing/2014/main" val="20007"/>
                    </a:ext>
                  </a:extLst>
                </a:gridCol>
              </a:tblGrid>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p>
                  </a:txBody>
                  <a:tcPr marL="91450" marR="91450" marT="45725" marB="45725"/>
                </a:tc>
                <a:extLst>
                  <a:ext uri="{0D108BD9-81ED-4DB2-BD59-A6C34878D82A}">
                    <a16:rowId xmlns:a16="http://schemas.microsoft.com/office/drawing/2014/main" val="10000"/>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99.6</a:t>
                      </a:r>
                    </a:p>
                  </a:txBody>
                  <a:tcPr marL="91450" marR="91450" marT="45725" marB="45725"/>
                </a:tc>
                <a:extLst>
                  <a:ext uri="{0D108BD9-81ED-4DB2-BD59-A6C34878D82A}">
                    <a16:rowId xmlns:a16="http://schemas.microsoft.com/office/drawing/2014/main" val="10001"/>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23</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448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95.12</a:t>
                      </a:r>
                    </a:p>
                  </a:txBody>
                  <a:tcPr marL="91450" marR="91450" marT="45725" marB="45725"/>
                </a:tc>
                <a:extLst>
                  <a:ext uri="{0D108BD9-81ED-4DB2-BD59-A6C34878D82A}">
                    <a16:rowId xmlns:a16="http://schemas.microsoft.com/office/drawing/2014/main" val="10002"/>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407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96.9</a:t>
                      </a:r>
                    </a:p>
                  </a:txBody>
                  <a:tcPr marL="91450" marR="91450" marT="45725" marB="45725"/>
                </a:tc>
                <a:extLst>
                  <a:ext uri="{0D108BD9-81ED-4DB2-BD59-A6C34878D82A}">
                    <a16:rowId xmlns:a16="http://schemas.microsoft.com/office/drawing/2014/main" val="10003"/>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432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55</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87.98</a:t>
                      </a:r>
                    </a:p>
                  </a:txBody>
                  <a:tcPr marL="91450" marR="91450" marT="45725" marB="45725"/>
                </a:tc>
                <a:extLst>
                  <a:ext uri="{0D108BD9-81ED-4DB2-BD59-A6C34878D82A}">
                    <a16:rowId xmlns:a16="http://schemas.microsoft.com/office/drawing/2014/main" val="10004"/>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13</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517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97.18</a:t>
                      </a:r>
                    </a:p>
                  </a:txBody>
                  <a:tcPr marL="91450" marR="91450" marT="45725" marB="45725"/>
                </a:tc>
                <a:extLst>
                  <a:ext uri="{0D108BD9-81ED-4DB2-BD59-A6C34878D82A}">
                    <a16:rowId xmlns:a16="http://schemas.microsoft.com/office/drawing/2014/main" val="10005"/>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extLst>
                  <a:ext uri="{0D108BD9-81ED-4DB2-BD59-A6C34878D82A}">
                    <a16:rowId xmlns:a16="http://schemas.microsoft.com/office/drawing/2014/main" val="10006"/>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94.46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97.18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99.51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97.08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90.38</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96.2</a:t>
                      </a: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0159" y="365125"/>
            <a:ext cx="12047219" cy="1340485"/>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KNN:</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KNN classifier</a:t>
            </a:r>
          </a:p>
        </p:txBody>
      </p:sp>
      <p:graphicFrame>
        <p:nvGraphicFramePr>
          <p:cNvPr id="131" name="Shape 131"/>
          <p:cNvGraphicFramePr/>
          <p:nvPr/>
        </p:nvGraphicFramePr>
        <p:xfrm>
          <a:off x="154597" y="1966319"/>
          <a:ext cx="3000000" cy="3000000"/>
        </p:xfrm>
        <a:graphic>
          <a:graphicData uri="http://schemas.openxmlformats.org/drawingml/2006/table">
            <a:tbl>
              <a:tblPr bandRow="1">
                <a:noFill/>
                <a:tableStyleId>{0BD51DE5-FBDD-4B9C-BC66-63A758B43946}</a:tableStyleId>
              </a:tblPr>
              <a:tblGrid>
                <a:gridCol w="1572900">
                  <a:extLst>
                    <a:ext uri="{9D8B030D-6E8A-4147-A177-3AD203B41FA5}">
                      <a16:colId xmlns:a16="http://schemas.microsoft.com/office/drawing/2014/main" val="20000"/>
                    </a:ext>
                  </a:extLst>
                </a:gridCol>
                <a:gridCol w="1366525">
                  <a:extLst>
                    <a:ext uri="{9D8B030D-6E8A-4147-A177-3AD203B41FA5}">
                      <a16:colId xmlns:a16="http://schemas.microsoft.com/office/drawing/2014/main" val="20001"/>
                    </a:ext>
                  </a:extLst>
                </a:gridCol>
                <a:gridCol w="1469400">
                  <a:extLst>
                    <a:ext uri="{9D8B030D-6E8A-4147-A177-3AD203B41FA5}">
                      <a16:colId xmlns:a16="http://schemas.microsoft.com/office/drawing/2014/main" val="20002"/>
                    </a:ext>
                  </a:extLst>
                </a:gridCol>
                <a:gridCol w="1595125">
                  <a:extLst>
                    <a:ext uri="{9D8B030D-6E8A-4147-A177-3AD203B41FA5}">
                      <a16:colId xmlns:a16="http://schemas.microsoft.com/office/drawing/2014/main" val="20003"/>
                    </a:ext>
                  </a:extLst>
                </a:gridCol>
                <a:gridCol w="1345575">
                  <a:extLst>
                    <a:ext uri="{9D8B030D-6E8A-4147-A177-3AD203B41FA5}">
                      <a16:colId xmlns:a16="http://schemas.microsoft.com/office/drawing/2014/main" val="20004"/>
                    </a:ext>
                  </a:extLst>
                </a:gridCol>
                <a:gridCol w="1469400">
                  <a:extLst>
                    <a:ext uri="{9D8B030D-6E8A-4147-A177-3AD203B41FA5}">
                      <a16:colId xmlns:a16="http://schemas.microsoft.com/office/drawing/2014/main" val="20005"/>
                    </a:ext>
                  </a:extLst>
                </a:gridCol>
                <a:gridCol w="1470025">
                  <a:extLst>
                    <a:ext uri="{9D8B030D-6E8A-4147-A177-3AD203B41FA5}">
                      <a16:colId xmlns:a16="http://schemas.microsoft.com/office/drawing/2014/main" val="20006"/>
                    </a:ext>
                  </a:extLst>
                </a:gridCol>
                <a:gridCol w="1469400">
                  <a:extLst>
                    <a:ext uri="{9D8B030D-6E8A-4147-A177-3AD203B41FA5}">
                      <a16:colId xmlns:a16="http://schemas.microsoft.com/office/drawing/2014/main" val="20007"/>
                    </a:ext>
                  </a:extLst>
                </a:gridCol>
              </a:tblGrid>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p>
                  </a:txBody>
                  <a:tcPr marL="91450" marR="91450" marT="45725" marB="45725"/>
                </a:tc>
                <a:extLst>
                  <a:ext uri="{0D108BD9-81ED-4DB2-BD59-A6C34878D82A}">
                    <a16:rowId xmlns:a16="http://schemas.microsoft.com/office/drawing/2014/main" val="10000"/>
                  </a:ext>
                </a:extLst>
              </a:tr>
              <a:tr h="4572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486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97.98</a:t>
                      </a:r>
                    </a:p>
                  </a:txBody>
                  <a:tcPr marL="91450" marR="91450" marT="45725" marB="45725"/>
                </a:tc>
                <a:extLst>
                  <a:ext uri="{0D108BD9-81ED-4DB2-BD59-A6C34878D82A}">
                    <a16:rowId xmlns:a16="http://schemas.microsoft.com/office/drawing/2014/main" val="10001"/>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426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3</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90.45</a:t>
                      </a:r>
                    </a:p>
                  </a:txBody>
                  <a:tcPr marL="91450" marR="91450" marT="45725" marB="45725"/>
                </a:tc>
                <a:extLst>
                  <a:ext uri="{0D108BD9-81ED-4DB2-BD59-A6C34878D82A}">
                    <a16:rowId xmlns:a16="http://schemas.microsoft.com/office/drawing/2014/main" val="10002"/>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327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77.86</a:t>
                      </a:r>
                    </a:p>
                  </a:txBody>
                  <a:tcPr marL="91450" marR="91450" marT="45725" marB="45725"/>
                </a:tc>
                <a:extLst>
                  <a:ext uri="{0D108BD9-81ED-4DB2-BD59-A6C34878D82A}">
                    <a16:rowId xmlns:a16="http://schemas.microsoft.com/office/drawing/2014/main" val="10003"/>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420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67</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85.54</a:t>
                      </a:r>
                    </a:p>
                  </a:txBody>
                  <a:tcPr marL="91450" marR="91450" marT="45725" marB="45725"/>
                </a:tc>
                <a:extLst>
                  <a:ext uri="{0D108BD9-81ED-4DB2-BD59-A6C34878D82A}">
                    <a16:rowId xmlns:a16="http://schemas.microsoft.com/office/drawing/2014/main" val="10004"/>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481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90.41</a:t>
                      </a:r>
                    </a:p>
                  </a:txBody>
                  <a:tcPr marL="91450" marR="91450" marT="45725" marB="45725"/>
                </a:tc>
                <a:extLst>
                  <a:ext uri="{0D108BD9-81ED-4DB2-BD59-A6C34878D82A}">
                    <a16:rowId xmlns:a16="http://schemas.microsoft.com/office/drawing/2014/main" val="10005"/>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99.44</a:t>
                      </a:r>
                    </a:p>
                  </a:txBody>
                  <a:tcPr marL="91450" marR="91450" marT="45725" marB="45725"/>
                </a:tc>
                <a:extLst>
                  <a:ext uri="{0D108BD9-81ED-4DB2-BD59-A6C34878D82A}">
                    <a16:rowId xmlns:a16="http://schemas.microsoft.com/office/drawing/2014/main" val="10006"/>
                  </a:ext>
                </a:extLst>
              </a:tr>
              <a:tr h="381000">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83.94</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90.46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96.46</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88.79</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87.61</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p>
                  </a:txBody>
                  <a:tcPr marL="91450" marR="91450" marT="45725" marB="45725"/>
                </a:tc>
                <a:tc>
                  <a:txBody>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90.74</a:t>
                      </a: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1204</Words>
  <Application>Microsoft Office PowerPoint</Application>
  <PresentationFormat>Widescreen</PresentationFormat>
  <Paragraphs>453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Human Activity Recognition Using Smartphones Data Set</vt:lpstr>
      <vt:lpstr>Goal</vt:lpstr>
      <vt:lpstr>Data Set</vt:lpstr>
      <vt:lpstr>Approach</vt:lpstr>
      <vt:lpstr>PowerPoint Presentation</vt:lpstr>
      <vt:lpstr>PowerPoint Presentation</vt:lpstr>
      <vt:lpstr>LDA:  Confusion Matrix of the classification results on the test data using the LDA classifier</vt:lpstr>
      <vt:lpstr>Logistic Regression:  Confusion Matrix of the classification results on the test data using the Logistic Regression classifier</vt:lpstr>
      <vt:lpstr>KNN:  Confusion Matrix of the classification results on the test data using KNN classifier</vt:lpstr>
      <vt:lpstr>SVM for 'rbf' kernel  Confusion Matrix of classification results on the testdata using SVM classifier(rbf kernel)</vt:lpstr>
      <vt:lpstr>SVM for 'linear' kernel  Confusion Matrix of the classification results on the test data using the SVM classifier (linear kernel)</vt:lpstr>
      <vt:lpstr>SVM for 'poly' kernel  Confusion Matrix of the classification results on the test data using the SVM classifier (poly kernel)</vt:lpstr>
      <vt:lpstr>Comparison:  The table shows the comparison of the classification results on the test data using the training related classifiers.</vt:lpstr>
      <vt:lpstr>Note:</vt:lpstr>
      <vt:lpstr>Conclusion:</vt:lpstr>
      <vt:lpstr>Future Work:</vt:lpstr>
      <vt:lpstr>Acknowledgement:</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Using Smartphones Data Set</dc:title>
  <dc:creator/>
  <cp:lastModifiedBy>Bresee, Thomas</cp:lastModifiedBy>
  <cp:revision>2</cp:revision>
  <dcterms:created xsi:type="dcterms:W3CDTF">2017-05-01T19:11:00Z</dcterms:created>
  <dcterms:modified xsi:type="dcterms:W3CDTF">2021-09-14T15:02:59Z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