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103110" cy="1023366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BD51DE5-FBDD-4B9C-BC66-63A758B43946}" styleName="Table_0">
    <a:wholeTbl>
      <a:tcTxStyle>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9EFF7"/>
          </a:solidFill>
        </a:fill>
      </a:tcStyle>
    </a:band1H>
    <a:band1V>
      <a:tcStyle>
        <a:tcBdr/>
        <a:fill>
          <a:solidFill>
            <a:srgbClr val="E9EFF7"/>
          </a:solidFill>
        </a:fill>
      </a:tcStyle>
    </a:band1V>
    <a:lastCol>
      <a:tcTxStyle b="on"/>
      <a:tcStyle>
        <a:tcBdr/>
      </a:tcStyle>
    </a:lastCol>
    <a:firstCol>
      <a:tcTxStyle b="on"/>
      <a:tcStyle>
        <a:tcBdr/>
      </a:tcStyle>
    </a:firstCol>
    <a:lastRow>
      <a:tcTxStyle b="on"/>
      <a:tcStyle>
        <a:tcBdr>
          <a:top>
            <a:ln w="50800" cap="flat" cmpd="sng">
              <a:solidFill>
                <a:schemeClr val="accent1"/>
              </a:solidFill>
              <a:prstDash val="solid"/>
              <a:round/>
              <a:headEnd type="none" w="med" len="med"/>
              <a:tailEnd type="none" w="med" len="med"/>
            </a:ln>
          </a:top>
        </a:tcBdr>
        <a:fill>
          <a:solidFill>
            <a:schemeClr val="lt1"/>
          </a:solidFill>
        </a:fill>
      </a:tcStyle>
    </a:lastRow>
    <a:firstRow>
      <a:tcTxStyle b="on">
        <a:schemeClr val="lt1"/>
      </a:tcTxStyle>
      <a:tcStyle>
        <a:tcBdr/>
        <a:fill>
          <a:solidFill>
            <a:schemeClr val="accent1"/>
          </a:solidFill>
        </a:fill>
      </a:tcStyle>
    </a:firstRow>
  </a:tblStyle>
  <a:tblStyle styleId="{04ED3093-FA60-455A-A361-856424FA61E9}" styleName="Table_1">
    <a:wholeTbl>
      <a:tcTxStyle>
        <a:schemeClr val="dk1"/>
      </a:tcTxStyle>
      <a:tcStyle>
        <a:tcBdr>
          <a:left>
            <a:ln w="12700" cap="flat" cmpd="sng">
              <a:solidFill>
                <a:schemeClr val="accent5"/>
              </a:solidFill>
              <a:prstDash val="solid"/>
              <a:round/>
              <a:headEnd type="none" w="med" len="med"/>
              <a:tailEnd type="none" w="med" len="med"/>
            </a:ln>
          </a:left>
          <a:right>
            <a:ln w="12700" cap="flat" cmpd="sng">
              <a:solidFill>
                <a:schemeClr val="accent5"/>
              </a:solidFill>
              <a:prstDash val="solid"/>
              <a:round/>
              <a:headEnd type="none" w="med" len="med"/>
              <a:tailEnd type="none" w="med" len="med"/>
            </a:ln>
          </a:right>
          <a:top>
            <a:ln w="12700" cap="flat" cmpd="sng">
              <a:solidFill>
                <a:schemeClr val="accent5"/>
              </a:solidFill>
              <a:prstDash val="solid"/>
              <a:round/>
              <a:headEnd type="none" w="med" len="med"/>
              <a:tailEnd type="none" w="med" len="med"/>
            </a:ln>
          </a:top>
          <a:bottom>
            <a:ln w="12700" cap="flat" cmpd="sng">
              <a:solidFill>
                <a:schemeClr val="accent5"/>
              </a:solidFill>
              <a:prstDash val="solid"/>
              <a:round/>
              <a:headEnd type="none" w="med" len="med"/>
              <a:tailEnd type="none" w="med" len="med"/>
            </a:ln>
          </a:bottom>
          <a:insideH>
            <a:ln w="12700" cap="flat" cmpd="sng">
              <a:solidFill>
                <a:schemeClr val="accent5"/>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Style>
        <a:tcBdr/>
        <a:fill>
          <a:solidFill>
            <a:srgbClr val="E8EBF5"/>
          </a:solidFill>
        </a:fill>
      </a:tcStyle>
    </a:band1H>
    <a:band1V>
      <a:tcStyle>
        <a:tcBdr/>
        <a:fill>
          <a:solidFill>
            <a:srgbClr val="E8EBF5"/>
          </a:solidFill>
        </a:fill>
      </a:tcStyle>
    </a:band1V>
    <a:lastCol>
      <a:tcTxStyle b="on"/>
      <a:tcStyle>
        <a:tcBdr/>
      </a:tcStyle>
    </a:lastCol>
    <a:firstCol>
      <a:tcTxStyle b="on"/>
      <a:tcStyle>
        <a:tcBdr/>
      </a:tcStyle>
    </a:firstCol>
    <a:lastRow>
      <a:tcTxStyle b="on"/>
      <a:tcStyle>
        <a:tcBdr>
          <a:top>
            <a:ln w="50800" cap="flat" cmpd="sng">
              <a:solidFill>
                <a:schemeClr val="accent5"/>
              </a:solidFill>
              <a:prstDash val="solid"/>
              <a:round/>
              <a:headEnd type="none" w="med" len="med"/>
              <a:tailEnd type="none" w="med" len="med"/>
            </a:ln>
          </a:top>
        </a:tcBdr>
        <a:fill>
          <a:solidFill>
            <a:schemeClr val="lt1"/>
          </a:solidFill>
        </a:fill>
      </a:tcStyle>
    </a:lastRow>
    <a:firstRow>
      <a:tcTxStyle b="on">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Shape 3"/>
          <p:cNvSpPr txBox="1"/>
          <p:nvPr>
            <p:ph type="hdr" idx="2"/>
          </p:nvPr>
        </p:nvSpPr>
        <p:spPr>
          <a:xfrm>
            <a:off x="0" y="0"/>
            <a:ext cx="3078290" cy="513492"/>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p:nvPr>
            <p:ph type="dt" idx="10"/>
          </p:nvPr>
        </p:nvSpPr>
        <p:spPr>
          <a:xfrm>
            <a:off x="4023812" y="0"/>
            <a:ext cx="3078290" cy="513492"/>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p:nvPr>
            <p:ph type="sldImg" idx="3"/>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p:nvPr>
            <p:ph type="body" idx="1"/>
          </p:nvPr>
        </p:nvSpPr>
        <p:spPr>
          <a:xfrm>
            <a:off x="710375" y="4925253"/>
            <a:ext cx="5682996" cy="4029754"/>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p:nvPr>
            <p:ph type="ftr" idx="11"/>
          </p:nvPr>
        </p:nvSpPr>
        <p:spPr>
          <a:xfrm>
            <a:off x="0" y="9720803"/>
            <a:ext cx="3078290" cy="51349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p:nvPr>
            <p:ph type="sldNum" idx="12"/>
          </p:nvPr>
        </p:nvSpPr>
        <p:spPr>
          <a:xfrm>
            <a:off x="4023812" y="9720803"/>
            <a:ext cx="3078290" cy="51349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Shape 77"/>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78" name="Shape 78"/>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Shape 133"/>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34" name="Shape 134"/>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Shape 139"/>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40" name="Shape 140"/>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Shape 145"/>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46" name="Shape 146"/>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Shape 151"/>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2" name="Shape 152"/>
          <p:cNvSpPr txBox="1"/>
          <p:nvPr>
            <p:ph type="body" idx="1"/>
          </p:nvPr>
        </p:nvSpPr>
        <p:spPr>
          <a:xfrm>
            <a:off x="710375" y="4925253"/>
            <a:ext cx="5682996" cy="40297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Shape 158"/>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59" name="Shape 159"/>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Shape 164"/>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65" name="Shape 165"/>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Shape 170"/>
          <p:cNvSpPr/>
          <p:nvPr>
            <p:ph type="sldImg" idx="2"/>
          </p:nvPr>
        </p:nvSpPr>
        <p:spPr>
          <a:xfrm>
            <a:off x="481583" y="1279287"/>
            <a:ext cx="6140700" cy="3454200"/>
          </a:xfrm>
          <a:custGeom>
            <a:avLst/>
            <a:gdLst/>
            <a:ahLst/>
            <a:cxnLst/>
            <a:pathLst>
              <a:path w="120000" h="120000" extrusionOk="0">
                <a:moveTo>
                  <a:pt x="0" y="0"/>
                </a:moveTo>
                <a:lnTo>
                  <a:pt x="120000" y="0"/>
                </a:lnTo>
                <a:lnTo>
                  <a:pt x="120000" y="120000"/>
                </a:lnTo>
                <a:lnTo>
                  <a:pt x="0" y="120000"/>
                </a:lnTo>
                <a:close/>
              </a:path>
            </a:pathLst>
          </a:custGeom>
        </p:spPr>
      </p:sp>
      <p:sp>
        <p:nvSpPr>
          <p:cNvPr id="171" name="Shape 171"/>
          <p:cNvSpPr txBox="1"/>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p>
        </p:txBody>
      </p:sp>
      <p:sp>
        <p:nvSpPr>
          <p:cNvPr id="172" name="Shape 172"/>
          <p:cNvSpPr txBox="1"/>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Shape 177"/>
          <p:cNvSpPr/>
          <p:nvPr>
            <p:ph type="sldImg" idx="2"/>
          </p:nvPr>
        </p:nvSpPr>
        <p:spPr>
          <a:xfrm>
            <a:off x="481583" y="1279287"/>
            <a:ext cx="6140700" cy="3454200"/>
          </a:xfrm>
          <a:custGeom>
            <a:avLst/>
            <a:gdLst/>
            <a:ahLst/>
            <a:cxnLst/>
            <a:pathLst>
              <a:path w="120000" h="120000" extrusionOk="0">
                <a:moveTo>
                  <a:pt x="0" y="0"/>
                </a:moveTo>
                <a:lnTo>
                  <a:pt x="120000" y="0"/>
                </a:lnTo>
                <a:lnTo>
                  <a:pt x="120000" y="120000"/>
                </a:lnTo>
                <a:lnTo>
                  <a:pt x="0" y="120000"/>
                </a:lnTo>
                <a:close/>
              </a:path>
            </a:pathLst>
          </a:custGeom>
        </p:spPr>
      </p:sp>
      <p:sp>
        <p:nvSpPr>
          <p:cNvPr id="178" name="Shape 178"/>
          <p:cNvSpPr txBox="1"/>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p>
        </p:txBody>
      </p:sp>
      <p:sp>
        <p:nvSpPr>
          <p:cNvPr id="179" name="Shape 179"/>
          <p:cNvSpPr txBox="1"/>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Shape 184"/>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85" name="Shape 185"/>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Shape 190"/>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91" name="Shape 191"/>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Shape 83"/>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84" name="Shape 84"/>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Shape 196"/>
          <p:cNvSpPr/>
          <p:nvPr>
            <p:ph type="sldImg" idx="2"/>
          </p:nvPr>
        </p:nvSpPr>
        <p:spPr>
          <a:xfrm>
            <a:off x="481583" y="1279287"/>
            <a:ext cx="6140700" cy="3454200"/>
          </a:xfrm>
          <a:custGeom>
            <a:avLst/>
            <a:gdLst/>
            <a:ahLst/>
            <a:cxnLst/>
            <a:pathLst>
              <a:path w="120000" h="120000" extrusionOk="0">
                <a:moveTo>
                  <a:pt x="0" y="0"/>
                </a:moveTo>
                <a:lnTo>
                  <a:pt x="120000" y="0"/>
                </a:lnTo>
                <a:lnTo>
                  <a:pt x="120000" y="120000"/>
                </a:lnTo>
                <a:lnTo>
                  <a:pt x="0" y="120000"/>
                </a:lnTo>
                <a:close/>
              </a:path>
            </a:pathLst>
          </a:custGeom>
        </p:spPr>
      </p:sp>
      <p:sp>
        <p:nvSpPr>
          <p:cNvPr id="197" name="Shape 197"/>
          <p:cNvSpPr txBox="1"/>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p>
        </p:txBody>
      </p:sp>
      <p:sp>
        <p:nvSpPr>
          <p:cNvPr id="198" name="Shape 198"/>
          <p:cNvSpPr txBox="1"/>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Shape 89"/>
          <p:cNvSpPr txBox="1"/>
          <p:nvPr>
            <p:ph type="body" idx="1"/>
          </p:nvPr>
        </p:nvSpPr>
        <p:spPr>
          <a:xfrm>
            <a:off x="710375" y="4925253"/>
            <a:ext cx="5682900" cy="4029900"/>
          </a:xfrm>
          <a:prstGeom prst="rect">
            <a:avLst/>
          </a:prstGeom>
        </p:spPr>
        <p:txBody>
          <a:bodyPr lIns="91425" tIns="91425" rIns="91425" bIns="91425" anchor="t" anchorCtr="0">
            <a:noAutofit/>
          </a:bodyPr>
          <a:lstStyle/>
          <a:p>
            <a:pPr lvl="0" rtl="0">
              <a:spcBef>
                <a:spcPts val="0"/>
              </a:spcBef>
              <a:buNone/>
            </a:pPr>
          </a:p>
        </p:txBody>
      </p:sp>
      <p:sp>
        <p:nvSpPr>
          <p:cNvPr id="90" name="Shape 90"/>
          <p:cNvSpPr/>
          <p:nvPr>
            <p:ph type="sldImg" idx="2"/>
          </p:nvPr>
        </p:nvSpPr>
        <p:spPr>
          <a:xfrm>
            <a:off x="481583" y="1279287"/>
            <a:ext cx="6140700" cy="34542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Shape 95"/>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96" name="Shape 96"/>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Shape 101"/>
          <p:cNvSpPr/>
          <p:nvPr>
            <p:ph type="sldImg" idx="2"/>
          </p:nvPr>
        </p:nvSpPr>
        <p:spPr>
          <a:xfrm>
            <a:off x="481583" y="1279287"/>
            <a:ext cx="6140700" cy="3454200"/>
          </a:xfrm>
          <a:custGeom>
            <a:avLst/>
            <a:gdLst/>
            <a:ahLst/>
            <a:cxnLst/>
            <a:pathLst>
              <a:path w="120000" h="120000" extrusionOk="0">
                <a:moveTo>
                  <a:pt x="0" y="0"/>
                </a:moveTo>
                <a:lnTo>
                  <a:pt x="120000" y="0"/>
                </a:lnTo>
                <a:lnTo>
                  <a:pt x="120000" y="120000"/>
                </a:lnTo>
                <a:lnTo>
                  <a:pt x="0" y="120000"/>
                </a:lnTo>
                <a:close/>
              </a:path>
            </a:pathLst>
          </a:custGeom>
        </p:spPr>
      </p:sp>
      <p:sp>
        <p:nvSpPr>
          <p:cNvPr id="102" name="Shape 102"/>
          <p:cNvSpPr txBox="1"/>
          <p:nvPr>
            <p:ph type="body" idx="1"/>
          </p:nvPr>
        </p:nvSpPr>
        <p:spPr>
          <a:xfrm>
            <a:off x="710375" y="4925253"/>
            <a:ext cx="5682900" cy="4029900"/>
          </a:xfrm>
          <a:prstGeom prst="rect">
            <a:avLst/>
          </a:prstGeom>
        </p:spPr>
        <p:txBody>
          <a:bodyPr lIns="91425" tIns="91425" rIns="91425" bIns="91425" anchor="t" anchorCtr="0">
            <a:noAutofit/>
          </a:bodyPr>
          <a:lstStyle/>
          <a:p>
            <a:pPr lvl="0">
              <a:spcBef>
                <a:spcPts val="0"/>
              </a:spcBef>
              <a:buNone/>
            </a:pPr>
          </a:p>
        </p:txBody>
      </p:sp>
      <p:sp>
        <p:nvSpPr>
          <p:cNvPr id="103" name="Shape 103"/>
          <p:cNvSpPr txBox="1"/>
          <p:nvPr>
            <p:ph type="sldNum" idx="12"/>
          </p:nvPr>
        </p:nvSpPr>
        <p:spPr>
          <a:xfrm>
            <a:off x="4023812" y="9720803"/>
            <a:ext cx="3078299" cy="513600"/>
          </a:xfrm>
          <a:prstGeom prst="rect">
            <a:avLst/>
          </a:prstGeom>
        </p:spPr>
        <p:txBody>
          <a:bodyPr lIns="91425" tIns="45700" rIns="91425" bIns="45700" anchor="b" anchorCtr="0">
            <a:noAutofit/>
          </a:bodyPr>
          <a:lstStyle/>
          <a:p>
            <a:pPr lvl="0">
              <a:spcBef>
                <a:spcPts val="0"/>
              </a:spcBef>
              <a:buClr>
                <a:srgbClr val="000000"/>
              </a:buClr>
              <a:buSzPct val="250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Shape 109"/>
          <p:cNvSpPr txBox="1"/>
          <p:nvPr>
            <p:ph type="body" idx="1"/>
          </p:nvPr>
        </p:nvSpPr>
        <p:spPr>
          <a:xfrm>
            <a:off x="710375" y="4925253"/>
            <a:ext cx="5682900" cy="4029900"/>
          </a:xfrm>
          <a:prstGeom prst="rect">
            <a:avLst/>
          </a:prstGeom>
        </p:spPr>
        <p:txBody>
          <a:bodyPr lIns="91425" tIns="91425" rIns="91425" bIns="91425" anchor="t" anchorCtr="0">
            <a:noAutofit/>
          </a:bodyPr>
          <a:lstStyle/>
          <a:p>
            <a:pPr lvl="0" rtl="0">
              <a:spcBef>
                <a:spcPts val="0"/>
              </a:spcBef>
              <a:buNone/>
            </a:pPr>
          </a:p>
        </p:txBody>
      </p:sp>
      <p:sp>
        <p:nvSpPr>
          <p:cNvPr id="110" name="Shape 110"/>
          <p:cNvSpPr/>
          <p:nvPr>
            <p:ph type="sldImg" idx="2"/>
          </p:nvPr>
        </p:nvSpPr>
        <p:spPr>
          <a:xfrm>
            <a:off x="481583" y="1279287"/>
            <a:ext cx="6140700" cy="34542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Shape 115"/>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16" name="Shape 116"/>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Shape 121"/>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22" name="Shape 122"/>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Shape 127"/>
          <p:cNvSpPr txBox="1"/>
          <p:nvPr>
            <p:ph type="body" idx="1"/>
          </p:nvPr>
        </p:nvSpPr>
        <p:spPr>
          <a:xfrm>
            <a:off x="710375" y="4925253"/>
            <a:ext cx="5682996" cy="4029754"/>
          </a:xfrm>
          <a:prstGeom prst="rect">
            <a:avLst/>
          </a:prstGeom>
        </p:spPr>
        <p:txBody>
          <a:bodyPr lIns="91425" tIns="91425" rIns="91425" bIns="91425" anchor="t" anchorCtr="0">
            <a:noAutofit/>
          </a:bodyPr>
          <a:lstStyle/>
          <a:p>
            <a:pPr lvl="0">
              <a:spcBef>
                <a:spcPts val="0"/>
              </a:spcBef>
              <a:buNone/>
            </a:pPr>
          </a:p>
        </p:txBody>
      </p:sp>
      <p:sp>
        <p:nvSpPr>
          <p:cNvPr id="128" name="Shape 128"/>
          <p:cNvSpPr/>
          <p:nvPr>
            <p:ph type="sldImg" idx="2"/>
          </p:nvPr>
        </p:nvSpPr>
        <p:spPr>
          <a:xfrm>
            <a:off x="481583" y="1279287"/>
            <a:ext cx="6140577" cy="3454075"/>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7" name="Shape 17"/>
          <p:cNvSpPr txBox="1"/>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ctr"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ctr" rtl="0">
              <a:lnSpc>
                <a:spcPct val="90000"/>
              </a:lnSpc>
              <a:spcBef>
                <a:spcPts val="500"/>
              </a:spcBef>
              <a:buClr>
                <a:schemeClr val="dk1"/>
              </a:buClr>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ctr" rtl="0">
              <a:lnSpc>
                <a:spcPct val="90000"/>
              </a:lnSpc>
              <a:spcBef>
                <a:spcPts val="5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8" name="Shape 18"/>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9" name="Shape 19"/>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 name="Shape 20"/>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71" name="Shape 71"/>
        <p:cNvGrpSpPr/>
        <p:nvPr/>
      </p:nvGrpSpPr>
      <p:grpSpPr>
        <a:xfrm>
          <a:off x="0" y="0"/>
          <a:ext cx="0" cy="0"/>
          <a:chOff x="0" y="0"/>
          <a:chExt cx="0" cy="0"/>
        </a:xfrm>
      </p:grpSpPr>
      <p:sp>
        <p:nvSpPr>
          <p:cNvPr id="72" name="Shape 72"/>
          <p:cNvSpPr txBox="1"/>
          <p:nvPr>
            <p:ph type="body" idx="1"/>
          </p:nvPr>
        </p:nvSpPr>
        <p:spPr>
          <a:xfrm>
            <a:off x="838200" y="365125"/>
            <a:ext cx="10515599" cy="58118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Shape 73"/>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Shape 74"/>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Shape 75"/>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3" name="Shape 23"/>
          <p:cNvSpPr txBox="1"/>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5" name="Shape 25"/>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Shape 26"/>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9" name="Shape 29"/>
          <p:cNvSpPr txBox="1"/>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rgbClr val="888888"/>
              </a:buClr>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rgbClr val="888888"/>
              </a:buClr>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rgbClr val="888888"/>
              </a:buClr>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Shape 31"/>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2" name="Shape 32"/>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5" name="Shape 35"/>
          <p:cNvSpPr txBox="1"/>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 name="Shape 36"/>
          <p:cNvSpPr txBox="1"/>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 name="Shape 37"/>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8" name="Shape 38"/>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9" name="Shape 39"/>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2" name="Shape 42"/>
          <p:cNvSpPr txBox="1"/>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Shape 43"/>
          <p:cNvSpPr txBox="1"/>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Shape 44"/>
          <p:cNvSpPr txBox="1"/>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Shape 45"/>
          <p:cNvSpPr txBox="1"/>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Shape 46"/>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7" name="Shape 47"/>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8" name="Shape 48"/>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1" name="Shape 51"/>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Shape 52"/>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Shape 53"/>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54" name="Shape 54"/>
        <p:cNvGrpSpPr/>
        <p:nvPr/>
      </p:nvGrpSpPr>
      <p:grpSpPr>
        <a:xfrm>
          <a:off x="0" y="0"/>
          <a:ext cx="0" cy="0"/>
          <a:chOff x="0" y="0"/>
          <a:chExt cx="0" cy="0"/>
        </a:xfrm>
      </p:grpSpPr>
      <p:sp>
        <p:nvSpPr>
          <p:cNvPr id="55" name="Shape 55"/>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6" name="Shape 56"/>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7" name="Shape 57"/>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0" name="Shape 60"/>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Shape 61"/>
          <p:cNvSpPr txBox="1"/>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457200" marR="0" lvl="1" indent="0" algn="l" rtl="0">
              <a:lnSpc>
                <a:spcPct val="90000"/>
              </a:lnSpc>
              <a:spcBef>
                <a:spcPts val="500"/>
              </a:spcBef>
              <a:buClr>
                <a:schemeClr val="dk1"/>
              </a:buClr>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lnSpc>
                <a:spcPct val="90000"/>
              </a:lnSpc>
              <a:spcBef>
                <a:spcPts val="500"/>
              </a:spcBef>
              <a:buClr>
                <a:schemeClr val="dk1"/>
              </a:buClr>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lnSpc>
                <a:spcPct val="90000"/>
              </a:lnSpc>
              <a:spcBef>
                <a:spcPts val="500"/>
              </a:spcBef>
              <a:buClr>
                <a:schemeClr val="dk1"/>
              </a:buClr>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Shape 62"/>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3" name="Shape 63"/>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Shape 64"/>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65" name="Shape 65"/>
        <p:cNvGrpSpPr/>
        <p:nvPr/>
      </p:nvGrpSpPr>
      <p:grpSpPr>
        <a:xfrm>
          <a:off x="0" y="0"/>
          <a:ext cx="0" cy="0"/>
          <a:chOff x="0" y="0"/>
          <a:chExt cx="0" cy="0"/>
        </a:xfrm>
      </p:grpSpPr>
      <p:sp>
        <p:nvSpPr>
          <p:cNvPr id="66" name="Shape 66"/>
          <p:cNvSpPr txBox="1"/>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7" name="Shape 67"/>
          <p:cNvSpPr txBox="1"/>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Shape 68"/>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Shape 69"/>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Shape 70"/>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panose="020F0502020204030204"/>
                <a:ea typeface="Calibri" panose="020F0502020204030204"/>
                <a:cs typeface="Calibri" panose="020F0502020204030204"/>
                <a:sym typeface="Calibri" panose="020F0502020204030204"/>
              </a:rPr>
            </a:fld>
            <a:endParaRPr lang="en-US" sz="12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685800" marR="0" lvl="1" indent="-76200" algn="l" rtl="0">
              <a:lnSpc>
                <a:spcPct val="90000"/>
              </a:lnSpc>
              <a:spcBef>
                <a:spcPts val="500"/>
              </a:spcBef>
              <a:buClr>
                <a:schemeClr val="dk1"/>
              </a:buClr>
              <a:buSzPct val="1000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143000" marR="0" lvl="2" indent="-101600" algn="l" rtl="0">
              <a:lnSpc>
                <a:spcPct val="90000"/>
              </a:lnSpc>
              <a:spcBef>
                <a:spcPts val="500"/>
              </a:spcBef>
              <a:buClr>
                <a:schemeClr val="dk1"/>
              </a:buClr>
              <a:buSzPct val="100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600200" marR="0" lvl="3"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057400" marR="0" lvl="4"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514600" marR="0" lvl="5"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971800" marR="0" lvl="6"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429000" marR="0" lvl="7"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886200" marR="0" lvl="8" indent="-114300" algn="l" rtl="0">
              <a:lnSpc>
                <a:spcPct val="90000"/>
              </a:lnSpc>
              <a:spcBef>
                <a:spcPts val="500"/>
              </a:spcBef>
              <a:buClr>
                <a:schemeClr val="dk1"/>
              </a:buClr>
              <a:buSzPct val="1000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Shape 12"/>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Shape 13"/>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457200" marR="0" lvl="1"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914400" marR="0" lvl="2"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371600" marR="0" lvl="3"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1828800" marR="0" lvl="4"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286000" marR="0" lvl="5"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2743200" marR="0" lvl="6"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200400" marR="0" lvl="7"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3657600" marR="0" lvl="8" indent="0" algn="l" rtl="0">
              <a:spcBef>
                <a:spcPts val="0"/>
              </a:spcBef>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Shape 80"/>
          <p:cNvSpPr txBox="1"/>
          <p:nvPr>
            <p:ph type="ctrTitle"/>
          </p:nvPr>
        </p:nvSpPr>
        <p:spPr>
          <a:xfrm>
            <a:off x="579754" y="575310"/>
            <a:ext cx="10841355" cy="2317114"/>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Times New Roman" panose="02020603050405020304"/>
              <a:buNone/>
            </a:pPr>
            <a:r>
              <a:rPr lang="en-US" sz="5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Human Activity Recognition Using Smartphones Data Set</a:t>
            </a:r>
            <a:endParaRPr lang="en-US" sz="5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1" name="Shape 81"/>
          <p:cNvSpPr txBox="1"/>
          <p:nvPr>
            <p:ph type="subTitle" idx="1"/>
          </p:nvPr>
        </p:nvSpPr>
        <p:spPr>
          <a:xfrm flipH="1">
            <a:off x="12988290" y="5419090"/>
            <a:ext cx="76200" cy="1655445"/>
          </a:xfrm>
          <a:prstGeom prst="rect">
            <a:avLst/>
          </a:prstGeom>
          <a:noFill/>
          <a:ln>
            <a:noFill/>
          </a:ln>
        </p:spPr>
        <p:txBody>
          <a:bodyPr lIns="91425" tIns="45700" rIns="91425" bIns="45700" anchor="t" anchorCtr="0">
            <a:noAutofit/>
          </a:bodyPr>
          <a:lstStyle/>
          <a:p>
            <a:pPr marL="0" marR="0" lvl="0" indent="0" algn="r" rtl="0">
              <a:lnSpc>
                <a:spcPct val="90000"/>
              </a:lnSpc>
              <a:spcBef>
                <a:spcPts val="0"/>
              </a:spcBef>
              <a:spcAft>
                <a:spcPts val="0"/>
              </a:spcAft>
              <a:buClr>
                <a:schemeClr val="dk1"/>
              </a:buClr>
              <a:buSzPct val="25000"/>
              <a:buFont typeface="Arial" panose="020B0604020202020204"/>
              <a:buNone/>
            </a:pP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Shape 136"/>
          <p:cNvSpPr txBox="1"/>
          <p:nvPr>
            <p:ph type="title"/>
          </p:nvPr>
        </p:nvSpPr>
        <p:spPr>
          <a:xfrm>
            <a:off x="176530" y="365125"/>
            <a:ext cx="11777345" cy="152653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for 'rbf' kernel</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classification results on the testdata using SVM classifier(rbf kernel)</a:t>
            </a:r>
            <a:endPar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37" name="Shape 137"/>
          <p:cNvGraphicFramePr/>
          <p:nvPr/>
        </p:nvGraphicFramePr>
        <p:xfrm>
          <a:off x="207644" y="2271394"/>
          <a:ext cx="3000000" cy="3000000"/>
        </p:xfrm>
        <a:graphic>
          <a:graphicData uri="http://schemas.openxmlformats.org/drawingml/2006/table">
            <a:tbl>
              <a:tblPr bandRow="1">
                <a:noFill/>
                <a:tableStyleId>{0BD51DE5-FBDD-4B9C-BC66-63A758B43946}</a:tableStyleId>
              </a:tblPr>
              <a:tblGrid>
                <a:gridCol w="1575425"/>
                <a:gridCol w="1369050"/>
                <a:gridCol w="1471925"/>
                <a:gridCol w="1617350"/>
                <a:gridCol w="1327150"/>
                <a:gridCol w="1472575"/>
                <a:gridCol w="1471925"/>
                <a:gridCol w="1471925"/>
              </a:tblGrid>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492</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99.19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17</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452</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95.19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378</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65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86.35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488</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91.73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94.25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93.58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98.44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88.25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94.03</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Shape 142"/>
          <p:cNvSpPr txBox="1"/>
          <p:nvPr>
            <p:ph type="title"/>
          </p:nvPr>
        </p:nvSpPr>
        <p:spPr>
          <a:xfrm>
            <a:off x="72390" y="365125"/>
            <a:ext cx="11881484" cy="150558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for 'linear' kernel</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SVM classifier (linear kernel)</a:t>
            </a:r>
            <a:endPar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43" name="Shape 143"/>
          <p:cNvGraphicFramePr/>
          <p:nvPr/>
        </p:nvGraphicFramePr>
        <p:xfrm>
          <a:off x="72390" y="2374265"/>
          <a:ext cx="3000000" cy="3000000"/>
        </p:xfrm>
        <a:graphic>
          <a:graphicData uri="http://schemas.openxmlformats.org/drawingml/2006/table">
            <a:tbl>
              <a:tblPr bandRow="1">
                <a:noFill/>
                <a:tableStyleId>{0BD51DE5-FBDD-4B9C-BC66-63A758B43946}</a:tableStyleId>
              </a:tblPr>
              <a:tblGrid>
                <a:gridCol w="1676400"/>
                <a:gridCol w="1263025"/>
                <a:gridCol w="1469400"/>
                <a:gridCol w="1635750"/>
                <a:gridCol w="1303650"/>
                <a:gridCol w="1470025"/>
                <a:gridCol w="1469400"/>
                <a:gridCol w="1469400"/>
              </a:tblGrid>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492</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99.19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451</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95.75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410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97.62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435</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88.59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516</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96.99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95.72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9804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96.45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90.53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96.4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Shape 148"/>
          <p:cNvSpPr txBox="1"/>
          <p:nvPr>
            <p:ph type="title"/>
          </p:nvPr>
        </p:nvSpPr>
        <p:spPr>
          <a:xfrm>
            <a:off x="838200" y="365125"/>
            <a:ext cx="10515599" cy="140207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for 'poly' kernel</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SVM classifier (poly kernel)</a:t>
            </a:r>
            <a:endPar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49" name="Shape 149"/>
          <p:cNvGraphicFramePr/>
          <p:nvPr/>
        </p:nvGraphicFramePr>
        <p:xfrm>
          <a:off x="93345" y="2063750"/>
          <a:ext cx="3000000" cy="3000000"/>
        </p:xfrm>
        <a:graphic>
          <a:graphicData uri="http://schemas.openxmlformats.org/drawingml/2006/table">
            <a:tbl>
              <a:tblPr bandRow="1">
                <a:noFill/>
                <a:tableStyleId>{0BD51DE5-FBDD-4B9C-BC66-63A758B43946}</a:tableStyleId>
              </a:tblPr>
              <a:tblGrid>
                <a:gridCol w="1604000"/>
                <a:gridCol w="1397000"/>
                <a:gridCol w="1500500"/>
                <a:gridCol w="1646550"/>
                <a:gridCol w="1356350"/>
                <a:gridCol w="1499875"/>
                <a:gridCol w="1501150"/>
                <a:gridCol w="1499875"/>
              </a:tblGrid>
              <a:tr h="665475">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491</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98.99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90.02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55435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322</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76.67</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410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77</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83.5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92.11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82295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95.53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92.17</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77.59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90.91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85.96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90.74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Shape 154"/>
          <p:cNvSpPr txBox="1"/>
          <p:nvPr>
            <p:ph type="title"/>
          </p:nvPr>
        </p:nvSpPr>
        <p:spPr>
          <a:xfrm>
            <a:off x="838200" y="365125"/>
            <a:ext cx="10515599" cy="177482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Comparison:</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88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table shows the comparison of the classification results on the test data using the training related classifiers.</a:t>
            </a:r>
            <a:endParaRPr lang="en-US" sz="288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55" name="Shape 155"/>
          <p:cNvGraphicFramePr/>
          <p:nvPr/>
        </p:nvGraphicFramePr>
        <p:xfrm>
          <a:off x="713104" y="2405380"/>
          <a:ext cx="3000000" cy="3000000"/>
        </p:xfrm>
        <a:graphic>
          <a:graphicData uri="http://schemas.openxmlformats.org/drawingml/2006/table">
            <a:tbl>
              <a:tblPr bandRow="1">
                <a:noFill/>
                <a:tableStyleId>{04ED3093-FA60-455A-A361-856424FA61E9}</a:tableStyleId>
              </a:tblPr>
              <a:tblGrid>
                <a:gridCol w="3821225"/>
                <a:gridCol w="3189175"/>
                <a:gridCol w="3505200"/>
              </a:tblGrid>
              <a:tr h="381000">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Classifier</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Accuracy</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Error Rate</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SVM with linear kernel</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96.4</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3.60</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LDA</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96.23</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3.77</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Logistic Regression</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96.2</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3.80</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KNN</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90.74</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l" rtl="0">
                        <a:spcBef>
                          <a:spcPts val="0"/>
                        </a:spcBef>
                        <a:buClr>
                          <a:schemeClr val="dk1"/>
                        </a:buClr>
                        <a:buSzPct val="25000"/>
                        <a:buFont typeface="Calibri" panose="020F0502020204030204"/>
                        <a:buNone/>
                      </a:pPr>
                      <a:r>
                        <a:rPr lang="en-US" sz="2800" u="none" strike="noStrike" cap="none">
                          <a:latin typeface="Times New Roman" panose="02020603050405020304"/>
                          <a:ea typeface="Times New Roman" panose="02020603050405020304"/>
                          <a:cs typeface="Times New Roman" panose="02020603050405020304"/>
                          <a:sym typeface="Times New Roman" panose="02020603050405020304"/>
                        </a:rPr>
                        <a:t>9.26</a:t>
                      </a:r>
                      <a:endParaRPr lang="en-US" sz="28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
        <p:nvSpPr>
          <p:cNvPr id="156" name="Shape 156"/>
          <p:cNvSpPr txBox="1"/>
          <p:nvPr/>
        </p:nvSpPr>
        <p:spPr>
          <a:xfrm>
            <a:off x="713739" y="5533389"/>
            <a:ext cx="10514965" cy="107124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with linear kernel gives the best performance for all the accuracies and error rates</a:t>
            </a:r>
            <a:endParaRPr lang="en-US" sz="32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Shape 161"/>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Note:</a:t>
            </a:r>
            <a:endPar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2" name="Shape 162"/>
          <p:cNvSpPr txBox="1"/>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with linear kernel being a flexible approach, is capable to reduce overfitting. </a:t>
            </a:r>
            <a:endPar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SVM with linear kernel performs astonishingly well for this dataset as linear separable data. </a:t>
            </a:r>
            <a:endPar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90000"/>
              </a:lnSpc>
              <a:spcBef>
                <a:spcPts val="1000"/>
              </a:spcBef>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But for other different data, it would not have such good performance.</a:t>
            </a:r>
            <a:endPar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Shape 167"/>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8" name="Shape 168"/>
          <p:cNvSpPr txBox="1"/>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just" rtl="0">
              <a:lnSpc>
                <a:spcPct val="90000"/>
              </a:lnSpc>
              <a:spcBef>
                <a:spcPts val="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Discussed and examined various classifiers</a:t>
            </a:r>
            <a:r>
              <a:rPr lang="en-US">
                <a:latin typeface="Times New Roman" panose="02020603050405020304"/>
                <a:ea typeface="Times New Roman" panose="02020603050405020304"/>
                <a:cs typeface="Times New Roman" panose="02020603050405020304"/>
                <a:sym typeface="Times New Roman" panose="02020603050405020304"/>
              </a:rPr>
              <a:t> </a:t>
            </a: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and their performance in classifying human activities using smartphones.</a:t>
            </a:r>
            <a:endPar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just"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Found that their accuracies are quite different from each other.</a:t>
            </a:r>
            <a:endPar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just"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Tested different approaches and algorithms on our dataset. </a:t>
            </a:r>
            <a:endPar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just" rtl="0">
              <a:lnSpc>
                <a:spcPct val="90000"/>
              </a:lnSpc>
              <a:spcBef>
                <a:spcPts val="1000"/>
              </a:spcBef>
              <a:spcAft>
                <a:spcPts val="0"/>
              </a:spcAft>
              <a:buClr>
                <a:schemeClr val="dk1"/>
              </a:buClr>
              <a:buSzPct val="100000"/>
              <a:buFont typeface="Times New Roman" panose="02020603050405020304"/>
              <a:buChar char="•"/>
            </a:pPr>
            <a:r>
              <a:rPr lang="en-US" sz="2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On changing the kernel, SVM classifier gives different results</a:t>
            </a:r>
            <a:r>
              <a:rPr lang="en-US">
                <a:latin typeface="Times New Roman" panose="02020603050405020304"/>
                <a:ea typeface="Times New Roman" panose="02020603050405020304"/>
                <a:cs typeface="Times New Roman" panose="02020603050405020304"/>
                <a:sym typeface="Times New Roman" panose="02020603050405020304"/>
              </a:rPr>
              <a:t>.</a:t>
            </a:r>
            <a:endParaRPr lang="en-US">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just" rtl="0">
              <a:lnSpc>
                <a:spcPct val="90000"/>
              </a:lnSpc>
              <a:spcBef>
                <a:spcPts val="1000"/>
              </a:spcBef>
              <a:buClr>
                <a:schemeClr val="dk1"/>
              </a:buClr>
              <a:buSzPct val="100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SVM with linear kernel has highest accuracy and KNN has the lowest.</a:t>
            </a:r>
            <a:endParaRPr lang="en-US">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just" rtl="0">
              <a:lnSpc>
                <a:spcPct val="90000"/>
              </a:lnSpc>
              <a:spcBef>
                <a:spcPts val="1000"/>
              </a:spcBef>
              <a:buClr>
                <a:schemeClr val="dk1"/>
              </a:buClr>
              <a:buSzPct val="100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Most of the errors are due to confusion of the activity ‘sitting’ and activity ‘standing’ labels.</a:t>
            </a:r>
            <a:endParaRPr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Shape 174"/>
          <p:cNvSpPr txBox="1"/>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latin typeface="Times New Roman" panose="02020603050405020304"/>
                <a:ea typeface="Times New Roman" panose="02020603050405020304"/>
                <a:cs typeface="Times New Roman" panose="02020603050405020304"/>
                <a:sym typeface="Times New Roman" panose="02020603050405020304"/>
              </a:rPr>
              <a:t>Future Work:</a:t>
            </a:r>
            <a:endParaRPr lang="en-US">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Shape 175"/>
          <p:cNvSpPr txBox="1"/>
          <p:nvPr>
            <p:ph type="body" idx="1"/>
          </p:nvPr>
        </p:nvSpPr>
        <p:spPr>
          <a:xfrm>
            <a:off x="996225" y="1825625"/>
            <a:ext cx="10515600" cy="4351200"/>
          </a:xfrm>
          <a:prstGeom prst="rect">
            <a:avLst/>
          </a:prstGeom>
        </p:spPr>
        <p:txBody>
          <a:bodyPr lIns="91425" tIns="91425" rIns="91425" bIns="91425" anchor="t" anchorCtr="0">
            <a:noAutofit/>
          </a:bodyPr>
          <a:lstStyle/>
          <a:p>
            <a:pPr marL="0" lvl="0" indent="0" algn="just" rtl="0">
              <a:spcBef>
                <a:spcPts val="0"/>
              </a:spcBef>
              <a:buNone/>
            </a:pPr>
            <a:endParaRPr>
              <a:latin typeface="Times New Roman" panose="02020603050405020304"/>
              <a:ea typeface="Times New Roman" panose="02020603050405020304"/>
              <a:cs typeface="Times New Roman" panose="02020603050405020304"/>
              <a:sym typeface="Times New Roman" panose="02020603050405020304"/>
            </a:endParaRPr>
          </a:p>
          <a:p>
            <a:pPr lvl="0" algn="just" rtl="0">
              <a:lnSpc>
                <a:spcPct val="115000"/>
              </a:lnSpc>
              <a:spcBef>
                <a:spcPts val="0"/>
              </a:spcBef>
              <a:buFont typeface="Times New Roman" panose="02020603050405020304"/>
            </a:pPr>
            <a:r>
              <a:rPr lang="en-US">
                <a:latin typeface="Times New Roman" panose="02020603050405020304"/>
                <a:ea typeface="Times New Roman" panose="02020603050405020304"/>
                <a:cs typeface="Times New Roman" panose="02020603050405020304"/>
                <a:sym typeface="Times New Roman" panose="02020603050405020304"/>
              </a:rPr>
              <a:t>We suggest that future authors should focus on creating a more effective classifier for only those classes (sitting and standing)</a:t>
            </a:r>
            <a:endParaRPr lang="en-US">
              <a:latin typeface="Times New Roman" panose="02020603050405020304"/>
              <a:ea typeface="Times New Roman" panose="02020603050405020304"/>
              <a:cs typeface="Times New Roman" panose="02020603050405020304"/>
              <a:sym typeface="Times New Roman" panose="02020603050405020304"/>
            </a:endParaRPr>
          </a:p>
          <a:p>
            <a:pPr lvl="0" algn="just" rtl="0">
              <a:lnSpc>
                <a:spcPct val="115000"/>
              </a:lnSpc>
              <a:spcBef>
                <a:spcPts val="0"/>
              </a:spcBef>
              <a:buFont typeface="Times New Roman" panose="02020603050405020304"/>
            </a:pPr>
            <a:r>
              <a:rPr lang="en-US">
                <a:latin typeface="Times New Roman" panose="02020603050405020304"/>
                <a:ea typeface="Times New Roman" panose="02020603050405020304"/>
                <a:cs typeface="Times New Roman" panose="02020603050405020304"/>
                <a:sym typeface="Times New Roman" panose="02020603050405020304"/>
              </a:rPr>
              <a:t>Focus on having additional features to distinguish these two activities (i.e. sitting from standing) could help in this aspect.</a:t>
            </a:r>
            <a:endParaRPr lang="en-US">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Shape 181"/>
          <p:cNvSpPr txBox="1"/>
          <p:nvPr>
            <p:ph type="title"/>
          </p:nvPr>
        </p:nvSpPr>
        <p:spPr>
          <a:xfrm>
            <a:off x="838200" y="380925"/>
            <a:ext cx="10515600" cy="1325700"/>
          </a:xfrm>
          <a:prstGeom prst="rect">
            <a:avLst/>
          </a:prstGeom>
        </p:spPr>
        <p:txBody>
          <a:bodyPr lIns="91425" tIns="91425" rIns="91425" bIns="91425" anchor="ctr" anchorCtr="0">
            <a:noAutofit/>
          </a:bodyPr>
          <a:lstStyle/>
          <a:p>
            <a:pPr lvl="0">
              <a:spcBef>
                <a:spcPts val="0"/>
              </a:spcBef>
              <a:buClr>
                <a:schemeClr val="dk1"/>
              </a:buClr>
              <a:buSzPct val="250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Acknowledgement:</a:t>
            </a:r>
            <a:endParaRPr lang="en-US">
              <a:latin typeface="Times New Roman" panose="02020603050405020304"/>
              <a:ea typeface="Times New Roman" panose="02020603050405020304"/>
              <a:cs typeface="Times New Roman" panose="02020603050405020304"/>
              <a:sym typeface="Times New Roman" panose="02020603050405020304"/>
            </a:endParaRPr>
          </a:p>
        </p:txBody>
      </p:sp>
      <p:sp>
        <p:nvSpPr>
          <p:cNvPr id="182" name="Shape 182"/>
          <p:cNvSpPr txBox="1"/>
          <p:nvPr>
            <p:ph type="body" idx="1"/>
          </p:nvPr>
        </p:nvSpPr>
        <p:spPr>
          <a:xfrm>
            <a:off x="838200" y="1849180"/>
            <a:ext cx="10515600" cy="4351200"/>
          </a:xfrm>
          <a:prstGeom prst="rect">
            <a:avLst/>
          </a:prstGeom>
        </p:spPr>
        <p:txBody>
          <a:bodyPr lIns="91425" tIns="91425" rIns="91425" bIns="91425" anchor="t" anchorCtr="0">
            <a:noAutofit/>
          </a:bodyPr>
          <a:lstStyle/>
          <a:p>
            <a:pPr marL="0" lvl="0" indent="-69850" algn="just" rtl="0">
              <a:lnSpc>
                <a:spcPct val="115000"/>
              </a:lnSpc>
              <a:spcBef>
                <a:spcPts val="0"/>
              </a:spcBef>
              <a:buClr>
                <a:schemeClr val="dk1"/>
              </a:buClr>
              <a:buSzPct val="46000"/>
              <a:buFont typeface="Arial" panose="020B0604020202020204"/>
              <a:buNone/>
            </a:pPr>
            <a:r>
              <a:rPr lang="en-US">
                <a:latin typeface="Times New Roman" panose="02020603050405020304"/>
                <a:ea typeface="Times New Roman" panose="02020603050405020304"/>
                <a:cs typeface="Times New Roman" panose="02020603050405020304"/>
                <a:sym typeface="Times New Roman" panose="02020603050405020304"/>
              </a:rPr>
              <a:t>We’ve taken efforts in this project. However, it would not have been possible without the kind support of many individuals. We would like to extend our sincere thanks to all of them. We thank Professor J. Braun and Teaching Assistant Xinzi Sun for their instructions, for their guidance and constant supervision as well as for providing necessary information regarding the project &amp; also for their support in completing the project. My thanks and appreciations also go to all the people who have willingly helped us out with their abilities.</a:t>
            </a:r>
            <a:endParaRPr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Shape 187"/>
          <p:cNvSpPr txBox="1"/>
          <p:nvPr>
            <p:ph type="title"/>
          </p:nvPr>
        </p:nvSpPr>
        <p:spPr>
          <a:xfrm>
            <a:off x="487292" y="222950"/>
            <a:ext cx="10866000" cy="6432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Shape 188"/>
          <p:cNvSpPr txBox="1"/>
          <p:nvPr>
            <p:ph type="body" idx="1"/>
          </p:nvPr>
        </p:nvSpPr>
        <p:spPr>
          <a:xfrm>
            <a:off x="487000" y="866149"/>
            <a:ext cx="10866600" cy="5849700"/>
          </a:xfrm>
          <a:prstGeom prst="rect">
            <a:avLst/>
          </a:prstGeom>
          <a:noFill/>
          <a:ln>
            <a:noFill/>
          </a:ln>
        </p:spPr>
        <p:txBody>
          <a:bodyPr lIns="91425" tIns="45700" rIns="91425" bIns="45700" anchor="t" anchorCtr="0">
            <a:noAutofit/>
          </a:bodyPr>
          <a:lstStyle/>
          <a:p>
            <a:pPr marL="228600" marR="0" lvl="0" indent="-215900" algn="just" rtl="0">
              <a:lnSpc>
                <a:spcPct val="90000"/>
              </a:lnSpc>
              <a:spcBef>
                <a:spcPts val="0"/>
              </a:spcBef>
              <a:spcAft>
                <a:spcPts val="0"/>
              </a:spcAft>
              <a:buClr>
                <a:schemeClr val="dk1"/>
              </a:buClr>
              <a:buSzPct val="100000"/>
              <a:buFont typeface="Arial" panose="020B0604020202020204"/>
              <a:buChar char="•"/>
            </a:pPr>
            <a:r>
              <a:rPr lang="en-US" sz="2200">
                <a:latin typeface="Times New Roman" panose="02020603050405020304"/>
                <a:ea typeface="Times New Roman" panose="02020603050405020304"/>
                <a:cs typeface="Times New Roman" panose="02020603050405020304"/>
                <a:sym typeface="Times New Roman" panose="02020603050405020304"/>
              </a:rPr>
              <a:t>Bishop, C. M., ‘Pattern Recognition and Machine Learning,’ Springer, 2006</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28600" marR="0" lvl="0" indent="-215900" algn="just" rtl="0">
              <a:lnSpc>
                <a:spcPct val="90000"/>
              </a:lnSpc>
              <a:spcBef>
                <a:spcPts val="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Davies, N., Siewiorek, D.P., Sukthankar, R.: Activity-based computing. IEEE Pervasive Computing 7(2) (April 2008) 20-21</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 Poppe. Vision-based human motion analysis: An overview Computer vision and image understanding, 108(1):4–18, 2007.</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N. Ravi, N. Dandekar, P. Mysore, and M. L. Littman. Activity recognition from accelerometer data. In AAAI,volume 5, pages 1541–1546, 2005</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J.-L. Reyes-Ortiz, L. Oneto, A. Ghio, A. Sama, D. Anguita, and X. Parra. Human activity ecognition on smartphones with awareness of basic activities and postural transitions.In Artificial Neural Networks and Machine Learning–ICANN 2014, pages 177–184. Springer, 2014</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15900" algn="just" rtl="0">
              <a:lnSpc>
                <a:spcPct val="90000"/>
              </a:lnSpc>
              <a:spcBef>
                <a:spcPts val="1000"/>
              </a:spcBef>
              <a:spcAft>
                <a:spcPts val="0"/>
              </a:spcAft>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C.-C. Yang and Y.-L. Hsu. A review of accelerometry-based wearable motion detectors for physical activity monitoring. Sensors , 10(8):7772–7788, 2010.</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15900" algn="just" rtl="0">
              <a:lnSpc>
                <a:spcPct val="90000"/>
              </a:lnSpc>
              <a:spcBef>
                <a:spcPts val="1000"/>
              </a:spcBef>
              <a:buClr>
                <a:schemeClr val="dk1"/>
              </a:buClr>
              <a:buSzPct val="100000"/>
              <a:buFont typeface="Arial" panose="020B0604020202020204"/>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Bao, Ling and Stephen S. Intille. Activity recognition from user-annotated acceleration data, 2004</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Shape 193"/>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panose="020F0502020204030204"/>
              <a:buNone/>
            </a:pP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 name="Shape 194"/>
          <p:cNvSpPr txBox="1"/>
          <p:nvPr>
            <p:ph type="body" idx="1"/>
          </p:nvPr>
        </p:nvSpPr>
        <p:spPr>
          <a:xfrm>
            <a:off x="838200" y="3088640"/>
            <a:ext cx="10515599" cy="2860674"/>
          </a:xfrm>
          <a:prstGeom prst="rect">
            <a:avLst/>
          </a:prstGeom>
          <a:noFill/>
          <a:ln>
            <a:noFill/>
          </a:ln>
        </p:spPr>
        <p:txBody>
          <a:bodyPr lIns="91425" tIns="45700" rIns="91425" bIns="45700" anchor="t" anchorCtr="0">
            <a:noAutofit/>
          </a:bodyPr>
          <a:lstStyle/>
          <a:p>
            <a:pPr marL="0" lvl="0" indent="-69850" algn="ctr" rtl="0">
              <a:spcBef>
                <a:spcPts val="0"/>
              </a:spcBef>
              <a:buClr>
                <a:schemeClr val="dk1"/>
              </a:buClr>
              <a:buSzPct val="25000"/>
              <a:buFont typeface="Arial" panose="020B0604020202020204"/>
              <a:buNone/>
            </a:pPr>
            <a:r>
              <a:rPr lang="en-US" sz="4800">
                <a:latin typeface="Times New Roman" panose="02020603050405020304"/>
                <a:ea typeface="Times New Roman" panose="02020603050405020304"/>
                <a:cs typeface="Times New Roman" panose="02020603050405020304"/>
                <a:sym typeface="Times New Roman" panose="02020603050405020304"/>
              </a:rPr>
              <a:t>Questions?</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Shape 86"/>
          <p:cNvSpPr txBox="1"/>
          <p:nvPr>
            <p:ph type="title"/>
          </p:nvPr>
        </p:nvSpPr>
        <p:spPr>
          <a:xfrm>
            <a:off x="838200" y="365125"/>
            <a:ext cx="10515599" cy="179895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Goal</a:t>
            </a:r>
            <a:endPar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7" name="Shape 87"/>
          <p:cNvSpPr txBox="1"/>
          <p:nvPr>
            <p:ph type="body" idx="1"/>
          </p:nvPr>
        </p:nvSpPr>
        <p:spPr>
          <a:xfrm>
            <a:off x="838200" y="2917190"/>
            <a:ext cx="10515599" cy="326008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None/>
            </a:pPr>
            <a:r>
              <a:rPr lang="en-US" sz="3200">
                <a:latin typeface="Times New Roman" panose="02020603050405020304"/>
                <a:ea typeface="Times New Roman" panose="02020603050405020304"/>
                <a:cs typeface="Times New Roman" panose="02020603050405020304"/>
                <a:sym typeface="Times New Roman" panose="02020603050405020304"/>
              </a:rPr>
              <a:t>To understand in detail about the working of the various classifiers on Human Activity Recognition Dataset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None/>
            </a:pPr>
            <a:endPara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90000"/>
              </a:lnSpc>
              <a:spcBef>
                <a:spcPts val="1000"/>
              </a:spcBef>
              <a:spcAft>
                <a:spcPts val="0"/>
              </a:spcAft>
              <a:buClr>
                <a:schemeClr val="dk1"/>
              </a:buClr>
              <a:buSzPct val="100000"/>
              <a:buFont typeface="Arial" panose="020B0604020202020204"/>
              <a:buNone/>
            </a:pPr>
            <a:endParaRPr sz="3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marR="0" lvl="0" indent="-228600" algn="l" rtl="0">
              <a:lnSpc>
                <a:spcPct val="90000"/>
              </a:lnSpc>
              <a:spcBef>
                <a:spcPts val="1000"/>
              </a:spcBef>
              <a:buClr>
                <a:schemeClr val="dk1"/>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Shape 200"/>
          <p:cNvSpPr txBox="1"/>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p>
        </p:txBody>
      </p:sp>
      <p:sp>
        <p:nvSpPr>
          <p:cNvPr id="201" name="Shape 201"/>
          <p:cNvSpPr txBox="1"/>
          <p:nvPr>
            <p:ph type="body" idx="1"/>
          </p:nvPr>
        </p:nvSpPr>
        <p:spPr>
          <a:xfrm>
            <a:off x="838200" y="1825625"/>
            <a:ext cx="10515600" cy="4351200"/>
          </a:xfrm>
          <a:prstGeom prst="rect">
            <a:avLst/>
          </a:prstGeom>
        </p:spPr>
        <p:txBody>
          <a:bodyPr lIns="91425" tIns="91425" rIns="91425" bIns="91425" anchor="t" anchorCtr="0">
            <a:noAutofit/>
          </a:bodyPr>
          <a:lstStyle/>
          <a:p>
            <a:pPr marL="0" lvl="0" indent="0" algn="l" rtl="0">
              <a:spcBef>
                <a:spcPts val="0"/>
              </a:spcBef>
              <a:buNone/>
            </a:pPr>
            <a:endParaRPr sz="48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buClr>
                <a:schemeClr val="dk1"/>
              </a:buClr>
              <a:buSzPct val="25000"/>
              <a:buFont typeface="Arial" panose="020B0604020202020204"/>
              <a:buNone/>
            </a:pPr>
            <a:r>
              <a:rPr lang="en-US" sz="4800">
                <a:latin typeface="Times New Roman" panose="02020603050405020304"/>
                <a:ea typeface="Times New Roman" panose="02020603050405020304"/>
                <a:cs typeface="Times New Roman" panose="02020603050405020304"/>
                <a:sym typeface="Times New Roman" panose="02020603050405020304"/>
              </a:rPr>
              <a:t>Thank You !</a:t>
            </a:r>
            <a:endParaRPr lang="en-US" sz="4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Shape 92"/>
          <p:cNvSpPr txBox="1"/>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Data Set</a:t>
            </a:r>
            <a:endPar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Shape 93"/>
          <p:cNvSpPr txBox="1"/>
          <p:nvPr>
            <p:ph type="body" idx="1"/>
          </p:nvPr>
        </p:nvSpPr>
        <p:spPr>
          <a:xfrm>
            <a:off x="838200" y="1825625"/>
            <a:ext cx="10515600" cy="4351200"/>
          </a:xfrm>
          <a:prstGeom prst="rect">
            <a:avLst/>
          </a:prstGeom>
          <a:noFill/>
          <a:ln w="19050" cap="flat" cmpd="sng">
            <a:solidFill>
              <a:srgbClr val="4A86E8"/>
            </a:solidFill>
            <a:prstDash val="solid"/>
            <a:round/>
            <a:headEnd type="none" w="med" len="med"/>
            <a:tailEnd type="none" w="med" len="med"/>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UCI link is: https://archive.ics.uci.edu/ml/datasets/Human+Activity+Recognition+Using+Smartphones</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80000"/>
              </a:lnSpc>
              <a:spcBef>
                <a:spcPts val="100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Group of 30 volunteers within an age range of 19-48 years participated wearing a smartphone.</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80000"/>
              </a:lnSpc>
              <a:spcBef>
                <a:spcPts val="100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Each person performed six activities (SITTING, STANDING, LYING, WALKING, WALKING_UPSTAIRS, WALKING_DOWNSTAIRS) </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80000"/>
              </a:lnSpc>
              <a:spcBef>
                <a:spcPts val="1000"/>
              </a:spcBef>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six activities as six classes are corresponding to each data point with 561 features. </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Shape 98"/>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Approach</a:t>
            </a:r>
            <a:endParaRPr lang="en-US" sz="4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Shape 99"/>
          <p:cNvSpPr txBox="1"/>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L</a:t>
            </a:r>
            <a:r>
              <a:rPr lang="en-US"/>
              <a:t>inear Discriminant Analyses (LDA)</a:t>
            </a:r>
            <a:endParaRPr lang="en-US"/>
          </a:p>
          <a:p>
            <a:pPr marL="228600" marR="0" lvl="0" indent="-228600" algn="l" rtl="0">
              <a:lnSpc>
                <a:spcPct val="90000"/>
              </a:lnSpc>
              <a:spcBef>
                <a:spcPts val="1000"/>
              </a:spcBef>
              <a:spcAft>
                <a:spcPts val="0"/>
              </a:spcAft>
              <a:buClr>
                <a:schemeClr val="dk1"/>
              </a:buClr>
              <a:buSzPct val="100000"/>
              <a:buFont typeface="Arial" panose="020B0604020202020204"/>
              <a:buChar char="•"/>
            </a:pPr>
            <a:r>
              <a:rPr lang="en-US"/>
              <a:t>Multinomial </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Logistic Regression</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90000"/>
              </a:lnSpc>
              <a:spcBef>
                <a:spcPts val="1000"/>
              </a:spcBef>
              <a:buClr>
                <a:schemeClr val="dk1"/>
              </a:buClr>
              <a:buSzPct val="100000"/>
              <a:buFont typeface="Arial" panose="020B060402020202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S</a:t>
            </a:r>
            <a:r>
              <a:rPr lang="en-US"/>
              <a:t>upport Vector Machines (SVM)</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0" indent="-228600" algn="l" rtl="0">
              <a:lnSpc>
                <a:spcPct val="90000"/>
              </a:lnSpc>
              <a:spcBef>
                <a:spcPts val="1000"/>
              </a:spcBef>
              <a:buClr>
                <a:schemeClr val="dk1"/>
              </a:buClr>
              <a:buSzPct val="100000"/>
              <a:buFont typeface="Arial" panose="020B0604020202020204"/>
              <a:buChar char="•"/>
            </a:pPr>
            <a:r>
              <a:rPr lang="en-US"/>
              <a:t>KNN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Shape 105"/>
          <p:cNvSpPr txBox="1"/>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p>
        </p:txBody>
      </p:sp>
      <p:sp>
        <p:nvSpPr>
          <p:cNvPr id="106" name="Shape 106"/>
          <p:cNvSpPr txBox="1"/>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p>
        </p:txBody>
      </p:sp>
      <p:pic>
        <p:nvPicPr>
          <p:cNvPr id="107" name="Shape 107"/>
          <p:cNvPicPr preferRelativeResize="0"/>
          <p:nvPr/>
        </p:nvPicPr>
        <p:blipFill>
          <a:blip r:embed="rId1"/>
          <a:stretch>
            <a:fillRect/>
          </a:stretch>
        </p:blipFill>
        <p:spPr>
          <a:xfrm>
            <a:off x="0" y="0"/>
            <a:ext cx="12191999" cy="685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Shape 112"/>
          <p:cNvSpPr txBox="1"/>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panose="020F0502020204030204"/>
              <a:buNone/>
            </a:pP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3" name="Shape 113"/>
          <p:cNvPicPr preferRelativeResize="0"/>
          <p:nvPr/>
        </p:nvPicPr>
        <p:blipFill>
          <a:blip r:embed="rId1"/>
          <a:stretch>
            <a:fillRect/>
          </a:stretch>
        </p:blipFill>
        <p:spPr>
          <a:xfrm>
            <a:off x="0" y="0"/>
            <a:ext cx="12352305"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Shape 118"/>
          <p:cNvSpPr txBox="1"/>
          <p:nvPr>
            <p:ph type="title"/>
          </p:nvPr>
        </p:nvSpPr>
        <p:spPr>
          <a:xfrm>
            <a:off x="207644" y="365125"/>
            <a:ext cx="11705590" cy="140334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LDA:</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LDA classifier</a:t>
            </a:r>
            <a:endPar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19" name="Shape 119"/>
          <p:cNvGraphicFramePr/>
          <p:nvPr/>
        </p:nvGraphicFramePr>
        <p:xfrm>
          <a:off x="26670" y="1995169"/>
          <a:ext cx="3000000" cy="3000000"/>
        </p:xfrm>
        <a:graphic>
          <a:graphicData uri="http://schemas.openxmlformats.org/drawingml/2006/table">
            <a:tbl>
              <a:tblPr bandRow="1">
                <a:noFill/>
                <a:tableStyleId>{0BD51DE5-FBDD-4B9C-BC66-63A758B43946}</a:tableStyleId>
              </a:tblPr>
              <a:tblGrid>
                <a:gridCol w="1591300"/>
                <a:gridCol w="1426200"/>
                <a:gridCol w="1507500"/>
                <a:gridCol w="1612275"/>
                <a:gridCol w="1405250"/>
                <a:gridCol w="1508750"/>
                <a:gridCol w="1507500"/>
                <a:gridCol w="1508750"/>
              </a:tblGrid>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lang="en-US" sz="2400" b="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98.79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460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97.66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405</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96.43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434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88.39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510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95.86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97.61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95.63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95.18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90.11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96.23</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Shape 124"/>
          <p:cNvSpPr txBox="1"/>
          <p:nvPr>
            <p:ph type="title"/>
          </p:nvPr>
        </p:nvSpPr>
        <p:spPr>
          <a:xfrm>
            <a:off x="93345" y="365125"/>
            <a:ext cx="11798935" cy="144335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Logistic Regression:</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the Logistic Regression classifier</a:t>
            </a:r>
            <a:endPar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25" name="Shape 125"/>
          <p:cNvGraphicFramePr/>
          <p:nvPr/>
        </p:nvGraphicFramePr>
        <p:xfrm>
          <a:off x="93345" y="2105025"/>
          <a:ext cx="3000000" cy="3000000"/>
        </p:xfrm>
        <a:graphic>
          <a:graphicData uri="http://schemas.openxmlformats.org/drawingml/2006/table">
            <a:tbl>
              <a:tblPr bandRow="1">
                <a:noFill/>
                <a:tableStyleId>{0BD51DE5-FBDD-4B9C-BC66-63A758B43946}</a:tableStyleId>
              </a:tblPr>
              <a:tblGrid>
                <a:gridCol w="1599575"/>
                <a:gridCol w="1350000"/>
                <a:gridCol w="1475100"/>
                <a:gridCol w="1599575"/>
                <a:gridCol w="1350000"/>
                <a:gridCol w="1475100"/>
                <a:gridCol w="1474475"/>
                <a:gridCol w="1475100"/>
              </a:tblGrid>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494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448</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95.12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407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432</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87.98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517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97.18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94.46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97.18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99.51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97.08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90.38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96.2</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Shape 130"/>
          <p:cNvSpPr txBox="1"/>
          <p:nvPr>
            <p:ph type="title"/>
          </p:nvPr>
        </p:nvSpPr>
        <p:spPr>
          <a:xfrm>
            <a:off x="10159" y="365125"/>
            <a:ext cx="12047219" cy="1340485"/>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panose="02020603050405020304"/>
              <a:buNone/>
            </a:pPr>
            <a: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KNN:</a:t>
            </a:r>
            <a:br>
              <a:rPr lang="en-US" sz="396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Confusion Matrix of the classification results on the test data using KNN classifier</a:t>
            </a:r>
            <a:endParaRPr lang="en-US" sz="252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131" name="Shape 131"/>
          <p:cNvGraphicFramePr/>
          <p:nvPr/>
        </p:nvGraphicFramePr>
        <p:xfrm>
          <a:off x="154597" y="1966319"/>
          <a:ext cx="3000000" cy="3000000"/>
        </p:xfrm>
        <a:graphic>
          <a:graphicData uri="http://schemas.openxmlformats.org/drawingml/2006/table">
            <a:tbl>
              <a:tblPr bandRow="1">
                <a:noFill/>
                <a:tableStyleId>{0BD51DE5-FBDD-4B9C-BC66-63A758B43946}</a:tableStyleId>
              </a:tblPr>
              <a:tblGrid>
                <a:gridCol w="1572900"/>
                <a:gridCol w="1366525"/>
                <a:gridCol w="1469400"/>
                <a:gridCol w="1595125"/>
                <a:gridCol w="1345575"/>
                <a:gridCol w="1469400"/>
                <a:gridCol w="1470025"/>
                <a:gridCol w="1469400"/>
              </a:tblGrid>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Activity</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Recall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72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Walking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486</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97.98</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Upstairs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426</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90.45</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Downstairs</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327</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77.86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Sitting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420</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67</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85.54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Standing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51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481</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90.41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Laying</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534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99.44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81000">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Precision %</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83.94</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90.46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96.46</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88.79</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87.61</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100</a:t>
                      </a:r>
                      <a:endParaRPr 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spAutoFit/>
                    </a:bodyPr>
                    <a:lstStyle/>
                    <a:p>
                      <a:pPr marL="0" marR="0" lvl="0" indent="0" algn="ctr" rtl="0">
                        <a:spcBef>
                          <a:spcPts val="0"/>
                        </a:spcBef>
                        <a:buClr>
                          <a:schemeClr val="dk1"/>
                        </a:buClr>
                        <a:buSzPct val="25000"/>
                        <a:buFont typeface="Times New Roman" panose="02020603050405020304"/>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90.74</a:t>
                      </a:r>
                      <a:endParaRPr lang="en-US" sz="24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5604</Words>
  <Application>WPS Presentation</Application>
  <PresentationFormat/>
  <Paragraphs>876</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vt:lpstr>
      <vt:lpstr>Calibri</vt:lpstr>
      <vt:lpstr>Times New Roman</vt:lpstr>
      <vt:lpstr>Microsoft YaHei</vt:lpstr>
      <vt:lpstr/>
      <vt:lpstr>Arial Unicode MS</vt:lpstr>
      <vt:lpstr>Segoe Print</vt:lpstr>
      <vt:lpstr>Office Theme</vt:lpstr>
      <vt:lpstr>Human Activity Recognition Using Smartphones Data Set</vt:lpstr>
      <vt:lpstr>Goal</vt:lpstr>
      <vt:lpstr>Data Set</vt:lpstr>
      <vt:lpstr>Approach</vt:lpstr>
      <vt:lpstr>PowerPoint 演示文稿</vt:lpstr>
      <vt:lpstr>PowerPoint 演示文稿</vt:lpstr>
      <vt:lpstr>LDA:  Confusion Matrix of the classification results on the test data using the LDA classifier</vt:lpstr>
      <vt:lpstr>Logistic Regression:  Confusion Matrix of the classification results on the test data using the Logistic Regression classifier</vt:lpstr>
      <vt:lpstr>KNN:  Confusion Matrix of the classification results on the test data using KNN classifier</vt:lpstr>
      <vt:lpstr>SVM for 'rbf' kernel  Confusion Matrix of classification results on the testdata using SVM classifier(rbf kernel)</vt:lpstr>
      <vt:lpstr>SVM for 'linear' kernel  Confusion Matrix of the classification results on the test data using the SVM classifier (linear kernel)</vt:lpstr>
      <vt:lpstr>SVM for 'poly' kernel  Confusion Matrix of the classification results on the test data using the SVM classifier (poly kernel)</vt:lpstr>
      <vt:lpstr>Comparison:  The table shows the comparison of the classification results on the test data using the training related classifiers.</vt:lpstr>
      <vt:lpstr>Note:</vt:lpstr>
      <vt:lpstr>Conclusion:</vt:lpstr>
      <vt:lpstr>Future Work:</vt:lpstr>
      <vt:lpstr>Acknowledgement:</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Using Smartphones Data Set</dc:title>
  <dc:creator/>
  <cp:lastModifiedBy>Aanchal Sharma</cp:lastModifiedBy>
  <cp:revision>2</cp:revision>
  <dcterms:created xsi:type="dcterms:W3CDTF">2017-05-01T19:11:00Z</dcterms:created>
  <dcterms:modified xsi:type="dcterms:W3CDTF">2017-09-28T02:14:52Z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