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8"/>
  </p:notesMasterIdLst>
  <p:handoutMasterIdLst>
    <p:handoutMasterId r:id="rId19"/>
  </p:handoutMasterIdLst>
  <p:sldIdLst>
    <p:sldId id="341" r:id="rId2"/>
    <p:sldId id="342" r:id="rId3"/>
    <p:sldId id="345" r:id="rId4"/>
    <p:sldId id="344" r:id="rId5"/>
    <p:sldId id="343" r:id="rId6"/>
    <p:sldId id="348" r:id="rId7"/>
    <p:sldId id="347" r:id="rId8"/>
    <p:sldId id="346" r:id="rId9"/>
    <p:sldId id="354" r:id="rId10"/>
    <p:sldId id="355" r:id="rId11"/>
    <p:sldId id="353" r:id="rId12"/>
    <p:sldId id="351" r:id="rId13"/>
    <p:sldId id="352" r:id="rId14"/>
    <p:sldId id="357" r:id="rId15"/>
    <p:sldId id="356" r:id="rId16"/>
    <p:sldId id="303"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4" autoAdjust="0"/>
  </p:normalViewPr>
  <p:slideViewPr>
    <p:cSldViewPr>
      <p:cViewPr varScale="1">
        <p:scale>
          <a:sx n="77" d="100"/>
          <a:sy n="77" d="100"/>
        </p:scale>
        <p:origin x="1230"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4" d="100"/>
          <a:sy n="104" d="100"/>
        </p:scale>
        <p:origin x="-25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9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9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9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94A047-46DB-4C66-8BA6-0AC41D369E82}" type="slidenum">
              <a:rPr lang="en-US"/>
              <a:pPr/>
              <a:t>‹#›</a:t>
            </a:fld>
            <a:endParaRPr lang="en-US"/>
          </a:p>
        </p:txBody>
      </p:sp>
    </p:spTree>
    <p:extLst>
      <p:ext uri="{BB962C8B-B14F-4D97-AF65-F5344CB8AC3E}">
        <p14:creationId xmlns:p14="http://schemas.microsoft.com/office/powerpoint/2010/main" val="3729373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47D980-1FF9-49C4-B48A-0B77F0121F93}" type="slidenum">
              <a:rPr lang="en-US"/>
              <a:pPr/>
              <a:t>‹#›</a:t>
            </a:fld>
            <a:endParaRPr lang="en-US"/>
          </a:p>
        </p:txBody>
      </p:sp>
    </p:spTree>
    <p:extLst>
      <p:ext uri="{BB962C8B-B14F-4D97-AF65-F5344CB8AC3E}">
        <p14:creationId xmlns:p14="http://schemas.microsoft.com/office/powerpoint/2010/main" val="16851526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5302" name="Rectangle 6"/>
          <p:cNvSpPr>
            <a:spLocks noGrp="1" noChangeArrowheads="1"/>
          </p:cNvSpPr>
          <p:nvPr>
            <p:ph type="ctrTitle" sz="quarter"/>
          </p:nvPr>
        </p:nvSpPr>
        <p:spPr>
          <a:xfrm>
            <a:off x="1828800" y="1295400"/>
            <a:ext cx="6934200" cy="2116138"/>
          </a:xfrm>
        </p:spPr>
        <p:txBody>
          <a:bodyPr/>
          <a:lstStyle>
            <a:lvl1pPr>
              <a:defRPr b="0">
                <a:solidFill>
                  <a:schemeClr val="bg1"/>
                </a:solidFill>
              </a:defRPr>
            </a:lvl1pPr>
          </a:lstStyle>
          <a:p>
            <a:r>
              <a:rPr lang="en-US"/>
              <a:t>Click to edit Master title style</a:t>
            </a:r>
          </a:p>
        </p:txBody>
      </p:sp>
      <p:sp>
        <p:nvSpPr>
          <p:cNvPr id="55303" name="Rectangle 7"/>
          <p:cNvSpPr>
            <a:spLocks noGrp="1" noChangeArrowheads="1"/>
          </p:cNvSpPr>
          <p:nvPr>
            <p:ph type="subTitle" sz="quarter" idx="1"/>
          </p:nvPr>
        </p:nvSpPr>
        <p:spPr>
          <a:xfrm>
            <a:off x="2133600" y="3429000"/>
            <a:ext cx="6400800" cy="1752600"/>
          </a:xfrm>
        </p:spPr>
        <p:txBody>
          <a:bodyPr/>
          <a:lstStyle>
            <a:lvl1pPr marL="0" indent="0" algn="ctr">
              <a:buFont typeface="Symbol" pitchFamily="18" charset="2"/>
              <a:buNone/>
              <a:defRPr/>
            </a:lvl1pPr>
          </a:lstStyle>
          <a:p>
            <a:r>
              <a:rPr lang="en-US"/>
              <a:t>Click to edit Master subtitle style</a:t>
            </a:r>
          </a:p>
        </p:txBody>
      </p:sp>
      <p:sp>
        <p:nvSpPr>
          <p:cNvPr id="55304" name="Rectangle 8"/>
          <p:cNvSpPr>
            <a:spLocks noGrp="1" noChangeArrowheads="1"/>
          </p:cNvSpPr>
          <p:nvPr>
            <p:ph type="dt" sz="quarter" idx="2"/>
          </p:nvPr>
        </p:nvSpPr>
        <p:spPr>
          <a:xfrm>
            <a:off x="1828800" y="6400800"/>
            <a:ext cx="1905000" cy="457200"/>
          </a:xfrm>
        </p:spPr>
        <p:txBody>
          <a:bodyPr/>
          <a:lstStyle>
            <a:lvl1pPr>
              <a:defRPr b="0">
                <a:solidFill>
                  <a:schemeClr val="bg1"/>
                </a:solidFill>
              </a:defRPr>
            </a:lvl1pPr>
          </a:lstStyle>
          <a:p>
            <a:fld id="{962E348F-E656-4DED-BCFC-5512493B1523}" type="datetime1">
              <a:rPr lang="en-US" smtClean="0"/>
              <a:t>7/22/2022</a:t>
            </a:fld>
            <a:endParaRPr lang="en-US"/>
          </a:p>
        </p:txBody>
      </p:sp>
      <p:sp>
        <p:nvSpPr>
          <p:cNvPr id="55305" name="Rectangle 9"/>
          <p:cNvSpPr>
            <a:spLocks noGrp="1" noChangeArrowheads="1"/>
          </p:cNvSpPr>
          <p:nvPr>
            <p:ph type="ftr" sz="quarter" idx="3"/>
          </p:nvPr>
        </p:nvSpPr>
        <p:spPr>
          <a:xfrm>
            <a:off x="3962400" y="6400800"/>
            <a:ext cx="2895600" cy="457200"/>
          </a:xfrm>
        </p:spPr>
        <p:txBody>
          <a:bodyPr/>
          <a:lstStyle>
            <a:lvl1pPr algn="ctr">
              <a:defRPr b="0">
                <a:solidFill>
                  <a:schemeClr val="bg1"/>
                </a:solidFill>
              </a:defRPr>
            </a:lvl1pPr>
          </a:lstStyle>
          <a:p>
            <a:r>
              <a:rPr lang="en-US"/>
              <a:t>MUT - Innovation for Prosperity</a:t>
            </a:r>
            <a:endParaRPr lang="en-US" dirty="0">
              <a:solidFill>
                <a:srgbClr val="FF0000"/>
              </a:solidFill>
            </a:endParaRPr>
          </a:p>
        </p:txBody>
      </p:sp>
      <p:sp>
        <p:nvSpPr>
          <p:cNvPr id="55306" name="Rectangle 10"/>
          <p:cNvSpPr>
            <a:spLocks noGrp="1" noChangeArrowheads="1"/>
          </p:cNvSpPr>
          <p:nvPr>
            <p:ph type="sldNum" sz="quarter" idx="4"/>
          </p:nvPr>
        </p:nvSpPr>
        <p:spPr>
          <a:xfrm>
            <a:off x="7239000" y="6400800"/>
            <a:ext cx="1905000" cy="457200"/>
          </a:xfrm>
        </p:spPr>
        <p:txBody>
          <a:bodyPr/>
          <a:lstStyle>
            <a:lvl1pPr>
              <a:defRPr b="0">
                <a:solidFill>
                  <a:schemeClr val="bg1"/>
                </a:solidFill>
              </a:defRPr>
            </a:lvl1pPr>
          </a:lstStyle>
          <a:p>
            <a:r>
              <a:rPr lang="en-US"/>
              <a:t>Slide No. </a:t>
            </a:r>
            <a:fld id="{92BA6209-F6B7-4075-A2ED-023ED9B0C147}" type="slidenum">
              <a:rPr lang="en-US"/>
              <a:pPr/>
              <a:t>‹#›</a:t>
            </a:fld>
            <a:endParaRPr lang="en-US"/>
          </a:p>
        </p:txBody>
      </p:sp>
      <p:sp>
        <p:nvSpPr>
          <p:cNvPr id="55309" name="Rectangle 13"/>
          <p:cNvSpPr>
            <a:spLocks noChangeArrowheads="1"/>
          </p:cNvSpPr>
          <p:nvPr userDrawn="1"/>
        </p:nvSpPr>
        <p:spPr bwMode="auto">
          <a:xfrm>
            <a:off x="0" y="0"/>
            <a:ext cx="1752600" cy="6858000"/>
          </a:xfrm>
          <a:prstGeom prst="rect">
            <a:avLst/>
          </a:prstGeom>
          <a:solidFill>
            <a:srgbClr val="92D050"/>
          </a:solidFill>
          <a:ln w="12700" cap="sq">
            <a:solidFill>
              <a:schemeClr val="tx1"/>
            </a:solidFill>
            <a:miter lim="800000"/>
            <a:headEnd type="none" w="sm" len="sm"/>
            <a:tailEnd type="none" w="sm" len="sm"/>
          </a:ln>
          <a:effectLst/>
        </p:spPr>
        <p:txBody>
          <a:bodyPr wrap="none" anchor="ctr"/>
          <a:lstStyle/>
          <a:p>
            <a:endParaRPr lang="en-US"/>
          </a:p>
        </p:txBody>
      </p:sp>
      <p:sp>
        <p:nvSpPr>
          <p:cNvPr id="55310" name="Rectangle 14"/>
          <p:cNvSpPr>
            <a:spLocks noChangeArrowheads="1"/>
          </p:cNvSpPr>
          <p:nvPr userDrawn="1"/>
        </p:nvSpPr>
        <p:spPr bwMode="auto">
          <a:xfrm>
            <a:off x="1676400" y="0"/>
            <a:ext cx="76200" cy="6858000"/>
          </a:xfrm>
          <a:prstGeom prst="rect">
            <a:avLst/>
          </a:prstGeom>
          <a:solidFill>
            <a:srgbClr val="FF0000"/>
          </a:solidFill>
          <a:ln w="12700" cap="sq">
            <a:solidFill>
              <a:schemeClr val="tx1"/>
            </a:solidFill>
            <a:miter lim="800000"/>
            <a:headEnd type="none" w="sm" len="sm"/>
            <a:tailEnd type="none" w="sm" len="sm"/>
          </a:ln>
          <a:effectLst/>
        </p:spPr>
        <p:txBody>
          <a:bodyPr wrap="none" anchor="ctr"/>
          <a:lstStyle/>
          <a:p>
            <a:endParaRPr lang="en-US" dirty="0">
              <a:solidFill>
                <a:srgbClr val="FF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AF6F1B0-6E40-473B-AC61-A2389689EE7E}" type="datetime1">
              <a:rPr lang="en-US" smtClean="0"/>
              <a:t>7/22/2022</a:t>
            </a:fld>
            <a:endParaRPr lang="en-US"/>
          </a:p>
        </p:txBody>
      </p:sp>
      <p:sp>
        <p:nvSpPr>
          <p:cNvPr id="5" name="Footer Placeholder 4"/>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6" name="Slide Number Placeholder 5"/>
          <p:cNvSpPr>
            <a:spLocks noGrp="1"/>
          </p:cNvSpPr>
          <p:nvPr>
            <p:ph type="sldNum" sz="quarter" idx="12"/>
          </p:nvPr>
        </p:nvSpPr>
        <p:spPr/>
        <p:txBody>
          <a:bodyPr/>
          <a:lstStyle>
            <a:lvl1pPr>
              <a:defRPr/>
            </a:lvl1pPr>
          </a:lstStyle>
          <a:p>
            <a:r>
              <a:rPr lang="en-US"/>
              <a:t> Slide # </a:t>
            </a:r>
            <a:fld id="{39EAA77D-103C-4844-843E-31BF96FE5A60}" type="slidenum">
              <a:rPr lang="en-US"/>
              <a:pPr/>
              <a:t>‹#›</a:t>
            </a:fld>
            <a:endParaRPr lang="en-US"/>
          </a:p>
        </p:txBody>
      </p:sp>
      <p:pic>
        <p:nvPicPr>
          <p:cNvPr id="7"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83E15D-22DF-4C4A-A2D8-F5344F8517FE}" type="datetime1">
              <a:rPr lang="en-US" smtClean="0"/>
              <a:t>7/22/2022</a:t>
            </a:fld>
            <a:endParaRPr lang="en-US"/>
          </a:p>
        </p:txBody>
      </p:sp>
      <p:sp>
        <p:nvSpPr>
          <p:cNvPr id="5" name="Footer Placeholder 4"/>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6" name="Slide Number Placeholder 5"/>
          <p:cNvSpPr>
            <a:spLocks noGrp="1"/>
          </p:cNvSpPr>
          <p:nvPr>
            <p:ph type="sldNum" sz="quarter" idx="12"/>
          </p:nvPr>
        </p:nvSpPr>
        <p:spPr/>
        <p:txBody>
          <a:bodyPr/>
          <a:lstStyle>
            <a:lvl1pPr>
              <a:defRPr/>
            </a:lvl1pPr>
          </a:lstStyle>
          <a:p>
            <a:r>
              <a:rPr lang="en-US"/>
              <a:t> Slide # </a:t>
            </a:r>
            <a:fld id="{BF9B799E-60CA-4DE6-A6F0-7CEF3FA9BE80}" type="slidenum">
              <a:rPr lang="en-US"/>
              <a:pPr/>
              <a:t>‹#›</a:t>
            </a:fld>
            <a:endParaRPr lang="en-US"/>
          </a:p>
        </p:txBody>
      </p:sp>
      <p:pic>
        <p:nvPicPr>
          <p:cNvPr id="7"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228600" y="1371600"/>
            <a:ext cx="43053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371600"/>
            <a:ext cx="4305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400800"/>
            <a:ext cx="685800" cy="457200"/>
          </a:xfrm>
        </p:spPr>
        <p:txBody>
          <a:bodyPr/>
          <a:lstStyle>
            <a:lvl1pPr>
              <a:defRPr/>
            </a:lvl1pPr>
          </a:lstStyle>
          <a:p>
            <a:fld id="{9BE8EC60-D7C0-459A-A0AB-5DC6C11C56FA}" type="datetime1">
              <a:rPr lang="en-US" smtClean="0"/>
              <a:t>7/22/2022</a:t>
            </a:fld>
            <a:endParaRPr lang="en-US"/>
          </a:p>
        </p:txBody>
      </p:sp>
      <p:sp>
        <p:nvSpPr>
          <p:cNvPr id="6" name="Footer Placeholder 5"/>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7" name="Slide Number Placeholder 6"/>
          <p:cNvSpPr>
            <a:spLocks noGrp="1"/>
          </p:cNvSpPr>
          <p:nvPr>
            <p:ph type="sldNum" sz="quarter" idx="12"/>
          </p:nvPr>
        </p:nvSpPr>
        <p:spPr>
          <a:xfrm>
            <a:off x="6858000" y="6248400"/>
            <a:ext cx="2286000" cy="533400"/>
          </a:xfrm>
        </p:spPr>
        <p:txBody>
          <a:bodyPr/>
          <a:lstStyle>
            <a:lvl1pPr>
              <a:defRPr/>
            </a:lvl1pPr>
          </a:lstStyle>
          <a:p>
            <a:r>
              <a:rPr lang="en-US"/>
              <a:t> Slide # </a:t>
            </a:r>
            <a:fld id="{11420255-0F54-4066-AB01-402E4E89A3AB}"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228600" y="1371600"/>
            <a:ext cx="4305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371600"/>
            <a:ext cx="4305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848100"/>
            <a:ext cx="4305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5867400" y="6324600"/>
            <a:ext cx="685800" cy="457200"/>
          </a:xfrm>
        </p:spPr>
        <p:txBody>
          <a:bodyPr/>
          <a:lstStyle>
            <a:lvl1pPr>
              <a:defRPr/>
            </a:lvl1pPr>
          </a:lstStyle>
          <a:p>
            <a:fld id="{C573971A-38EF-4EB1-8C25-1CDA693CFFFF}" type="datetime1">
              <a:rPr lang="en-US" smtClean="0"/>
              <a:t>7/22/2022</a:t>
            </a:fld>
            <a:endParaRPr lang="en-US" dirty="0"/>
          </a:p>
        </p:txBody>
      </p:sp>
      <p:sp>
        <p:nvSpPr>
          <p:cNvPr id="7" name="Footer Placeholder 6"/>
          <p:cNvSpPr>
            <a:spLocks noGrp="1"/>
          </p:cNvSpPr>
          <p:nvPr>
            <p:ph type="ftr" sz="quarter" idx="11"/>
          </p:nvPr>
        </p:nvSpPr>
        <p:spPr>
          <a:xfrm>
            <a:off x="685800" y="6248400"/>
            <a:ext cx="4572000" cy="533400"/>
          </a:xfrm>
        </p:spPr>
        <p:txBody>
          <a:bodyPr/>
          <a:lstStyle>
            <a:lvl1pPr>
              <a:defRPr/>
            </a:lvl1pPr>
          </a:lstStyle>
          <a:p>
            <a:r>
              <a:rPr lang="en-US" dirty="0">
                <a:solidFill>
                  <a:srgbClr val="0000FF"/>
                </a:solidFill>
              </a:rPr>
              <a:t>MUT - </a:t>
            </a:r>
            <a:r>
              <a:rPr lang="en-US" dirty="0">
                <a:solidFill>
                  <a:srgbClr val="FF0000"/>
                </a:solidFill>
              </a:rPr>
              <a:t>Innovation for Prosperity</a:t>
            </a:r>
          </a:p>
        </p:txBody>
      </p:sp>
      <p:sp>
        <p:nvSpPr>
          <p:cNvPr id="8" name="Slide Number Placeholder 7"/>
          <p:cNvSpPr>
            <a:spLocks noGrp="1"/>
          </p:cNvSpPr>
          <p:nvPr>
            <p:ph type="sldNum" sz="quarter" idx="12"/>
          </p:nvPr>
        </p:nvSpPr>
        <p:spPr>
          <a:xfrm>
            <a:off x="6858000" y="6248400"/>
            <a:ext cx="2286000" cy="533400"/>
          </a:xfrm>
        </p:spPr>
        <p:txBody>
          <a:bodyPr/>
          <a:lstStyle>
            <a:lvl1pPr>
              <a:defRPr/>
            </a:lvl1pPr>
          </a:lstStyle>
          <a:p>
            <a:r>
              <a:rPr lang="en-US"/>
              <a:t> Slide # </a:t>
            </a:r>
            <a:fld id="{E62141BB-36D1-4B2F-AB94-FD06BA69E83A}" type="slidenum">
              <a:rPr lang="en-US"/>
              <a:pPr/>
              <a:t>‹#›</a:t>
            </a:fld>
            <a:endParaRPr lang="en-US"/>
          </a:p>
        </p:txBody>
      </p:sp>
      <p:pic>
        <p:nvPicPr>
          <p:cNvPr id="9"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562600" y="6324600"/>
            <a:ext cx="990600" cy="457200"/>
          </a:xfrm>
        </p:spPr>
        <p:txBody>
          <a:bodyPr/>
          <a:lstStyle>
            <a:lvl1pPr>
              <a:defRPr>
                <a:solidFill>
                  <a:schemeClr val="bg1">
                    <a:lumMod val="85000"/>
                    <a:lumOff val="15000"/>
                  </a:schemeClr>
                </a:solidFill>
              </a:defRPr>
            </a:lvl1pPr>
          </a:lstStyle>
          <a:p>
            <a:fld id="{E076E37B-E10B-41A6-8255-662F91ED157E}" type="datetime1">
              <a:rPr lang="en-US" smtClean="0"/>
              <a:t>7/22/2022</a:t>
            </a:fld>
            <a:endParaRPr lang="en-US" dirty="0"/>
          </a:p>
        </p:txBody>
      </p:sp>
      <p:sp>
        <p:nvSpPr>
          <p:cNvPr id="5" name="Footer Placeholder 4"/>
          <p:cNvSpPr>
            <a:spLocks noGrp="1"/>
          </p:cNvSpPr>
          <p:nvPr>
            <p:ph type="ftr" sz="quarter" idx="11"/>
          </p:nvPr>
        </p:nvSpPr>
        <p:spPr>
          <a:xfrm>
            <a:off x="685800" y="6248400"/>
            <a:ext cx="3200400" cy="533400"/>
          </a:xfrm>
        </p:spPr>
        <p:txBody>
          <a:bodyPr/>
          <a:lstStyle>
            <a:lvl1pPr>
              <a:defRPr/>
            </a:lvl1pPr>
          </a:lstStyle>
          <a:p>
            <a:r>
              <a:rPr lang="en-US" dirty="0">
                <a:solidFill>
                  <a:srgbClr val="0000FF"/>
                </a:solidFill>
              </a:rPr>
              <a:t>MUT</a:t>
            </a:r>
            <a:r>
              <a:rPr lang="en-US" dirty="0"/>
              <a:t> </a:t>
            </a:r>
            <a:r>
              <a:rPr lang="en-US" dirty="0">
                <a:solidFill>
                  <a:srgbClr val="0000FF"/>
                </a:solidFill>
              </a:rPr>
              <a:t>-</a:t>
            </a:r>
            <a:r>
              <a:rPr lang="en-US" dirty="0"/>
              <a:t> </a:t>
            </a:r>
            <a:r>
              <a:rPr lang="en-US" dirty="0">
                <a:solidFill>
                  <a:srgbClr val="FF0000"/>
                </a:solidFill>
              </a:rPr>
              <a:t>Innovation for Prosperity</a:t>
            </a:r>
          </a:p>
        </p:txBody>
      </p:sp>
      <p:sp>
        <p:nvSpPr>
          <p:cNvPr id="6" name="Slide Number Placeholder 5"/>
          <p:cNvSpPr>
            <a:spLocks noGrp="1"/>
          </p:cNvSpPr>
          <p:nvPr>
            <p:ph type="sldNum" sz="quarter" idx="12"/>
          </p:nvPr>
        </p:nvSpPr>
        <p:spPr/>
        <p:txBody>
          <a:bodyPr/>
          <a:lstStyle>
            <a:lvl1pPr>
              <a:defRPr>
                <a:solidFill>
                  <a:schemeClr val="bg2">
                    <a:lumMod val="90000"/>
                    <a:lumOff val="10000"/>
                  </a:schemeClr>
                </a:solidFill>
              </a:defRPr>
            </a:lvl1pPr>
          </a:lstStyle>
          <a:p>
            <a:r>
              <a:rPr lang="en-US"/>
              <a:t> Slide # </a:t>
            </a:r>
            <a:fld id="{8A56D610-06C6-493A-93F1-D40931F3543B}" type="slidenum">
              <a:rPr lang="en-US" smtClean="0"/>
              <a:pPr/>
              <a:t>‹#›</a:t>
            </a:fld>
            <a:endParaRPr lang="en-US" dirty="0"/>
          </a:p>
        </p:txBody>
      </p:sp>
      <p:pic>
        <p:nvPicPr>
          <p:cNvPr id="9"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54B7E72-4451-468C-9B26-3327C5616A91}" type="datetime1">
              <a:rPr lang="en-US" smtClean="0"/>
              <a:t>7/22/2022</a:t>
            </a:fld>
            <a:endParaRPr lang="en-US"/>
          </a:p>
        </p:txBody>
      </p:sp>
      <p:sp>
        <p:nvSpPr>
          <p:cNvPr id="5" name="Footer Placeholder 4"/>
          <p:cNvSpPr>
            <a:spLocks noGrp="1"/>
          </p:cNvSpPr>
          <p:nvPr>
            <p:ph type="ftr" sz="quarter" idx="11"/>
          </p:nvPr>
        </p:nvSpPr>
        <p:spPr>
          <a:xfrm>
            <a:off x="685800" y="6324600"/>
            <a:ext cx="4724400" cy="533400"/>
          </a:xfrm>
        </p:spPr>
        <p:txBody>
          <a:bodyPr/>
          <a:lstStyle>
            <a:lvl1pPr>
              <a:defRPr/>
            </a:lvl1pPr>
          </a:lstStyle>
          <a:p>
            <a:r>
              <a:rPr lang="en-US" dirty="0">
                <a:solidFill>
                  <a:srgbClr val="0000FF"/>
                </a:solidFill>
              </a:rPr>
              <a:t>MUT - </a:t>
            </a:r>
            <a:r>
              <a:rPr lang="en-US" dirty="0">
                <a:solidFill>
                  <a:srgbClr val="FF0000"/>
                </a:solidFill>
              </a:rPr>
              <a:t>Innovation for Prosperity</a:t>
            </a:r>
          </a:p>
        </p:txBody>
      </p:sp>
      <p:sp>
        <p:nvSpPr>
          <p:cNvPr id="6" name="Slide Number Placeholder 5"/>
          <p:cNvSpPr>
            <a:spLocks noGrp="1"/>
          </p:cNvSpPr>
          <p:nvPr>
            <p:ph type="sldNum" sz="quarter" idx="12"/>
          </p:nvPr>
        </p:nvSpPr>
        <p:spPr/>
        <p:txBody>
          <a:bodyPr/>
          <a:lstStyle>
            <a:lvl1pPr>
              <a:defRPr/>
            </a:lvl1pPr>
          </a:lstStyle>
          <a:p>
            <a:r>
              <a:rPr lang="en-US"/>
              <a:t> Slide # </a:t>
            </a:r>
            <a:fld id="{06DCDCE5-04DA-4FC6-8525-D69FE3AFCA6F}" type="slidenum">
              <a:rPr lang="en-US"/>
              <a:pPr/>
              <a:t>‹#›</a:t>
            </a:fld>
            <a:endParaRPr lang="en-US"/>
          </a:p>
        </p:txBody>
      </p:sp>
      <p:pic>
        <p:nvPicPr>
          <p:cNvPr id="7"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305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71600"/>
            <a:ext cx="4305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52D30D3-55AE-4382-98FA-F0B3021A4E09}" type="datetime1">
              <a:rPr lang="en-US" smtClean="0"/>
              <a:t>7/22/2022</a:t>
            </a:fld>
            <a:endParaRPr lang="en-US"/>
          </a:p>
        </p:txBody>
      </p:sp>
      <p:sp>
        <p:nvSpPr>
          <p:cNvPr id="6" name="Footer Placeholder 5"/>
          <p:cNvSpPr>
            <a:spLocks noGrp="1"/>
          </p:cNvSpPr>
          <p:nvPr>
            <p:ph type="ftr" sz="quarter" idx="11"/>
          </p:nvPr>
        </p:nvSpPr>
        <p:spPr>
          <a:xfrm>
            <a:off x="685800" y="6324600"/>
            <a:ext cx="4953000" cy="533400"/>
          </a:xfrm>
        </p:spPr>
        <p:txBody>
          <a:bodyPr/>
          <a:lstStyle>
            <a:lvl1pPr>
              <a:defRPr/>
            </a:lvl1pPr>
          </a:lstStyle>
          <a:p>
            <a:r>
              <a:rPr lang="en-US" dirty="0">
                <a:solidFill>
                  <a:srgbClr val="0000FF"/>
                </a:solidFill>
              </a:rPr>
              <a:t>MUT - </a:t>
            </a:r>
            <a:r>
              <a:rPr lang="en-US" dirty="0">
                <a:solidFill>
                  <a:srgbClr val="FF0000"/>
                </a:solidFill>
              </a:rPr>
              <a:t>Innovation for Prosperity</a:t>
            </a:r>
          </a:p>
        </p:txBody>
      </p:sp>
      <p:sp>
        <p:nvSpPr>
          <p:cNvPr id="7" name="Slide Number Placeholder 6"/>
          <p:cNvSpPr>
            <a:spLocks noGrp="1"/>
          </p:cNvSpPr>
          <p:nvPr>
            <p:ph type="sldNum" sz="quarter" idx="12"/>
          </p:nvPr>
        </p:nvSpPr>
        <p:spPr/>
        <p:txBody>
          <a:bodyPr/>
          <a:lstStyle>
            <a:lvl1pPr>
              <a:defRPr/>
            </a:lvl1pPr>
          </a:lstStyle>
          <a:p>
            <a:r>
              <a:rPr lang="en-US"/>
              <a:t> Slide # </a:t>
            </a:r>
            <a:fld id="{21136960-6A3E-4C13-B1D2-432E76CE9E03}"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D74F4A9-E600-4456-9B18-CAEF4E11DDFC}" type="datetime1">
              <a:rPr lang="en-US" smtClean="0"/>
              <a:t>7/22/2022</a:t>
            </a:fld>
            <a:endParaRPr lang="en-US"/>
          </a:p>
        </p:txBody>
      </p:sp>
      <p:sp>
        <p:nvSpPr>
          <p:cNvPr id="8" name="Footer Placeholder 7"/>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9" name="Slide Number Placeholder 8"/>
          <p:cNvSpPr>
            <a:spLocks noGrp="1"/>
          </p:cNvSpPr>
          <p:nvPr>
            <p:ph type="sldNum" sz="quarter" idx="12"/>
          </p:nvPr>
        </p:nvSpPr>
        <p:spPr/>
        <p:txBody>
          <a:bodyPr/>
          <a:lstStyle>
            <a:lvl1pPr>
              <a:defRPr/>
            </a:lvl1pPr>
          </a:lstStyle>
          <a:p>
            <a:r>
              <a:rPr lang="en-US"/>
              <a:t> Slide # </a:t>
            </a:r>
            <a:fld id="{66908886-371A-499E-AA9F-7A88F183AFB4}" type="slidenum">
              <a:rPr lang="en-US"/>
              <a:pPr/>
              <a:t>‹#›</a:t>
            </a:fld>
            <a:endParaRPr lang="en-US"/>
          </a:p>
        </p:txBody>
      </p:sp>
      <p:pic>
        <p:nvPicPr>
          <p:cNvPr id="10"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56725E1-01E6-49B7-A223-782009A1D8EA}" type="datetime1">
              <a:rPr lang="en-US" smtClean="0"/>
              <a:t>7/22/2022</a:t>
            </a:fld>
            <a:endParaRPr lang="en-US"/>
          </a:p>
        </p:txBody>
      </p:sp>
      <p:sp>
        <p:nvSpPr>
          <p:cNvPr id="4" name="Footer Placeholder 3"/>
          <p:cNvSpPr>
            <a:spLocks noGrp="1"/>
          </p:cNvSpPr>
          <p:nvPr>
            <p:ph type="ftr" sz="quarter" idx="11"/>
          </p:nvPr>
        </p:nvSpPr>
        <p:spPr>
          <a:xfrm>
            <a:off x="685800" y="6248400"/>
            <a:ext cx="5410200" cy="6096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5" name="Slide Number Placeholder 4"/>
          <p:cNvSpPr>
            <a:spLocks noGrp="1"/>
          </p:cNvSpPr>
          <p:nvPr>
            <p:ph type="sldNum" sz="quarter" idx="12"/>
          </p:nvPr>
        </p:nvSpPr>
        <p:spPr/>
        <p:txBody>
          <a:bodyPr/>
          <a:lstStyle>
            <a:lvl1pPr>
              <a:defRPr/>
            </a:lvl1pPr>
          </a:lstStyle>
          <a:p>
            <a:r>
              <a:rPr lang="en-US"/>
              <a:t> Slide # </a:t>
            </a:r>
            <a:fld id="{21838F59-EE79-48C1-AC84-B5E879CFEEF2}" type="slidenum">
              <a:rPr lang="en-US"/>
              <a:pPr/>
              <a:t>‹#›</a:t>
            </a:fld>
            <a:endParaRPr lang="en-US"/>
          </a:p>
        </p:txBody>
      </p:sp>
      <p:pic>
        <p:nvPicPr>
          <p:cNvPr id="6"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1F9B86C-FDBD-4F25-85B7-609CC56F05BF}" type="datetime1">
              <a:rPr lang="en-US" smtClean="0"/>
              <a:t>7/22/2022</a:t>
            </a:fld>
            <a:endParaRPr lang="en-US"/>
          </a:p>
        </p:txBody>
      </p:sp>
      <p:sp>
        <p:nvSpPr>
          <p:cNvPr id="3" name="Footer Placeholder 2"/>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4" name="Slide Number Placeholder 3"/>
          <p:cNvSpPr>
            <a:spLocks noGrp="1"/>
          </p:cNvSpPr>
          <p:nvPr>
            <p:ph type="sldNum" sz="quarter" idx="12"/>
          </p:nvPr>
        </p:nvSpPr>
        <p:spPr/>
        <p:txBody>
          <a:bodyPr/>
          <a:lstStyle>
            <a:lvl1pPr>
              <a:defRPr/>
            </a:lvl1pPr>
          </a:lstStyle>
          <a:p>
            <a:r>
              <a:rPr lang="en-US"/>
              <a:t> Slide # </a:t>
            </a:r>
            <a:fld id="{1F7DD532-BBCB-4456-9385-C5488906F72E}" type="slidenum">
              <a:rPr lang="en-US"/>
              <a:pPr/>
              <a:t>‹#›</a:t>
            </a:fld>
            <a:endParaRPr lang="en-US"/>
          </a:p>
        </p:txBody>
      </p:sp>
      <p:pic>
        <p:nvPicPr>
          <p:cNvPr id="5"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D5334F7-F50F-4292-8151-2B180F9E293E}" type="datetime1">
              <a:rPr lang="en-US" smtClean="0"/>
              <a:t>7/22/2022</a:t>
            </a:fld>
            <a:endParaRPr lang="en-US"/>
          </a:p>
        </p:txBody>
      </p:sp>
      <p:sp>
        <p:nvSpPr>
          <p:cNvPr id="6" name="Footer Placeholder 5"/>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7" name="Slide Number Placeholder 6"/>
          <p:cNvSpPr>
            <a:spLocks noGrp="1"/>
          </p:cNvSpPr>
          <p:nvPr>
            <p:ph type="sldNum" sz="quarter" idx="12"/>
          </p:nvPr>
        </p:nvSpPr>
        <p:spPr/>
        <p:txBody>
          <a:bodyPr/>
          <a:lstStyle>
            <a:lvl1pPr>
              <a:defRPr/>
            </a:lvl1pPr>
          </a:lstStyle>
          <a:p>
            <a:r>
              <a:rPr lang="en-US"/>
              <a:t> Slide # </a:t>
            </a:r>
            <a:fld id="{DDF528EA-24F2-4312-93F2-EADBA5006A9F}"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82FE692-EDE7-4884-9BB3-924A3D469121}" type="datetime1">
              <a:rPr lang="en-US" smtClean="0"/>
              <a:t>7/22/2022</a:t>
            </a:fld>
            <a:endParaRPr lang="en-US"/>
          </a:p>
        </p:txBody>
      </p:sp>
      <p:sp>
        <p:nvSpPr>
          <p:cNvPr id="6" name="Footer Placeholder 5"/>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7" name="Slide Number Placeholder 6"/>
          <p:cNvSpPr>
            <a:spLocks noGrp="1"/>
          </p:cNvSpPr>
          <p:nvPr>
            <p:ph type="sldNum" sz="quarter" idx="12"/>
          </p:nvPr>
        </p:nvSpPr>
        <p:spPr/>
        <p:txBody>
          <a:bodyPr/>
          <a:lstStyle>
            <a:lvl1pPr>
              <a:defRPr/>
            </a:lvl1pPr>
          </a:lstStyle>
          <a:p>
            <a:r>
              <a:rPr lang="en-US"/>
              <a:t> Slide # </a:t>
            </a:r>
            <a:fld id="{9D5843E1-39E8-48F2-B31E-CA3A90B017E6}"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4285" name="Rectangle 13"/>
          <p:cNvSpPr>
            <a:spLocks noChangeArrowheads="1"/>
          </p:cNvSpPr>
          <p:nvPr userDrawn="1"/>
        </p:nvSpPr>
        <p:spPr bwMode="auto">
          <a:xfrm>
            <a:off x="0" y="0"/>
            <a:ext cx="9144000" cy="1219200"/>
          </a:xfrm>
          <a:prstGeom prst="rect">
            <a:avLst/>
          </a:prstGeom>
          <a:solidFill>
            <a:srgbClr val="92D050"/>
          </a:solidFill>
          <a:ln w="12700" cap="sq">
            <a:solidFill>
              <a:schemeClr val="tx1"/>
            </a:solidFill>
            <a:miter lim="800000"/>
            <a:headEnd type="none" w="sm" len="sm"/>
            <a:tailEnd type="none" w="sm" len="sm"/>
          </a:ln>
          <a:effectLst/>
        </p:spPr>
        <p:txBody>
          <a:bodyPr wrap="none" anchor="ctr"/>
          <a:lstStyle/>
          <a:p>
            <a:pPr algn="ctr"/>
            <a:endParaRPr lang="en-US" b="1">
              <a:solidFill>
                <a:srgbClr val="FFFFFF"/>
              </a:solidFill>
              <a:effectLst>
                <a:outerShdw blurRad="38100" dist="38100" dir="2700000" algn="tl">
                  <a:srgbClr val="000000"/>
                </a:outerShdw>
              </a:effectLst>
            </a:endParaRPr>
          </a:p>
        </p:txBody>
      </p:sp>
      <p:sp>
        <p:nvSpPr>
          <p:cNvPr id="54286" name="Rectangle 14"/>
          <p:cNvSpPr>
            <a:spLocks noChangeArrowheads="1"/>
          </p:cNvSpPr>
          <p:nvPr userDrawn="1"/>
        </p:nvSpPr>
        <p:spPr bwMode="auto">
          <a:xfrm>
            <a:off x="0" y="6248400"/>
            <a:ext cx="9144000" cy="609600"/>
          </a:xfrm>
          <a:prstGeom prst="rect">
            <a:avLst/>
          </a:prstGeom>
          <a:solidFill>
            <a:srgbClr val="92D050"/>
          </a:solidFill>
          <a:ln w="12700" cap="sq">
            <a:solidFill>
              <a:schemeClr val="tx1"/>
            </a:solidFill>
            <a:miter lim="800000"/>
            <a:headEnd type="none" w="sm" len="sm"/>
            <a:tailEnd type="none" w="sm" len="sm"/>
          </a:ln>
          <a:effectLst/>
        </p:spPr>
        <p:txBody>
          <a:bodyPr wrap="none" anchor="ctr"/>
          <a:lstStyle/>
          <a:p>
            <a:endParaRPr lang="en-US"/>
          </a:p>
        </p:txBody>
      </p:sp>
      <p:sp>
        <p:nvSpPr>
          <p:cNvPr id="54278" name="Rectangle 6"/>
          <p:cNvSpPr>
            <a:spLocks noGrp="1" noChangeArrowheads="1"/>
          </p:cNvSpPr>
          <p:nvPr>
            <p:ph type="title"/>
          </p:nvPr>
        </p:nvSpPr>
        <p:spPr bwMode="auto">
          <a:xfrm>
            <a:off x="0" y="0"/>
            <a:ext cx="9144000" cy="1143000"/>
          </a:xfrm>
          <a:prstGeom prst="rect">
            <a:avLst/>
          </a:prstGeom>
          <a:noFill/>
          <a:ln w="12700" cap="sq">
            <a:noFill/>
            <a:miter lim="800000"/>
            <a:headEnd type="none" w="sm" len="sm"/>
            <a:tailEnd type="none" w="sm" len="sm"/>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4279" name="Rectangle 7"/>
          <p:cNvSpPr>
            <a:spLocks noGrp="1" noChangeArrowheads="1"/>
          </p:cNvSpPr>
          <p:nvPr>
            <p:ph type="body" idx="1"/>
          </p:nvPr>
        </p:nvSpPr>
        <p:spPr bwMode="auto">
          <a:xfrm>
            <a:off x="228600" y="1371600"/>
            <a:ext cx="8763000" cy="48006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3"/>
            <a:r>
              <a:rPr lang="en-US" dirty="0"/>
              <a:t>Fifth level</a:t>
            </a:r>
          </a:p>
        </p:txBody>
      </p:sp>
      <p:sp>
        <p:nvSpPr>
          <p:cNvPr id="54280" name="Rectangle 8"/>
          <p:cNvSpPr>
            <a:spLocks noGrp="1" noChangeArrowheads="1"/>
          </p:cNvSpPr>
          <p:nvPr>
            <p:ph type="dt" sz="half" idx="2"/>
          </p:nvPr>
        </p:nvSpPr>
        <p:spPr bwMode="auto">
          <a:xfrm>
            <a:off x="6096000" y="6400800"/>
            <a:ext cx="685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400" b="1">
                <a:solidFill>
                  <a:srgbClr val="FFFFFF"/>
                </a:solidFill>
                <a:effectLst>
                  <a:outerShdw blurRad="38100" dist="38100" dir="2700000" algn="tl">
                    <a:srgbClr val="C0C0C0"/>
                  </a:outerShdw>
                </a:effectLst>
                <a:latin typeface="+mn-lt"/>
              </a:defRPr>
            </a:lvl1pPr>
          </a:lstStyle>
          <a:p>
            <a:fld id="{CE4A65A4-81BC-4951-8E14-788D089B978A}" type="datetime1">
              <a:rPr lang="en-US" smtClean="0"/>
              <a:t>7/22/2022</a:t>
            </a:fld>
            <a:endParaRPr lang="en-US"/>
          </a:p>
        </p:txBody>
      </p:sp>
      <p:sp>
        <p:nvSpPr>
          <p:cNvPr id="54281" name="Rectangle 9"/>
          <p:cNvSpPr>
            <a:spLocks noGrp="1" noChangeArrowheads="1"/>
          </p:cNvSpPr>
          <p:nvPr>
            <p:ph type="ftr" sz="quarter" idx="3"/>
          </p:nvPr>
        </p:nvSpPr>
        <p:spPr bwMode="auto">
          <a:xfrm>
            <a:off x="228600" y="6248400"/>
            <a:ext cx="5867400" cy="5334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400" b="1">
                <a:solidFill>
                  <a:srgbClr val="FFFFFF"/>
                </a:solidFill>
                <a:effectLst>
                  <a:outerShdw blurRad="38100" dist="38100" dir="2700000" algn="tl">
                    <a:srgbClr val="C0C0C0"/>
                  </a:outerShdw>
                </a:effectLst>
                <a:latin typeface="+mn-lt"/>
              </a:defRPr>
            </a:lvl1pPr>
          </a:lstStyle>
          <a:p>
            <a:r>
              <a:rPr lang="en-US" dirty="0">
                <a:solidFill>
                  <a:srgbClr val="0000FF"/>
                </a:solidFill>
              </a:rPr>
              <a:t>MUT - </a:t>
            </a:r>
            <a:r>
              <a:rPr lang="en-US" dirty="0">
                <a:solidFill>
                  <a:srgbClr val="FF0000"/>
                </a:solidFill>
              </a:rPr>
              <a:t>Innovation for Prosperity</a:t>
            </a:r>
          </a:p>
        </p:txBody>
      </p:sp>
      <p:sp>
        <p:nvSpPr>
          <p:cNvPr id="54282" name="Rectangle 10"/>
          <p:cNvSpPr>
            <a:spLocks noGrp="1" noChangeArrowheads="1"/>
          </p:cNvSpPr>
          <p:nvPr>
            <p:ph type="sldNum" sz="quarter" idx="4"/>
          </p:nvPr>
        </p:nvSpPr>
        <p:spPr bwMode="auto">
          <a:xfrm>
            <a:off x="6858000" y="6248400"/>
            <a:ext cx="2286000" cy="5334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400" b="1">
                <a:solidFill>
                  <a:srgbClr val="FFFFFF"/>
                </a:solidFill>
                <a:effectLst>
                  <a:outerShdw blurRad="38100" dist="38100" dir="2700000" algn="tl">
                    <a:srgbClr val="C0C0C0"/>
                  </a:outerShdw>
                </a:effectLst>
                <a:latin typeface="+mn-lt"/>
              </a:defRPr>
            </a:lvl1pPr>
          </a:lstStyle>
          <a:p>
            <a:r>
              <a:rPr lang="en-US"/>
              <a:t> Slide # </a:t>
            </a:r>
            <a:fld id="{6783A1FA-AD9E-42F0-B158-82FAB432F668}"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dt="0"/>
  <p:txStyles>
    <p:titleStyle>
      <a:lvl1pPr algn="ctr" rtl="0" fontAlgn="base">
        <a:spcBef>
          <a:spcPct val="0"/>
        </a:spcBef>
        <a:spcAft>
          <a:spcPct val="0"/>
        </a:spcAft>
        <a:defRPr sz="4400" b="1">
          <a:solidFill>
            <a:srgbClr val="FFFFFF"/>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2pPr>
      <a:lvl3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3pPr>
      <a:lvl4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4pPr>
      <a:lvl5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5pPr>
      <a:lvl6pPr marL="4572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6pPr>
      <a:lvl7pPr marL="9144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7pPr>
      <a:lvl8pPr marL="13716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8pPr>
      <a:lvl9pPr marL="18288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9pPr>
    </p:titleStyle>
    <p:bodyStyle>
      <a:lvl1pPr marL="342900" indent="-342900" algn="l" rtl="0" fontAlgn="base">
        <a:spcBef>
          <a:spcPct val="20000"/>
        </a:spcBef>
        <a:spcAft>
          <a:spcPct val="0"/>
        </a:spcAft>
        <a:buClr>
          <a:srgbClr val="0000FF"/>
        </a:buClr>
        <a:buFont typeface="Symbol" pitchFamily="18" charset="2"/>
        <a:buBlip>
          <a:blip r:embed="rId15"/>
        </a:buBlip>
        <a:defRPr sz="3200">
          <a:solidFill>
            <a:schemeClr val="bg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rgbClr val="0000FF"/>
        </a:buClr>
        <a:buBlip>
          <a:blip r:embed="rId16"/>
        </a:buBlip>
        <a:defRPr sz="2800">
          <a:solidFill>
            <a:schemeClr val="bg1"/>
          </a:solidFill>
          <a:effectLst>
            <a:outerShdw blurRad="38100" dist="38100" dir="2700000" algn="tl">
              <a:srgbClr val="C0C0C0"/>
            </a:outerShdw>
          </a:effectLst>
          <a:latin typeface="+mn-lt"/>
        </a:defRPr>
      </a:lvl2pPr>
      <a:lvl3pPr marL="1143000" indent="-228600" algn="l" rtl="0" fontAlgn="base">
        <a:spcBef>
          <a:spcPct val="20000"/>
        </a:spcBef>
        <a:spcAft>
          <a:spcPct val="0"/>
        </a:spcAft>
        <a:buClr>
          <a:srgbClr val="0000FF"/>
        </a:buClr>
        <a:buBlip>
          <a:blip r:embed="rId17"/>
        </a:buBlip>
        <a:defRPr sz="2400">
          <a:solidFill>
            <a:schemeClr val="bg1"/>
          </a:solidFill>
          <a:effectLst>
            <a:outerShdw blurRad="38100" dist="38100" dir="2700000" algn="tl">
              <a:srgbClr val="C0C0C0"/>
            </a:outerShdw>
          </a:effectLst>
          <a:latin typeface="+mn-lt"/>
        </a:defRPr>
      </a:lvl3pPr>
      <a:lvl4pPr marL="1600200" indent="-228600" algn="l" rtl="0" fontAlgn="base">
        <a:spcBef>
          <a:spcPct val="20000"/>
        </a:spcBef>
        <a:spcAft>
          <a:spcPct val="0"/>
        </a:spcAft>
        <a:buClr>
          <a:srgbClr val="0000FF"/>
        </a:buClr>
        <a:buBlip>
          <a:blip r:embed="rId18"/>
        </a:buBlip>
        <a:defRPr sz="2000">
          <a:solidFill>
            <a:schemeClr val="bg1"/>
          </a:solidFill>
          <a:effectLst>
            <a:outerShdw blurRad="38100" dist="38100" dir="2700000" algn="tl">
              <a:srgbClr val="C0C0C0"/>
            </a:outerShdw>
          </a:effectLst>
          <a:latin typeface="+mn-lt"/>
        </a:defRPr>
      </a:lvl4pPr>
      <a:lvl5pPr marL="2057400" indent="-228600" algn="l" rtl="0" fontAlgn="base">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5" name="Rectangle 11"/>
          <p:cNvSpPr>
            <a:spLocks noGrp="1" noChangeArrowheads="1"/>
          </p:cNvSpPr>
          <p:nvPr>
            <p:ph type="ctrTitle" sz="quarter"/>
          </p:nvPr>
        </p:nvSpPr>
        <p:spPr>
          <a:xfrm>
            <a:off x="2019300" y="1028700"/>
            <a:ext cx="6781800" cy="756138"/>
          </a:xfrm>
          <a:noFill/>
          <a:ln/>
        </p:spPr>
        <p:txBody>
          <a:bodyPr/>
          <a:lstStyle/>
          <a:p>
            <a:br>
              <a:rPr lang="en-US" sz="1000" b="1" dirty="0"/>
            </a:br>
            <a:br>
              <a:rPr lang="en-US" sz="1000" dirty="0"/>
            </a:br>
            <a:r>
              <a:rPr lang="en-US" sz="1600" dirty="0"/>
              <a:t>Murang’a University of Technology</a:t>
            </a:r>
            <a:br>
              <a:rPr lang="en-US" sz="1600" dirty="0"/>
            </a:br>
            <a:r>
              <a:rPr lang="en-US" sz="1600" b="1" i="1" dirty="0">
                <a:solidFill>
                  <a:srgbClr val="FF0000"/>
                </a:solidFill>
              </a:rPr>
              <a:t> </a:t>
            </a:r>
            <a:r>
              <a:rPr lang="en-US" sz="1600" i="1" dirty="0">
                <a:solidFill>
                  <a:srgbClr val="FF0000"/>
                </a:solidFill>
              </a:rPr>
              <a:t>Innovation for Prosperity</a:t>
            </a:r>
          </a:p>
        </p:txBody>
      </p:sp>
      <p:sp>
        <p:nvSpPr>
          <p:cNvPr id="338951" name="Rectangle 7"/>
          <p:cNvSpPr>
            <a:spLocks noGrp="1" noChangeArrowheads="1"/>
          </p:cNvSpPr>
          <p:nvPr>
            <p:ph type="subTitle" sz="quarter" idx="1"/>
          </p:nvPr>
        </p:nvSpPr>
        <p:spPr>
          <a:xfrm>
            <a:off x="1676400" y="1905000"/>
            <a:ext cx="7467600" cy="4953000"/>
          </a:xfrm>
        </p:spPr>
        <p:txBody>
          <a:bodyPr/>
          <a:lstStyle/>
          <a:p>
            <a:pPr algn="l"/>
            <a:endParaRPr lang="en-US" sz="2400" spc="-5" dirty="0">
              <a:solidFill>
                <a:schemeClr val="bg1"/>
              </a:solidFill>
              <a:latin typeface="Times New Roman"/>
              <a:cs typeface="Times New Roman"/>
            </a:endParaRPr>
          </a:p>
          <a:p>
            <a:r>
              <a:rPr lang="en-US" sz="2400" i="1" dirty="0">
                <a:latin typeface="Frutiger-Cn" charset="0"/>
              </a:rPr>
              <a:t>Online Voter Registration and Voting System</a:t>
            </a:r>
          </a:p>
          <a:p>
            <a:r>
              <a:rPr lang="en-US" sz="2400" i="1" dirty="0">
                <a:latin typeface="Frutiger-Cn" charset="0"/>
              </a:rPr>
              <a:t>Presented by Ndegwa Victor Mugo</a:t>
            </a:r>
          </a:p>
          <a:p>
            <a:r>
              <a:rPr lang="en-US" sz="2400" i="1" dirty="0">
                <a:latin typeface="Frutiger-Cn" charset="0"/>
              </a:rPr>
              <a:t>SC200/5064/2018 </a:t>
            </a:r>
          </a:p>
          <a:p>
            <a:r>
              <a:rPr lang="en-US" sz="2400" i="1" dirty="0">
                <a:latin typeface="Frutiger-Cn" charset="0"/>
              </a:rPr>
              <a:t>Supervised by Madam Millicent and Dr. </a:t>
            </a:r>
            <a:r>
              <a:rPr lang="en-US" sz="2400" i="1" dirty="0" err="1">
                <a:latin typeface="Frutiger-Cn" charset="0"/>
              </a:rPr>
              <a:t>Njenga</a:t>
            </a:r>
            <a:r>
              <a:rPr lang="en-US" sz="2400" i="1" dirty="0">
                <a:latin typeface="Frutiger-Cn" charset="0"/>
              </a:rPr>
              <a:t> S.</a:t>
            </a:r>
          </a:p>
        </p:txBody>
      </p:sp>
      <p:pic>
        <p:nvPicPr>
          <p:cNvPr id="1032193" name="Picture 1" descr="C:\Users\user\Documents\2016 MRUC Documents\NEW LOGO\MUT Logo Final Design.jpg"/>
          <p:cNvPicPr>
            <a:picLocks noChangeAspect="1" noChangeArrowheads="1"/>
          </p:cNvPicPr>
          <p:nvPr/>
        </p:nvPicPr>
        <p:blipFill>
          <a:blip r:embed="rId2" cstate="print"/>
          <a:srcRect l="13043" t="4348" r="8696" b="17391"/>
          <a:stretch>
            <a:fillRect/>
          </a:stretch>
        </p:blipFill>
        <p:spPr bwMode="auto">
          <a:xfrm>
            <a:off x="4876800" y="228600"/>
            <a:ext cx="990600" cy="990600"/>
          </a:xfrm>
          <a:prstGeom prst="rect">
            <a:avLst/>
          </a:prstGeom>
          <a:noFill/>
        </p:spPr>
      </p:pic>
    </p:spTree>
    <p:extLst>
      <p:ext uri="{BB962C8B-B14F-4D97-AF65-F5344CB8AC3E}">
        <p14:creationId xmlns:p14="http://schemas.microsoft.com/office/powerpoint/2010/main" val="359567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 Code Details and Efficiency </a:t>
            </a:r>
          </a:p>
        </p:txBody>
      </p:sp>
      <p:sp>
        <p:nvSpPr>
          <p:cNvPr id="3" name="Content Placeholder 2"/>
          <p:cNvSpPr>
            <a:spLocks noGrp="1"/>
          </p:cNvSpPr>
          <p:nvPr>
            <p:ph idx="1"/>
          </p:nvPr>
        </p:nvSpPr>
        <p:spPr>
          <a:xfrm>
            <a:off x="190500" y="1295400"/>
            <a:ext cx="8763000" cy="3276600"/>
          </a:xfrm>
        </p:spPr>
        <p:txBody>
          <a:bodyPr/>
          <a:lstStyle/>
          <a:p>
            <a:pPr marL="0" indent="0">
              <a:buNone/>
            </a:pPr>
            <a:r>
              <a:rPr lang="en-US" dirty="0"/>
              <a:t>  login and signup interface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7" name="Picture 6">
            <a:extLst>
              <a:ext uri="{FF2B5EF4-FFF2-40B4-BE49-F238E27FC236}">
                <a16:creationId xmlns:a16="http://schemas.microsoft.com/office/drawing/2014/main" id="{F0550433-D8AE-E7EF-5252-4A51781F5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49925"/>
            <a:ext cx="7467600" cy="4198475"/>
          </a:xfrm>
          <a:prstGeom prst="rect">
            <a:avLst/>
          </a:prstGeom>
        </p:spPr>
      </p:pic>
    </p:spTree>
    <p:extLst>
      <p:ext uri="{BB962C8B-B14F-4D97-AF65-F5344CB8AC3E}">
        <p14:creationId xmlns:p14="http://schemas.microsoft.com/office/powerpoint/2010/main" val="240478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Presentation </a:t>
            </a:r>
            <a:r>
              <a:rPr lang="en-US" b="1" dirty="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190500" y="1219200"/>
            <a:ext cx="8763000" cy="4876800"/>
          </a:xfrm>
        </p:spPr>
        <p:txBody>
          <a:bodyPr/>
          <a:lstStyle/>
          <a:p>
            <a:pPr marL="0" indent="0">
              <a:buNone/>
            </a:pPr>
            <a:r>
              <a:rPr lang="en-US" dirty="0"/>
              <a:t>Actual voting page</a:t>
            </a: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5" name="Picture 4">
            <a:extLst>
              <a:ext uri="{FF2B5EF4-FFF2-40B4-BE49-F238E27FC236}">
                <a16:creationId xmlns:a16="http://schemas.microsoft.com/office/drawing/2014/main" id="{DB33B146-D3D7-D3E3-2BDF-0075FF78D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7377"/>
            <a:ext cx="7502784" cy="4218623"/>
          </a:xfrm>
          <a:prstGeom prst="rect">
            <a:avLst/>
          </a:prstGeom>
        </p:spPr>
      </p:pic>
    </p:spTree>
    <p:extLst>
      <p:ext uri="{BB962C8B-B14F-4D97-AF65-F5344CB8AC3E}">
        <p14:creationId xmlns:p14="http://schemas.microsoft.com/office/powerpoint/2010/main" val="105544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Presentation </a:t>
            </a:r>
            <a:r>
              <a:rPr lang="en-US" b="1" dirty="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190500" y="1219200"/>
            <a:ext cx="8763000" cy="4876800"/>
          </a:xfrm>
        </p:spPr>
        <p:txBody>
          <a:bodyPr/>
          <a:lstStyle/>
          <a:p>
            <a:pPr marL="0" indent="0">
              <a:buNone/>
            </a:pPr>
            <a:r>
              <a:rPr lang="en-US" dirty="0"/>
              <a:t>Admin voter tally report page</a:t>
            </a: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5" name="Picture 4">
            <a:extLst>
              <a:ext uri="{FF2B5EF4-FFF2-40B4-BE49-F238E27FC236}">
                <a16:creationId xmlns:a16="http://schemas.microsoft.com/office/drawing/2014/main" id="{61DACA8F-749C-49C1-F498-DBF7F269F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12694"/>
            <a:ext cx="7000875" cy="3935706"/>
          </a:xfrm>
          <a:prstGeom prst="rect">
            <a:avLst/>
          </a:prstGeom>
        </p:spPr>
      </p:pic>
    </p:spTree>
    <p:extLst>
      <p:ext uri="{BB962C8B-B14F-4D97-AF65-F5344CB8AC3E}">
        <p14:creationId xmlns:p14="http://schemas.microsoft.com/office/powerpoint/2010/main" val="46272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Presentation </a:t>
            </a:r>
            <a:r>
              <a:rPr lang="en-US" b="1" dirty="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190500" y="1219200"/>
            <a:ext cx="8763000" cy="4876800"/>
          </a:xfrm>
        </p:spPr>
        <p:txBody>
          <a:bodyPr/>
          <a:lstStyle/>
          <a:p>
            <a:pPr marL="0" indent="0">
              <a:buNone/>
            </a:pPr>
            <a:r>
              <a:rPr lang="en-US" dirty="0"/>
              <a:t>Admin category control page</a:t>
            </a: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6" name="Picture 5">
            <a:extLst>
              <a:ext uri="{FF2B5EF4-FFF2-40B4-BE49-F238E27FC236}">
                <a16:creationId xmlns:a16="http://schemas.microsoft.com/office/drawing/2014/main" id="{50186FDB-9BBD-3EF6-385A-3F4DA2879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30" y="1888042"/>
            <a:ext cx="7620000" cy="4284158"/>
          </a:xfrm>
          <a:prstGeom prst="rect">
            <a:avLst/>
          </a:prstGeom>
        </p:spPr>
      </p:pic>
    </p:spTree>
    <p:extLst>
      <p:ext uri="{BB962C8B-B14F-4D97-AF65-F5344CB8AC3E}">
        <p14:creationId xmlns:p14="http://schemas.microsoft.com/office/powerpoint/2010/main" val="204959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E7CD-63E4-E8A4-F5F2-A26DF9807C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C497D1-AFEE-8A93-4F5E-41E5DB09F128}"/>
              </a:ext>
            </a:extLst>
          </p:cNvPr>
          <p:cNvSpPr>
            <a:spLocks noGrp="1"/>
          </p:cNvSpPr>
          <p:nvPr>
            <p:ph idx="1"/>
          </p:nvPr>
        </p:nvSpPr>
        <p:spPr/>
        <p:txBody>
          <a:bodyPr/>
          <a:lstStyle/>
          <a:p>
            <a:r>
              <a:rPr lang="en-US" dirty="0"/>
              <a:t>Summary of the findings</a:t>
            </a:r>
          </a:p>
          <a:p>
            <a:pPr marL="0" marR="0">
              <a:lnSpc>
                <a:spcPct val="150000"/>
              </a:lnSpc>
              <a:spcBef>
                <a:spcPts val="0"/>
              </a:spcBef>
              <a:spcAft>
                <a:spcPts val="0"/>
              </a:spcAft>
            </a:pPr>
            <a:r>
              <a:rPr lang="en-US" sz="1800" kern="100" dirty="0">
                <a:effectLst/>
                <a:latin typeface="Times New Roman" panose="02020603050405020304" pitchFamily="18" charset="0"/>
                <a:ea typeface="Bitstream Vera Sans"/>
                <a:cs typeface="FreeSans"/>
              </a:rPr>
              <a:t>The findings of the research show that indeed there are many disadvantages with the current approach used to register new voters, which would be solved with the functionalities of this system. For instance;</a:t>
            </a:r>
            <a:endParaRPr lang="en-US" sz="1800" kern="100" dirty="0">
              <a:effectLst/>
              <a:latin typeface="Liberation Serif"/>
              <a:ea typeface="Bitstream Vera Sans"/>
              <a:cs typeface="FreeSans"/>
            </a:endParaRPr>
          </a:p>
          <a:p>
            <a:pPr marL="0" marR="0">
              <a:lnSpc>
                <a:spcPct val="150000"/>
              </a:lnSpc>
              <a:spcBef>
                <a:spcPts val="0"/>
              </a:spcBef>
              <a:spcAft>
                <a:spcPts val="0"/>
              </a:spcAft>
            </a:pPr>
            <a:r>
              <a:rPr lang="en-US" sz="1800" kern="100" dirty="0">
                <a:effectLst/>
                <a:latin typeface="Times New Roman" panose="02020603050405020304" pitchFamily="18" charset="0"/>
                <a:ea typeface="Bitstream Vera Sans"/>
                <a:cs typeface="FreeSans"/>
              </a:rPr>
              <a:t> The lengthy paperwork required currently by the IEBC in voter registration which is quite tedious. It is not necessary to subject these people to such processes notwithstanding the fact that time is a very delicate factor in this process. The proposed system only requires you to provide your details and then you can start voting immediately from your mobile phone or computer. </a:t>
            </a:r>
            <a:endParaRPr lang="en-US" sz="1800" kern="100" dirty="0">
              <a:effectLst/>
              <a:latin typeface="Liberation Serif"/>
              <a:ea typeface="Bitstream Vera Sans"/>
              <a:cs typeface="FreeSans"/>
            </a:endParaRPr>
          </a:p>
          <a:p>
            <a:pPr marL="0" marR="0">
              <a:lnSpc>
                <a:spcPct val="150000"/>
              </a:lnSpc>
              <a:spcBef>
                <a:spcPts val="0"/>
              </a:spcBef>
              <a:spcAft>
                <a:spcPts val="0"/>
              </a:spcAft>
            </a:pPr>
            <a:r>
              <a:rPr lang="en-US" sz="1800" kern="100" dirty="0">
                <a:effectLst/>
                <a:latin typeface="Times New Roman" panose="02020603050405020304" pitchFamily="18" charset="0"/>
                <a:ea typeface="Bitstream Vera Sans"/>
                <a:cs typeface="FreeSans"/>
              </a:rPr>
              <a:t>Once a voter does vote using their account, they cannot vote again using the same account.</a:t>
            </a:r>
            <a:endParaRPr lang="en-US" sz="1800" kern="100" dirty="0">
              <a:effectLst/>
              <a:latin typeface="Liberation Serif"/>
              <a:ea typeface="Bitstream Vera Sans"/>
              <a:cs typeface="FreeSans"/>
            </a:endParaRPr>
          </a:p>
          <a:p>
            <a:pPr marL="0" indent="0">
              <a:buNone/>
            </a:pPr>
            <a:endParaRPr lang="en-US" dirty="0"/>
          </a:p>
        </p:txBody>
      </p:sp>
      <p:sp>
        <p:nvSpPr>
          <p:cNvPr id="4" name="Footer Placeholder 3">
            <a:extLst>
              <a:ext uri="{FF2B5EF4-FFF2-40B4-BE49-F238E27FC236}">
                <a16:creationId xmlns:a16="http://schemas.microsoft.com/office/drawing/2014/main" id="{4E376C12-A27D-38A4-1B5D-70A201283890}"/>
              </a:ext>
            </a:extLst>
          </p:cNvPr>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0844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6F47-58DE-5084-A24A-0AAF9FD67D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F17700-DF20-04D8-C5BC-C69E576C875B}"/>
              </a:ext>
            </a:extLst>
          </p:cNvPr>
          <p:cNvSpPr>
            <a:spLocks noGrp="1"/>
          </p:cNvSpPr>
          <p:nvPr>
            <p:ph idx="1"/>
          </p:nvPr>
        </p:nvSpPr>
        <p:spPr/>
        <p:txBody>
          <a:bodyPr/>
          <a:lstStyle/>
          <a:p>
            <a:r>
              <a:rPr lang="en-US" dirty="0"/>
              <a:t>Conclusion and recommendation.</a:t>
            </a:r>
          </a:p>
          <a:p>
            <a:pPr marL="0" indent="0">
              <a:buNone/>
            </a:pPr>
            <a:r>
              <a:rPr lang="en-GB" sz="1800" kern="100" dirty="0">
                <a:effectLst/>
                <a:latin typeface="Times New Roman" panose="02020603050405020304" pitchFamily="18" charset="0"/>
                <a:ea typeface="NSimSun" panose="02010609030101010101" pitchFamily="49" charset="-122"/>
                <a:cs typeface="Lucida Sans" panose="020B0602030504020204" pitchFamily="34" charset="0"/>
              </a:rPr>
              <a:t>The system has reasonable short time response. The voter can login or sign up is able to get response for his request in 2-4 seconds which is robust compared to earlier system. All the password that are generated or accepted is stored in database in an encrypted compared to existing system where it may be stored as it is thus vulnerable to attacks. Successful application is done only if user uploads correct filled form and the administration checks for details to verify whether the applicant is qualified to be a registered voter or not. In voting and tallying the system is reliable, providing high performance. To prevent data loss in case of system failure, the filled form is saved in the database waiting for approval or for future refences. </a:t>
            </a:r>
            <a:endParaRPr lang="en-US" sz="1800" kern="100" dirty="0">
              <a:effectLst/>
              <a:latin typeface="Times New Roman" panose="02020603050405020304" pitchFamily="18" charset="0"/>
              <a:ea typeface="NSimSun" panose="02010609030101010101" pitchFamily="49" charset="-122"/>
              <a:cs typeface="Lucida Sans" panose="020B0602030504020204" pitchFamily="34" charset="0"/>
            </a:endParaRPr>
          </a:p>
        </p:txBody>
      </p:sp>
      <p:sp>
        <p:nvSpPr>
          <p:cNvPr id="4" name="Footer Placeholder 3">
            <a:extLst>
              <a:ext uri="{FF2B5EF4-FFF2-40B4-BE49-F238E27FC236}">
                <a16:creationId xmlns:a16="http://schemas.microsoft.com/office/drawing/2014/main" id="{5FD02562-C462-E269-6DA0-B98D6A095292}"/>
              </a:ext>
            </a:extLst>
          </p:cNvPr>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58597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
        <p:nvSpPr>
          <p:cNvPr id="2" name="Title 1"/>
          <p:cNvSpPr>
            <a:spLocks noGrp="1"/>
          </p:cNvSpPr>
          <p:nvPr>
            <p:ph type="title"/>
          </p:nvPr>
        </p:nvSpPr>
        <p:spPr/>
        <p:txBody>
          <a:bodyPr/>
          <a:lstStyle/>
          <a:p>
            <a:pPr lvl="1"/>
            <a:br>
              <a:rPr lang="en-US" sz="3600" dirty="0">
                <a:effectLst/>
              </a:rPr>
            </a:br>
            <a:r>
              <a:rPr lang="en-US" sz="4800" dirty="0">
                <a:solidFill>
                  <a:schemeClr val="accent2">
                    <a:lumMod val="50000"/>
                  </a:schemeClr>
                </a:solidFill>
                <a:latin typeface="Times New Roman" panose="02020603050405020304" pitchFamily="18" charset="0"/>
                <a:cs typeface="Times New Roman" panose="02020603050405020304" pitchFamily="18" charset="0"/>
              </a:rPr>
              <a:t>THE END</a:t>
            </a:r>
            <a:br>
              <a:rPr lang="en-US" sz="3600" dirty="0">
                <a:solidFill>
                  <a:schemeClr val="accent2">
                    <a:lumMod val="50000"/>
                  </a:schemeClr>
                </a:solidFill>
              </a:rPr>
            </a:br>
            <a:endParaRPr lang="en-US" sz="360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711200" y="3048000"/>
            <a:ext cx="7205870" cy="1015663"/>
          </a:xfrm>
          <a:prstGeom prst="rect">
            <a:avLst/>
          </a:prstGeom>
        </p:spPr>
        <p:txBody>
          <a:bodyPr wrap="square">
            <a:spAutoFit/>
          </a:bodyPr>
          <a:lstStyle/>
          <a:p>
            <a:pPr algn="ctr"/>
            <a:r>
              <a:rPr lang="en-US" sz="6000" dirty="0">
                <a:solidFill>
                  <a:schemeClr val="accent2">
                    <a:lumMod val="50000"/>
                  </a:schemeClr>
                </a:solidFill>
              </a:rPr>
              <a:t>THANK YOU ALL.</a:t>
            </a:r>
          </a:p>
        </p:txBody>
      </p:sp>
    </p:spTree>
    <p:extLst>
      <p:ext uri="{BB962C8B-B14F-4D97-AF65-F5344CB8AC3E}">
        <p14:creationId xmlns:p14="http://schemas.microsoft.com/office/powerpoint/2010/main" val="335806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Presentation </a:t>
            </a:r>
            <a:r>
              <a:rPr lang="en-US" b="1" dirty="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190500" y="1219200"/>
            <a:ext cx="8763000" cy="5181600"/>
          </a:xfrm>
        </p:spPr>
        <p:txBody>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Problem Statement and objective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Coding Details and efficiency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Time-plan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Research methodology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Implementation</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Testing and Results </a:t>
            </a:r>
            <a:r>
              <a:rPr lang="en-US"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Proposed Budget</a:t>
            </a: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48770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Introduction </a:t>
            </a:r>
          </a:p>
        </p:txBody>
      </p:sp>
      <p:sp>
        <p:nvSpPr>
          <p:cNvPr id="3" name="Content Placeholder 2"/>
          <p:cNvSpPr>
            <a:spLocks noGrp="1"/>
          </p:cNvSpPr>
          <p:nvPr>
            <p:ph idx="1"/>
          </p:nvPr>
        </p:nvSpPr>
        <p:spPr>
          <a:xfrm>
            <a:off x="190500" y="1219200"/>
            <a:ext cx="8763000" cy="4876800"/>
          </a:xfrm>
        </p:spPr>
        <p:txBody>
          <a:bodyPr/>
          <a:lstStyle/>
          <a:p>
            <a:pPr>
              <a:buFont typeface="Wingdings" panose="05000000000000000000" pitchFamily="2" charset="2"/>
              <a:buChar char="v"/>
            </a:pPr>
            <a:r>
              <a:rPr lang="en-US" sz="2800" dirty="0"/>
              <a:t>Voter registration in this country has been a hectic process based on lots of paperwork and missing data.</a:t>
            </a:r>
          </a:p>
          <a:p>
            <a:pPr>
              <a:buFont typeface="Wingdings" panose="05000000000000000000" pitchFamily="2" charset="2"/>
              <a:buChar char="v"/>
            </a:pPr>
            <a:r>
              <a:rPr lang="en-US" sz="2800" dirty="0"/>
              <a:t>As result many prospective voters do not register.</a:t>
            </a:r>
          </a:p>
          <a:p>
            <a:pPr>
              <a:buFont typeface="Wingdings" panose="05000000000000000000" pitchFamily="2" charset="2"/>
              <a:buChar char="v"/>
            </a:pPr>
            <a:r>
              <a:rPr lang="en-US" sz="2800" dirty="0"/>
              <a:t>The voting process is also done manually and long queues have to be made by people who could be attending other businesses.</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28098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Problem statement and objective</a:t>
            </a:r>
          </a:p>
        </p:txBody>
      </p:sp>
      <p:sp>
        <p:nvSpPr>
          <p:cNvPr id="3" name="Content Placeholder 2"/>
          <p:cNvSpPr>
            <a:spLocks noGrp="1"/>
          </p:cNvSpPr>
          <p:nvPr>
            <p:ph idx="1"/>
          </p:nvPr>
        </p:nvSpPr>
        <p:spPr>
          <a:xfrm>
            <a:off x="190500" y="1219200"/>
            <a:ext cx="8763000" cy="5029200"/>
          </a:xfrm>
        </p:spPr>
        <p:txBody>
          <a:bodyPr/>
          <a:lstStyle/>
          <a:p>
            <a:pPr marL="0" marR="0">
              <a:spcBef>
                <a:spcPts val="1200"/>
              </a:spcBef>
              <a:spcAft>
                <a:spcPts val="800"/>
              </a:spcAft>
            </a:pPr>
            <a:r>
              <a:rPr lang="en-US" sz="1800" kern="100" dirty="0">
                <a:effectLst/>
                <a:latin typeface="Times New Roman" panose="02020603050405020304" pitchFamily="18" charset="0"/>
                <a:ea typeface="Bitstream Vera Sans"/>
              </a:rPr>
              <a:t>Lots of resources and time is spent by the commission, hiring registration clerks who traverse through the various parts of a Constituency over a period of time, about a month. The prospective voters also have to look for those registration clerks within office hours, which might inconvenience them since they might also be working or in school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a:lnSpc>
                <a:spcPct val="150000"/>
              </a:lnSpc>
              <a:spcBef>
                <a:spcPts val="1200"/>
              </a:spcBef>
              <a:spcAft>
                <a:spcPts val="800"/>
              </a:spcAft>
            </a:pPr>
            <a:r>
              <a:rPr lang="en-US" sz="1800" kern="100" dirty="0">
                <a:effectLst/>
                <a:latin typeface="Times New Roman" panose="02020603050405020304" pitchFamily="18" charset="0"/>
                <a:ea typeface="Bitstream Vera Sans"/>
                <a:cs typeface="FreeSans"/>
              </a:rPr>
              <a:t>To develop a web-based platform for prospective voters to register as voters in the IEBC and provide all the data required is the main objective of this project. This system will ease time taken in search of registration venue and the registration clerks, including time wasted waiting on the queue to be served.</a:t>
            </a:r>
            <a:endParaRPr lang="en-US" sz="1800" kern="100" dirty="0">
              <a:effectLst/>
              <a:latin typeface="Liberation Serif"/>
              <a:ea typeface="Bitstream Vera Sans"/>
              <a:cs typeface="FreeSans"/>
            </a:endParaRPr>
          </a:p>
          <a:p>
            <a:pPr marL="0" marR="0" indent="0">
              <a:lnSpc>
                <a:spcPct val="150000"/>
              </a:lnSpc>
              <a:spcBef>
                <a:spcPts val="120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175720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Literature review</a:t>
            </a:r>
          </a:p>
        </p:txBody>
      </p:sp>
      <p:sp>
        <p:nvSpPr>
          <p:cNvPr id="3" name="Content Placeholder 2"/>
          <p:cNvSpPr>
            <a:spLocks noGrp="1"/>
          </p:cNvSpPr>
          <p:nvPr>
            <p:ph idx="1"/>
          </p:nvPr>
        </p:nvSpPr>
        <p:spPr>
          <a:xfrm>
            <a:off x="190500" y="1219200"/>
            <a:ext cx="8763000" cy="4876800"/>
          </a:xfrm>
        </p:spPr>
        <p:txBody>
          <a:bodyPr/>
          <a:lstStyle/>
          <a:p>
            <a:pPr marL="0" marR="0" algn="just">
              <a:lnSpc>
                <a:spcPct val="150000"/>
              </a:lnSpc>
              <a:spcBef>
                <a:spcPts val="1200"/>
              </a:spcBef>
              <a:spcAft>
                <a:spcPts val="800"/>
              </a:spcAft>
            </a:pPr>
            <a:r>
              <a:rPr lang="en-US" sz="1800" kern="100" dirty="0">
                <a:effectLst/>
                <a:latin typeface="Times New Roman" panose="02020603050405020304" pitchFamily="18" charset="0"/>
                <a:ea typeface="Bitstream Vera Sans"/>
              </a:rPr>
              <a:t>This outlines the currently existing voter registration process, the customized software that is used, the logistics involved in the whole process, the data submission levels and other various government registration platforms, especially those that are online. </a:t>
            </a:r>
          </a:p>
          <a:p>
            <a:pPr marL="0" algn="just">
              <a:lnSpc>
                <a:spcPct val="150000"/>
              </a:lnSpc>
              <a:spcBef>
                <a:spcPts val="1200"/>
              </a:spcBef>
              <a:spcAft>
                <a:spcPts val="800"/>
              </a:spcAft>
            </a:pPr>
            <a:r>
              <a:rPr lang="en-US" sz="1800" kern="100" dirty="0">
                <a:effectLst/>
                <a:latin typeface="Times New Roman" panose="02020603050405020304" pitchFamily="18" charset="0"/>
                <a:ea typeface="Bitstream Vera Sans"/>
                <a:cs typeface="FreeSans"/>
              </a:rPr>
              <a:t>The components of the BVR, which is the current software were also procured from the same company, for easy integration into the software and compatibility without any further configurations.</a:t>
            </a:r>
            <a:endParaRPr lang="en-US" sz="1800" kern="100" dirty="0">
              <a:effectLst/>
              <a:latin typeface="Liberation Serif"/>
              <a:ea typeface="Bitstream Vera Sans"/>
              <a:cs typeface="FreeSans"/>
            </a:endParaRPr>
          </a:p>
          <a:p>
            <a:pPr marL="0" marR="0" algn="just">
              <a:lnSpc>
                <a:spcPct val="150000"/>
              </a:lnSpc>
              <a:spcBef>
                <a:spcPts val="1200"/>
              </a:spcBef>
              <a:spcAft>
                <a:spcPts val="800"/>
              </a:spcAft>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14375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Research methodology</a:t>
            </a:r>
          </a:p>
        </p:txBody>
      </p:sp>
      <p:sp>
        <p:nvSpPr>
          <p:cNvPr id="3" name="Content Placeholder 2"/>
          <p:cNvSpPr>
            <a:spLocks noGrp="1"/>
          </p:cNvSpPr>
          <p:nvPr>
            <p:ph idx="1"/>
          </p:nvPr>
        </p:nvSpPr>
        <p:spPr>
          <a:xfrm>
            <a:off x="190500" y="1219200"/>
            <a:ext cx="8763000" cy="4876800"/>
          </a:xfrm>
        </p:spPr>
        <p:txBody>
          <a:bodyPr/>
          <a:lstStyle/>
          <a:p>
            <a:pPr marL="0" indent="0">
              <a:buNone/>
            </a:pPr>
            <a:r>
              <a:rPr lang="en-US" sz="1800" kern="100" dirty="0">
                <a:effectLst/>
                <a:latin typeface="Times New Roman" panose="02020603050405020304" pitchFamily="18" charset="0"/>
                <a:ea typeface="Bitstream Vera Sans"/>
              </a:rPr>
              <a:t>Research methodology is a chapter of a research that describes research methods, approaches and designs in detail highlighting those used throughout the study, justifying the choice made through describing advantages and disadvantages of each approach and design taking into account their practical applicability to the research. This chapter outlines research design, population and sampling, data collection and materials, system development methodology, system design and data processing</a:t>
            </a:r>
          </a:p>
          <a:p>
            <a:pPr marL="0" indent="0">
              <a:buNone/>
            </a:pPr>
            <a:endParaRPr lang="en-US" sz="1800" kern="100" dirty="0">
              <a:effectLst/>
              <a:latin typeface="Times New Roman" panose="02020603050405020304" pitchFamily="18" charset="0"/>
            </a:endParaRPr>
          </a:p>
          <a:p>
            <a:pPr>
              <a:buFont typeface="Wingdings" panose="05000000000000000000" pitchFamily="2" charset="2"/>
              <a:buChar char="v"/>
            </a:pPr>
            <a:r>
              <a:rPr lang="en-US" sz="1800" kern="100" dirty="0">
                <a:effectLst/>
                <a:latin typeface="Times New Roman" panose="02020603050405020304" pitchFamily="18" charset="0"/>
                <a:ea typeface="Bitstream Vera Sans"/>
                <a:cs typeface="FreeSans"/>
              </a:rPr>
              <a:t>Systems design is the process of defining elements of a system like modules, architecture, components and their interfaces and data for a system based on the specified requirements. It is the process of defining, developing and designing systems which satisfies the specific needs and requirements of a business or organization.</a:t>
            </a:r>
            <a:endParaRPr lang="en-US" sz="1800" kern="100" dirty="0">
              <a:effectLst/>
              <a:latin typeface="Liberation Serif"/>
              <a:ea typeface="Bitstream Vera Sans"/>
              <a:cs typeface="FreeSans"/>
            </a:endParaRPr>
          </a:p>
          <a:p>
            <a:pPr>
              <a:buFont typeface="Wingdings" panose="05000000000000000000" pitchFamily="2" charset="2"/>
              <a:buChar char="v"/>
            </a:pPr>
            <a:endParaRPr lang="en-US" sz="1800" kern="100" dirty="0">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518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Research methodology</a:t>
            </a:r>
          </a:p>
        </p:txBody>
      </p:sp>
      <p:sp>
        <p:nvSpPr>
          <p:cNvPr id="3" name="Content Placeholder 2"/>
          <p:cNvSpPr>
            <a:spLocks noGrp="1"/>
          </p:cNvSpPr>
          <p:nvPr>
            <p:ph idx="1"/>
          </p:nvPr>
        </p:nvSpPr>
        <p:spPr>
          <a:xfrm>
            <a:off x="190500" y="1219200"/>
            <a:ext cx="8763000" cy="4876800"/>
          </a:xfrm>
        </p:spPr>
        <p:txBody>
          <a:bodyPr/>
          <a:lstStyle/>
          <a:p>
            <a:pPr marL="0" marR="0" indent="0" algn="just">
              <a:spcBef>
                <a:spcPts val="600"/>
              </a:spcBef>
              <a:spcAft>
                <a:spcPts val="720"/>
              </a:spcAft>
              <a:buNone/>
            </a:pPr>
            <a:r>
              <a:rPr lang="en-US" sz="1800" b="1" dirty="0">
                <a:solidFill>
                  <a:srgbClr val="000000"/>
                </a:solidFill>
                <a:effectLst/>
                <a:latin typeface="Times New Roman" panose="02020603050405020304" pitchFamily="18" charset="0"/>
                <a:ea typeface="Times New Roman" panose="02020603050405020304" pitchFamily="18" charset="0"/>
              </a:rPr>
              <a:t>    Construction phase</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Construct phase refers to production of the actual software product at every spiral. In the baseline spiral, when the product was justified thought of and the design was developed in this phase to get customer( applicants)feedback.</a:t>
            </a:r>
          </a:p>
          <a:p>
            <a:pPr marL="0" marR="0" indent="0" algn="just">
              <a:spcBef>
                <a:spcPts val="600"/>
              </a:spcBef>
              <a:spcAft>
                <a:spcPts val="720"/>
              </a:spcAft>
              <a:buNone/>
            </a:pPr>
            <a:r>
              <a:rPr lang="en-US" sz="1800" b="1" dirty="0">
                <a:solidFill>
                  <a:srgbClr val="000000"/>
                </a:solidFill>
                <a:effectLst/>
                <a:latin typeface="Times New Roman" panose="02020603050405020304" pitchFamily="18" charset="0"/>
                <a:ea typeface="Times New Roman" panose="02020603050405020304" pitchFamily="18" charset="0"/>
              </a:rPr>
              <a:t>  Evaluation and risk analysis</a:t>
            </a:r>
            <a:endParaRPr lang="en-US" sz="1800" dirty="0">
              <a:effectLst/>
              <a:latin typeface="Times New Roman" panose="02020603050405020304" pitchFamily="18" charset="0"/>
              <a:ea typeface="Times New Roman" panose="02020603050405020304" pitchFamily="18" charset="0"/>
            </a:endParaRPr>
          </a:p>
          <a:p>
            <a:pPr marL="0" marR="0" algn="just">
              <a:spcBef>
                <a:spcPts val="600"/>
              </a:spcBef>
              <a:spcAft>
                <a:spcPts val="720"/>
              </a:spcAft>
            </a:pPr>
            <a:r>
              <a:rPr lang="en-US" sz="1800" dirty="0">
                <a:solidFill>
                  <a:srgbClr val="000000"/>
                </a:solidFill>
                <a:effectLst/>
                <a:latin typeface="Times New Roman" panose="02020603050405020304" pitchFamily="18" charset="0"/>
                <a:ea typeface="Times New Roman" panose="02020603050405020304" pitchFamily="18" charset="0"/>
              </a:rPr>
              <a:t>Risk Analysis includes identifying, estimating and monitoring the technical feasibility and management risks, such as schedule slippage and cost overrun. After testing the build, at the end of first iteration, the applicant evaluated the software and provided positive recommendation feedback.</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40213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 Code Details and Efficiency </a:t>
            </a:r>
          </a:p>
        </p:txBody>
      </p:sp>
      <p:sp>
        <p:nvSpPr>
          <p:cNvPr id="3" name="Content Placeholder 2"/>
          <p:cNvSpPr>
            <a:spLocks noGrp="1"/>
          </p:cNvSpPr>
          <p:nvPr>
            <p:ph idx="1"/>
          </p:nvPr>
        </p:nvSpPr>
        <p:spPr>
          <a:xfrm>
            <a:off x="190500" y="1295400"/>
            <a:ext cx="8763000" cy="3276600"/>
          </a:xfrm>
        </p:spPr>
        <p:txBody>
          <a:bodyPr/>
          <a:lstStyle/>
          <a:p>
            <a:pPr marL="0" marR="0">
              <a:lnSpc>
                <a:spcPct val="150000"/>
              </a:lnSpc>
              <a:spcBef>
                <a:spcPts val="0"/>
              </a:spcBef>
              <a:spcAft>
                <a:spcPts val="0"/>
              </a:spcAft>
            </a:pPr>
            <a:r>
              <a:rPr lang="en-US" sz="1800" kern="100" dirty="0">
                <a:effectLst/>
                <a:latin typeface="Times New Roman" panose="02020603050405020304" pitchFamily="18" charset="0"/>
                <a:ea typeface="Bitstream Vera Sans"/>
                <a:cs typeface="FreeSans"/>
              </a:rPr>
              <a:t>JavaScript and HTML code have been integrated into PHP files where they fall on the same webpage for code efficiency.</a:t>
            </a:r>
            <a:endParaRPr lang="en-US" sz="1800" kern="100" dirty="0">
              <a:effectLst/>
              <a:latin typeface="Liberation Serif"/>
              <a:ea typeface="Bitstream Vera Sans"/>
              <a:cs typeface="FreeSans"/>
            </a:endParaRPr>
          </a:p>
          <a:p>
            <a:pPr marL="0" marR="0">
              <a:lnSpc>
                <a:spcPct val="150000"/>
              </a:lnSpc>
              <a:spcBef>
                <a:spcPts val="0"/>
              </a:spcBef>
              <a:spcAft>
                <a:spcPts val="0"/>
              </a:spcAft>
            </a:pPr>
            <a:r>
              <a:rPr lang="en-US" sz="1800" kern="100" dirty="0">
                <a:effectLst/>
                <a:latin typeface="Times New Roman" panose="02020603050405020304" pitchFamily="18" charset="0"/>
                <a:ea typeface="Bitstream Vera Sans"/>
                <a:cs typeface="FreeSans"/>
              </a:rPr>
              <a:t>AJAX framework has bee used to optimize and seamlessly connect the frontend to the backend.</a:t>
            </a:r>
            <a:endParaRPr lang="en-US" sz="1800" kern="100" dirty="0">
              <a:effectLst/>
              <a:latin typeface="Liberation Serif"/>
              <a:ea typeface="Bitstream Vera Sans"/>
              <a:cs typeface="FreeSans"/>
            </a:endParaRP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45393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a:solidFill>
                  <a:schemeClr val="bg1"/>
                </a:solidFill>
              </a:rPr>
              <a:t> Code Details and Efficiency </a:t>
            </a:r>
          </a:p>
        </p:txBody>
      </p:sp>
      <p:sp>
        <p:nvSpPr>
          <p:cNvPr id="3" name="Content Placeholder 2"/>
          <p:cNvSpPr>
            <a:spLocks noGrp="1"/>
          </p:cNvSpPr>
          <p:nvPr>
            <p:ph idx="1"/>
          </p:nvPr>
        </p:nvSpPr>
        <p:spPr>
          <a:xfrm>
            <a:off x="190500" y="1295400"/>
            <a:ext cx="8763000" cy="3276600"/>
          </a:xfrm>
        </p:spPr>
        <p:txBody>
          <a:bodyPr/>
          <a:lstStyle/>
          <a:p>
            <a:pPr marL="0" indent="0">
              <a:buNone/>
            </a:pPr>
            <a:r>
              <a:rPr lang="en-US" dirty="0"/>
              <a:t>Code for login and signup</a:t>
            </a: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6" name="Picture 5">
            <a:extLst>
              <a:ext uri="{FF2B5EF4-FFF2-40B4-BE49-F238E27FC236}">
                <a16:creationId xmlns:a16="http://schemas.microsoft.com/office/drawing/2014/main" id="{723571CD-DEF0-8048-563D-CDB8B6D60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741" y="2052320"/>
            <a:ext cx="7462960" cy="4196080"/>
          </a:xfrm>
          <a:prstGeom prst="rect">
            <a:avLst/>
          </a:prstGeom>
        </p:spPr>
      </p:pic>
    </p:spTree>
    <p:extLst>
      <p:ext uri="{BB962C8B-B14F-4D97-AF65-F5344CB8AC3E}">
        <p14:creationId xmlns:p14="http://schemas.microsoft.com/office/powerpoint/2010/main" val="1685481292"/>
      </p:ext>
    </p:extLst>
  </p:cSld>
  <p:clrMapOvr>
    <a:masterClrMapping/>
  </p:clrMapOvr>
</p:sld>
</file>

<file path=ppt/theme/theme1.xml><?xml version="1.0" encoding="utf-8"?>
<a:theme xmlns:a="http://schemas.openxmlformats.org/drawingml/2006/main" name="CMPS319">
  <a:themeElements>
    <a:clrScheme name="CMPS319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fontScheme name="CMPS3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MPS319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CMPS319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CMPS319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CMPS319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CMPS319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CMPS319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10533</TotalTime>
  <Words>964</Words>
  <Application>Microsoft Office PowerPoint</Application>
  <PresentationFormat>On-screen Show (4:3)</PresentationFormat>
  <Paragraphs>71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Frutiger-Cn</vt:lpstr>
      <vt:lpstr>Liberation Serif</vt:lpstr>
      <vt:lpstr>Symbol</vt:lpstr>
      <vt:lpstr>Times New Roman</vt:lpstr>
      <vt:lpstr>Wingdings</vt:lpstr>
      <vt:lpstr>CMPS319</vt:lpstr>
      <vt:lpstr>  Murang’a University of Technology  Innovation for Prosperity</vt:lpstr>
      <vt:lpstr>Presentation Outline</vt:lpstr>
      <vt:lpstr>Introduction </vt:lpstr>
      <vt:lpstr>Problem statement and objective</vt:lpstr>
      <vt:lpstr>Literature review</vt:lpstr>
      <vt:lpstr>Research methodology</vt:lpstr>
      <vt:lpstr>Research methodology</vt:lpstr>
      <vt:lpstr> Code Details and Efficiency </vt:lpstr>
      <vt:lpstr> Code Details and Efficiency </vt:lpstr>
      <vt:lpstr> Code Details and Efficiency </vt:lpstr>
      <vt:lpstr>Presentation Outline</vt:lpstr>
      <vt:lpstr>Presentation Outline</vt:lpstr>
      <vt:lpstr>Presentation Outline</vt:lpstr>
      <vt:lpstr>PowerPoint Presentation</vt:lpstr>
      <vt:lpstr>PowerPoint Presentation</vt:lpstr>
      <vt:lpstr> THE END </vt:lpstr>
    </vt:vector>
  </TitlesOfParts>
  <Company>Southeastern Louisiana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 Chapter 2</dc:title>
  <dc:subject>Information Assurance</dc:subject>
  <dc:creator>Herbert J. Mattord</dc:creator>
  <dc:description>Bill Leach Jr. edited slides and added graphics.</dc:description>
  <cp:lastModifiedBy>Bumi Tech</cp:lastModifiedBy>
  <cp:revision>320</cp:revision>
  <dcterms:created xsi:type="dcterms:W3CDTF">2002-10-25T14:15:37Z</dcterms:created>
  <dcterms:modified xsi:type="dcterms:W3CDTF">2022-07-22T08:01:31Z</dcterms:modified>
</cp:coreProperties>
</file>