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1" r:id="rId1"/>
  </p:sldMasterIdLst>
  <p:notesMasterIdLst>
    <p:notesMasterId r:id="rId24"/>
  </p:notesMasterIdLst>
  <p:sldIdLst>
    <p:sldId id="279" r:id="rId2"/>
    <p:sldId id="260" r:id="rId3"/>
    <p:sldId id="281" r:id="rId4"/>
    <p:sldId id="282" r:id="rId5"/>
    <p:sldId id="283" r:id="rId6"/>
    <p:sldId id="284" r:id="rId7"/>
    <p:sldId id="285" r:id="rId8"/>
    <p:sldId id="286" r:id="rId9"/>
    <p:sldId id="287" r:id="rId10"/>
    <p:sldId id="288" r:id="rId11"/>
    <p:sldId id="289" r:id="rId12"/>
    <p:sldId id="290" r:id="rId13"/>
    <p:sldId id="291" r:id="rId14"/>
    <p:sldId id="293" r:id="rId15"/>
    <p:sldId id="294" r:id="rId16"/>
    <p:sldId id="295" r:id="rId17"/>
    <p:sldId id="292" r:id="rId18"/>
    <p:sldId id="299" r:id="rId19"/>
    <p:sldId id="296" r:id="rId20"/>
    <p:sldId id="297" r:id="rId21"/>
    <p:sldId id="298" r:id="rId22"/>
    <p:sldId id="278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1BD70"/>
    <a:srgbClr val="F0644D"/>
    <a:srgbClr val="CCFFFF"/>
    <a:srgbClr val="F58D76"/>
    <a:srgbClr val="A07B63"/>
    <a:srgbClr val="FFFBEF"/>
    <a:srgbClr val="A37F67"/>
    <a:srgbClr val="FFDD6C"/>
    <a:srgbClr val="FFDE6F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831"/>
    <p:restoredTop sz="50067"/>
  </p:normalViewPr>
  <p:slideViewPr>
    <p:cSldViewPr snapToGrid="0">
      <p:cViewPr>
        <p:scale>
          <a:sx n="66" d="100"/>
          <a:sy n="66" d="100"/>
        </p:scale>
        <p:origin x="2224" y="1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19F463-2177-4108-8A60-F29852D01E2F}" type="datetimeFigureOut">
              <a:rPr lang="zh-CN" altLang="en-US" smtClean="0"/>
              <a:pPr/>
              <a:t>16/7/4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045843-A4F2-4E2F-A0F3-2C2580EA74B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84328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圆角矩形 12"/>
          <p:cNvSpPr/>
          <p:nvPr/>
        </p:nvSpPr>
        <p:spPr>
          <a:xfrm>
            <a:off x="87084" y="69756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727200" y="3200400"/>
            <a:ext cx="85344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CC833-1BCE-4BB7-BBC4-0D731004E831}" type="datetimeFigureOut">
              <a:rPr lang="zh-CN" altLang="en-US" smtClean="0"/>
              <a:pPr/>
              <a:t>16/7/4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F9508450-2DDA-4F34-BC4F-E3623B71CED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83909" y="1449304"/>
            <a:ext cx="12028716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83909" y="1396720"/>
            <a:ext cx="12028716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83909" y="2976649"/>
            <a:ext cx="12028716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609600" y="1505931"/>
            <a:ext cx="109728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CC833-1BCE-4BB7-BBC4-0D731004E831}" type="datetimeFigureOut">
              <a:rPr lang="zh-CN" altLang="en-US" smtClean="0"/>
              <a:pPr/>
              <a:t>16/7/4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08450-2DDA-4F34-BC4F-E3623B71CED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42"/>
            <a:ext cx="268224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219200" y="274641"/>
            <a:ext cx="74168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CC833-1BCE-4BB7-BBC4-0D731004E831}" type="datetimeFigureOut">
              <a:rPr lang="zh-CN" altLang="en-US" smtClean="0"/>
              <a:pPr/>
              <a:t>16/7/4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08450-2DDA-4F34-BC4F-E3623B71CED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9502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9502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9502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929534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70730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CC833-1BCE-4BB7-BBC4-0D731004E831}" type="datetimeFigureOut">
              <a:rPr lang="zh-CN" altLang="en-US" smtClean="0"/>
              <a:pPr/>
              <a:t>16/7/4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08450-2DDA-4F34-BC4F-E3623B71CED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10363200" cy="457200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圆角矩形 9"/>
          <p:cNvSpPr/>
          <p:nvPr/>
        </p:nvSpPr>
        <p:spPr>
          <a:xfrm>
            <a:off x="87084" y="69756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952501"/>
            <a:ext cx="103632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547938"/>
            <a:ext cx="103632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CC833-1BCE-4BB7-BBC4-0D731004E831}" type="datetimeFigureOut">
              <a:rPr lang="zh-CN" altLang="en-US" smtClean="0"/>
              <a:pPr/>
              <a:t>16/7/4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1066800" y="6172200"/>
            <a:ext cx="5334000" cy="4572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 flipV="1">
            <a:off x="92550" y="2376830"/>
            <a:ext cx="1201802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92195" y="2341476"/>
            <a:ext cx="12018375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91075" y="2468880"/>
            <a:ext cx="12019495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95072" y="6208776"/>
            <a:ext cx="609600" cy="457200"/>
          </a:xfrm>
        </p:spPr>
        <p:txBody>
          <a:bodyPr/>
          <a:lstStyle/>
          <a:p>
            <a:fld id="{F9508450-2DDA-4F34-BC4F-E3623B71CED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CC833-1BCE-4BB7-BBC4-0D731004E831}" type="datetimeFigureOut">
              <a:rPr lang="zh-CN" altLang="en-US" smtClean="0"/>
              <a:pPr/>
              <a:t>16/7/4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08450-2DDA-4F34-BC4F-E3623B71CED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4998720" cy="457200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6578600" y="1447800"/>
            <a:ext cx="4998720" cy="457200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66040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CC833-1BCE-4BB7-BBC4-0D731004E831}" type="datetimeFigureOut">
              <a:rPr lang="zh-CN" altLang="en-US" smtClean="0"/>
              <a:pPr/>
              <a:t>16/7/4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08450-2DDA-4F34-BC4F-E3623B71CED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1" name="内容占位符 10"/>
          <p:cNvSpPr>
            <a:spLocks noGrp="1"/>
          </p:cNvSpPr>
          <p:nvPr>
            <p:ph sz="half" idx="2"/>
          </p:nvPr>
        </p:nvSpPr>
        <p:spPr>
          <a:xfrm>
            <a:off x="1219200" y="2247900"/>
            <a:ext cx="4978400" cy="388620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half" idx="4"/>
          </p:nvPr>
        </p:nvSpPr>
        <p:spPr>
          <a:xfrm>
            <a:off x="6604000" y="2247900"/>
            <a:ext cx="4978400" cy="388620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CC833-1BCE-4BB7-BBC4-0D731004E831}" type="datetimeFigureOut">
              <a:rPr lang="zh-CN" altLang="en-US" smtClean="0"/>
              <a:pPr/>
              <a:t>16/7/4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08450-2DDA-4F34-BC4F-E3623B71CED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CC833-1BCE-4BB7-BBC4-0D731004E831}" type="datetimeFigureOut">
              <a:rPr lang="zh-CN" altLang="en-US" smtClean="0"/>
              <a:pPr/>
              <a:t>16/7/4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08450-2DDA-4F34-BC4F-E3623B71CED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圆角矩形 8"/>
          <p:cNvSpPr/>
          <p:nvPr/>
        </p:nvSpPr>
        <p:spPr>
          <a:xfrm>
            <a:off x="85344" y="69755"/>
            <a:ext cx="12017829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1219200" y="1600200"/>
            <a:ext cx="2540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CC833-1BCE-4BB7-BBC4-0D731004E831}" type="datetimeFigureOut">
              <a:rPr lang="zh-CN" altLang="en-US" smtClean="0"/>
              <a:pPr/>
              <a:t>16/7/4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08450-2DDA-4F34-BC4F-E3623B71CED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1"/>
          </p:nvPr>
        </p:nvSpPr>
        <p:spPr>
          <a:xfrm>
            <a:off x="3962400" y="1600200"/>
            <a:ext cx="7620000" cy="449580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9200" y="4900550"/>
            <a:ext cx="97536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219200" y="5445825"/>
            <a:ext cx="97536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CC833-1BCE-4BB7-BBC4-0D731004E831}" type="datetimeFigureOut">
              <a:rPr lang="zh-CN" altLang="en-US" smtClean="0"/>
              <a:pPr/>
              <a:t>16/7/4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1219200" y="6172200"/>
            <a:ext cx="5181600" cy="4572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95072" y="6208776"/>
            <a:ext cx="609600" cy="457200"/>
          </a:xfrm>
        </p:spPr>
        <p:txBody>
          <a:bodyPr/>
          <a:lstStyle/>
          <a:p>
            <a:fld id="{F9508450-2DDA-4F34-BC4F-E3623B71CED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 flipV="1">
            <a:off x="91076" y="4683555"/>
            <a:ext cx="1200912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>
          <a:xfrm>
            <a:off x="91345" y="4650475"/>
            <a:ext cx="12008852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矩形 12"/>
          <p:cNvSpPr/>
          <p:nvPr/>
        </p:nvSpPr>
        <p:spPr>
          <a:xfrm>
            <a:off x="91348" y="4773225"/>
            <a:ext cx="12008849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91078" y="66676"/>
            <a:ext cx="12002497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圆角矩形 7"/>
          <p:cNvSpPr/>
          <p:nvPr/>
        </p:nvSpPr>
        <p:spPr>
          <a:xfrm>
            <a:off x="85344" y="69755"/>
            <a:ext cx="12017829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103632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13CC833-1BCE-4BB7-BBC4-0D731004E831}" type="datetimeFigureOut">
              <a:rPr lang="zh-CN" altLang="en-US" smtClean="0"/>
              <a:pPr/>
              <a:t>16/7/4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195072" y="6210300"/>
            <a:ext cx="6096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F9508450-2DDA-4F34-BC4F-E3623B71CED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2" r:id="rId1"/>
    <p:sldLayoutId id="2147483913" r:id="rId2"/>
    <p:sldLayoutId id="2147483914" r:id="rId3"/>
    <p:sldLayoutId id="2147483915" r:id="rId4"/>
    <p:sldLayoutId id="2147483916" r:id="rId5"/>
    <p:sldLayoutId id="2147483917" r:id="rId6"/>
    <p:sldLayoutId id="2147483918" r:id="rId7"/>
    <p:sldLayoutId id="2147483919" r:id="rId8"/>
    <p:sldLayoutId id="2147483920" r:id="rId9"/>
    <p:sldLayoutId id="2147483921" r:id="rId10"/>
    <p:sldLayoutId id="2147483922" r:id="rId11"/>
    <p:sldLayoutId id="2147483923" r:id="rId12"/>
    <p:sldLayoutId id="2147483924" r:id="rId13"/>
    <p:sldLayoutId id="2147483925" r:id="rId14"/>
    <p:sldLayoutId id="2147483660" r:id="rId15"/>
    <p:sldLayoutId id="2147483661" r:id="rId16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5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s://github.com/bang590/JSPatch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文本框 62"/>
          <p:cNvSpPr txBox="1"/>
          <p:nvPr/>
        </p:nvSpPr>
        <p:spPr>
          <a:xfrm>
            <a:off x="2119087" y="2217983"/>
            <a:ext cx="7732238" cy="1015663"/>
          </a:xfrm>
          <a:prstGeom prst="rect">
            <a:avLst/>
          </a:prstGeom>
          <a:solidFill>
            <a:srgbClr val="A1BD7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 dirty="0" err="1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JSPatch</a:t>
            </a:r>
            <a:r>
              <a:rPr lang="zh-CN" altLang="en-US" sz="6000" b="1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</a:t>
            </a:r>
            <a:r>
              <a:rPr lang="zh-CN" altLang="en-US" sz="6000" b="1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分享</a:t>
            </a:r>
            <a:endParaRPr lang="zh-CN" altLang="en-US" sz="6000" b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5400635" y="4513738"/>
            <a:ext cx="15952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汪扬</a:t>
            </a:r>
            <a:endParaRPr lang="zh-CN" altLang="en-US" sz="3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55831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  <p:bldP spid="6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314325"/>
            <a:ext cx="228600" cy="6858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80"/>
          <p:cNvSpPr txBox="1"/>
          <p:nvPr/>
        </p:nvSpPr>
        <p:spPr>
          <a:xfrm>
            <a:off x="320767" y="339860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>
                <a:latin typeface="微软雅黑" pitchFamily="34" charset="-122"/>
                <a:ea typeface="微软雅黑" pitchFamily="34" charset="-122"/>
              </a:rPr>
              <a:t>优化</a:t>
            </a:r>
            <a:endParaRPr lang="zh-CN" altLang="en-US" sz="3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80571" y="1611085"/>
            <a:ext cx="35076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如何对</a:t>
            </a:r>
            <a:r>
              <a:rPr lang="en-US" altLang="zh-CN" sz="2400" b="1" dirty="0" err="1" smtClean="0">
                <a:latin typeface="微软雅黑" pitchFamily="34" charset="-122"/>
                <a:ea typeface="微软雅黑" pitchFamily="34" charset="-122"/>
              </a:rPr>
              <a:t>js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进行预编译处理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80570" y="2627086"/>
            <a:ext cx="116114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预编译 </a:t>
            </a:r>
            <a:r>
              <a:rPr lang="en-US" altLang="zh-CN" sz="3200" b="1" dirty="0" err="1" smtClean="0">
                <a:solidFill>
                  <a:srgbClr val="92D050"/>
                </a:solidFill>
                <a:latin typeface="微软雅黑" pitchFamily="34" charset="-122"/>
                <a:ea typeface="微软雅黑" pitchFamily="34" charset="-122"/>
              </a:rPr>
              <a:t>UIView.alloc</a:t>
            </a:r>
            <a:r>
              <a:rPr lang="zh-CN" altLang="en-US" sz="3200" b="1" dirty="0" smtClean="0">
                <a:solidFill>
                  <a:srgbClr val="92D050"/>
                </a:solidFill>
                <a:latin typeface="微软雅黑" pitchFamily="34" charset="-122"/>
                <a:ea typeface="微软雅黑" pitchFamily="34" charset="-122"/>
              </a:rPr>
              <a:t>（）               </a:t>
            </a:r>
            <a:r>
              <a:rPr lang="en-US" altLang="zh-CN" sz="3200" b="1" dirty="0" err="1" smtClean="0">
                <a:solidFill>
                  <a:srgbClr val="92D050"/>
                </a:solidFill>
                <a:latin typeface="微软雅黑" pitchFamily="34" charset="-122"/>
                <a:ea typeface="微软雅黑" pitchFamily="34" charset="-122"/>
              </a:rPr>
              <a:t>UIView._c</a:t>
            </a:r>
            <a:r>
              <a:rPr lang="en-US" altLang="zh-CN" sz="3200" b="1" dirty="0" smtClean="0">
                <a:solidFill>
                  <a:srgbClr val="92D050"/>
                </a:solidFill>
                <a:latin typeface="微软雅黑" pitchFamily="34" charset="-122"/>
                <a:ea typeface="微软雅黑" pitchFamily="34" charset="-122"/>
              </a:rPr>
              <a:t>(“</a:t>
            </a:r>
            <a:r>
              <a:rPr lang="en-US" altLang="zh-CN" sz="3200" b="1" dirty="0" err="1" smtClean="0">
                <a:solidFill>
                  <a:srgbClr val="92D050"/>
                </a:solidFill>
                <a:latin typeface="微软雅黑" pitchFamily="34" charset="-122"/>
                <a:ea typeface="微软雅黑" pitchFamily="34" charset="-122"/>
              </a:rPr>
              <a:t>alloc</a:t>
            </a:r>
            <a:r>
              <a:rPr lang="en-US" altLang="zh-CN" sz="3200" b="1" dirty="0" smtClean="0">
                <a:solidFill>
                  <a:srgbClr val="92D050"/>
                </a:solidFill>
                <a:latin typeface="微软雅黑" pitchFamily="34" charset="-122"/>
                <a:ea typeface="微软雅黑" pitchFamily="34" charset="-122"/>
              </a:rPr>
              <a:t>”)()</a:t>
            </a:r>
            <a:endParaRPr lang="zh-CN" altLang="en-US" sz="3200" b="1" dirty="0">
              <a:solidFill>
                <a:srgbClr val="92D05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右箭头 8"/>
          <p:cNvSpPr/>
          <p:nvPr/>
        </p:nvSpPr>
        <p:spPr>
          <a:xfrm>
            <a:off x="5603130" y="2755951"/>
            <a:ext cx="1175657" cy="393649"/>
          </a:xfrm>
          <a:prstGeom prst="rightArrow">
            <a:avLst/>
          </a:prstGeom>
          <a:solidFill>
            <a:srgbClr val="F064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711201" y="5036456"/>
            <a:ext cx="634274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/>
              <a:t>正则替换代码</a:t>
            </a:r>
            <a:endParaRPr lang="en-US" altLang="zh-CN" sz="2000" b="1" dirty="0" smtClean="0"/>
          </a:p>
          <a:p>
            <a:endParaRPr lang="en-US" altLang="zh-CN" sz="2000" b="1" dirty="0" smtClean="0"/>
          </a:p>
          <a:p>
            <a:r>
              <a:rPr lang="en-US" altLang="zh-CN" sz="2000" b="1" dirty="0" smtClean="0"/>
              <a:t>_c()</a:t>
            </a:r>
            <a:r>
              <a:rPr lang="zh-CN" altLang="en-US" sz="2000" b="1" dirty="0" smtClean="0"/>
              <a:t>函数：模拟</a:t>
            </a:r>
            <a:r>
              <a:rPr lang="en-US" altLang="zh-CN" sz="2000" b="1" dirty="0" smtClean="0"/>
              <a:t>Ruby/</a:t>
            </a:r>
            <a:r>
              <a:rPr lang="en-US" altLang="zh-CN" sz="2000" b="1" dirty="0" err="1" smtClean="0"/>
              <a:t>Lua</a:t>
            </a:r>
            <a:r>
              <a:rPr lang="zh-CN" altLang="en-US" sz="2000" b="1" dirty="0" smtClean="0"/>
              <a:t>元方法机制</a:t>
            </a:r>
            <a:endParaRPr lang="zh-CN" alt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314325"/>
            <a:ext cx="228600" cy="6858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80"/>
          <p:cNvSpPr txBox="1"/>
          <p:nvPr/>
        </p:nvSpPr>
        <p:spPr>
          <a:xfrm>
            <a:off x="320767" y="339860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>
                <a:latin typeface="微软雅黑" pitchFamily="34" charset="-122"/>
                <a:ea typeface="微软雅黑" pitchFamily="34" charset="-122"/>
              </a:rPr>
              <a:t>优化</a:t>
            </a:r>
            <a:endParaRPr lang="zh-CN" altLang="en-US" sz="3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80571" y="1611085"/>
            <a:ext cx="48013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预编译处理后运行时使用何种机制</a:t>
            </a:r>
            <a:endParaRPr lang="zh-CN" altLang="en-US" sz="24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314325"/>
            <a:ext cx="228600" cy="6858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80"/>
          <p:cNvSpPr txBox="1"/>
          <p:nvPr/>
        </p:nvSpPr>
        <p:spPr>
          <a:xfrm>
            <a:off x="320767" y="339860"/>
            <a:ext cx="46140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latin typeface="微软雅黑" pitchFamily="34" charset="-122"/>
                <a:ea typeface="微软雅黑" pitchFamily="34" charset="-122"/>
              </a:rPr>
              <a:t>功能的逐步完善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3105481" y="1550524"/>
            <a:ext cx="2605812" cy="720170"/>
            <a:chOff x="6516338" y="1477953"/>
            <a:chExt cx="2605812" cy="720170"/>
          </a:xfrm>
        </p:grpSpPr>
        <p:sp>
          <p:nvSpPr>
            <p:cNvPr id="12" name="文本框 58"/>
            <p:cNvSpPr txBox="1"/>
            <p:nvPr/>
          </p:nvSpPr>
          <p:spPr>
            <a:xfrm>
              <a:off x="7296009" y="1575494"/>
              <a:ext cx="182614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 smtClean="0">
                  <a:latin typeface="微软雅黑" pitchFamily="34" charset="-122"/>
                  <a:ea typeface="微软雅黑" pitchFamily="34" charset="-122"/>
                </a:rPr>
                <a:t>支持</a:t>
              </a:r>
              <a:r>
                <a:rPr lang="en-US" altLang="zh-CN" sz="2400" b="1" dirty="0" smtClean="0">
                  <a:latin typeface="微软雅黑" pitchFamily="34" charset="-122"/>
                  <a:ea typeface="微软雅黑" pitchFamily="34" charset="-122"/>
                </a:rPr>
                <a:t>block </a:t>
              </a:r>
              <a:r>
                <a:rPr lang="en-US" altLang="zh-CN" sz="2400" b="1" dirty="0" smtClean="0"/>
                <a:t> 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8" name="组合 6"/>
            <p:cNvGrpSpPr/>
            <p:nvPr/>
          </p:nvGrpSpPr>
          <p:grpSpPr>
            <a:xfrm>
              <a:off x="6516338" y="1477953"/>
              <a:ext cx="665978" cy="720170"/>
              <a:chOff x="6453268" y="1570604"/>
              <a:chExt cx="665978" cy="720170"/>
            </a:xfrm>
          </p:grpSpPr>
          <p:sp>
            <p:nvSpPr>
              <p:cNvPr id="9" name="椭圆 8"/>
              <p:cNvSpPr/>
              <p:nvPr/>
            </p:nvSpPr>
            <p:spPr>
              <a:xfrm>
                <a:off x="6453268" y="1570604"/>
                <a:ext cx="665978" cy="665978"/>
              </a:xfrm>
              <a:prstGeom prst="ellipse">
                <a:avLst/>
              </a:prstGeom>
              <a:solidFill>
                <a:srgbClr val="A1BD7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文本框 89"/>
              <p:cNvSpPr txBox="1"/>
              <p:nvPr/>
            </p:nvSpPr>
            <p:spPr>
              <a:xfrm>
                <a:off x="6552447" y="1582888"/>
                <a:ext cx="500458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4000" b="1" dirty="0" smtClean="0">
                    <a:solidFill>
                      <a:srgbClr val="FFFBE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endParaRPr lang="zh-CN" altLang="en-US" sz="1600" b="1" dirty="0">
                  <a:solidFill>
                    <a:srgbClr val="FFFBE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13" name="组合 2"/>
          <p:cNvGrpSpPr/>
          <p:nvPr/>
        </p:nvGrpSpPr>
        <p:grpSpPr>
          <a:xfrm>
            <a:off x="3105481" y="2456868"/>
            <a:ext cx="2336421" cy="716197"/>
            <a:chOff x="6516338" y="2384297"/>
            <a:chExt cx="2336421" cy="716197"/>
          </a:xfrm>
        </p:grpSpPr>
        <p:grpSp>
          <p:nvGrpSpPr>
            <p:cNvPr id="14" name="组合 7"/>
            <p:cNvGrpSpPr/>
            <p:nvPr/>
          </p:nvGrpSpPr>
          <p:grpSpPr>
            <a:xfrm>
              <a:off x="6516338" y="2384297"/>
              <a:ext cx="665978" cy="716197"/>
              <a:chOff x="6442543" y="2520273"/>
              <a:chExt cx="665978" cy="716197"/>
            </a:xfrm>
          </p:grpSpPr>
          <p:sp>
            <p:nvSpPr>
              <p:cNvPr id="18" name="椭圆 17"/>
              <p:cNvSpPr/>
              <p:nvPr/>
            </p:nvSpPr>
            <p:spPr>
              <a:xfrm>
                <a:off x="6442543" y="2570492"/>
                <a:ext cx="665978" cy="665978"/>
              </a:xfrm>
              <a:prstGeom prst="ellipse">
                <a:avLst/>
              </a:prstGeom>
              <a:solidFill>
                <a:srgbClr val="A1BD7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文本框 90"/>
              <p:cNvSpPr txBox="1"/>
              <p:nvPr/>
            </p:nvSpPr>
            <p:spPr>
              <a:xfrm>
                <a:off x="6541722" y="2520273"/>
                <a:ext cx="500458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4000" b="1" dirty="0" smtClean="0">
                    <a:solidFill>
                      <a:srgbClr val="FFFBE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endParaRPr lang="zh-CN" altLang="en-US" sz="1600" b="1" dirty="0">
                  <a:solidFill>
                    <a:srgbClr val="FFFBE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7" name="文本框 109"/>
            <p:cNvSpPr txBox="1"/>
            <p:nvPr/>
          </p:nvSpPr>
          <p:spPr>
            <a:xfrm>
              <a:off x="7281495" y="2545322"/>
              <a:ext cx="15712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 smtClean="0">
                  <a:latin typeface="微软雅黑" pitchFamily="34" charset="-122"/>
                  <a:ea typeface="微软雅黑" pitchFamily="34" charset="-122"/>
                </a:rPr>
                <a:t>支持</a:t>
              </a:r>
              <a:r>
                <a:rPr lang="en-US" altLang="zh-CN" sz="2400" b="1" dirty="0" smtClean="0">
                  <a:latin typeface="微软雅黑" pitchFamily="34" charset="-122"/>
                  <a:ea typeface="微软雅黑" pitchFamily="34" charset="-122"/>
                </a:rPr>
                <a:t>64</a:t>
              </a:r>
              <a:r>
                <a:rPr lang="zh-CN" altLang="en-US" sz="2400" b="1" dirty="0" smtClean="0">
                  <a:latin typeface="微软雅黑" pitchFamily="34" charset="-122"/>
                  <a:ea typeface="微软雅黑" pitchFamily="34" charset="-122"/>
                </a:rPr>
                <a:t>位</a:t>
              </a:r>
              <a:r>
                <a:rPr lang="zh-CN" altLang="en-US" sz="2400" dirty="0" smtClean="0"/>
                <a:t> </a:t>
              </a:r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0" name="组合 3"/>
          <p:cNvGrpSpPr/>
          <p:nvPr/>
        </p:nvGrpSpPr>
        <p:grpSpPr>
          <a:xfrm>
            <a:off x="3105481" y="3408586"/>
            <a:ext cx="2796482" cy="716479"/>
            <a:chOff x="6516338" y="3336015"/>
            <a:chExt cx="2796482" cy="716479"/>
          </a:xfrm>
        </p:grpSpPr>
        <p:grpSp>
          <p:nvGrpSpPr>
            <p:cNvPr id="21" name="组合 8"/>
            <p:cNvGrpSpPr/>
            <p:nvPr/>
          </p:nvGrpSpPr>
          <p:grpSpPr>
            <a:xfrm>
              <a:off x="6516338" y="3336015"/>
              <a:ext cx="665978" cy="716479"/>
              <a:chOff x="6429253" y="3570380"/>
              <a:chExt cx="665978" cy="716479"/>
            </a:xfrm>
          </p:grpSpPr>
          <p:sp>
            <p:nvSpPr>
              <p:cNvPr id="25" name="椭圆 24"/>
              <p:cNvSpPr/>
              <p:nvPr/>
            </p:nvSpPr>
            <p:spPr>
              <a:xfrm>
                <a:off x="6429253" y="3570380"/>
                <a:ext cx="665978" cy="665978"/>
              </a:xfrm>
              <a:prstGeom prst="ellipse">
                <a:avLst/>
              </a:prstGeom>
              <a:solidFill>
                <a:srgbClr val="FFDE6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文本框 91"/>
              <p:cNvSpPr txBox="1"/>
              <p:nvPr/>
            </p:nvSpPr>
            <p:spPr>
              <a:xfrm>
                <a:off x="6512013" y="3578973"/>
                <a:ext cx="500458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4000" b="1" dirty="0" smtClean="0">
                    <a:solidFill>
                      <a:srgbClr val="FFFBE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</a:t>
                </a:r>
                <a:endParaRPr lang="zh-CN" altLang="en-US" sz="1600" b="1" dirty="0">
                  <a:solidFill>
                    <a:srgbClr val="FFFBE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4" name="文本框 112"/>
            <p:cNvSpPr txBox="1"/>
            <p:nvPr/>
          </p:nvSpPr>
          <p:spPr>
            <a:xfrm>
              <a:off x="7281495" y="3457092"/>
              <a:ext cx="203132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 smtClean="0">
                  <a:latin typeface="微软雅黑" pitchFamily="34" charset="-122"/>
                  <a:ea typeface="微软雅黑" pitchFamily="34" charset="-122"/>
                </a:rPr>
                <a:t>完整类型支持</a:t>
              </a:r>
              <a:endParaRPr lang="zh-CN" altLang="en-US" sz="2400" b="1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7" name="组合 4"/>
          <p:cNvGrpSpPr/>
          <p:nvPr/>
        </p:nvGrpSpPr>
        <p:grpSpPr>
          <a:xfrm>
            <a:off x="3105481" y="4360586"/>
            <a:ext cx="2379702" cy="707886"/>
            <a:chOff x="6516338" y="4288015"/>
            <a:chExt cx="2379702" cy="707886"/>
          </a:xfrm>
        </p:grpSpPr>
        <p:grpSp>
          <p:nvGrpSpPr>
            <p:cNvPr id="28" name="组合 9"/>
            <p:cNvGrpSpPr/>
            <p:nvPr/>
          </p:nvGrpSpPr>
          <p:grpSpPr>
            <a:xfrm>
              <a:off x="6516338" y="4288015"/>
              <a:ext cx="665978" cy="707886"/>
              <a:chOff x="6453268" y="4570267"/>
              <a:chExt cx="665978" cy="707886"/>
            </a:xfrm>
          </p:grpSpPr>
          <p:sp>
            <p:nvSpPr>
              <p:cNvPr id="32" name="椭圆 31"/>
              <p:cNvSpPr/>
              <p:nvPr/>
            </p:nvSpPr>
            <p:spPr>
              <a:xfrm>
                <a:off x="6453268" y="4570267"/>
                <a:ext cx="665978" cy="665978"/>
              </a:xfrm>
              <a:prstGeom prst="ellipse">
                <a:avLst/>
              </a:prstGeom>
              <a:solidFill>
                <a:srgbClr val="F58D7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文本框 92"/>
              <p:cNvSpPr txBox="1"/>
              <p:nvPr/>
            </p:nvSpPr>
            <p:spPr>
              <a:xfrm>
                <a:off x="6536028" y="4570267"/>
                <a:ext cx="500458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4000" b="1" dirty="0" smtClean="0">
                    <a:solidFill>
                      <a:srgbClr val="FFFBE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4</a:t>
                </a:r>
                <a:endParaRPr lang="zh-CN" altLang="en-US" sz="1600" b="1" dirty="0">
                  <a:solidFill>
                    <a:srgbClr val="FFFBE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31" name="文本框 115"/>
            <p:cNvSpPr txBox="1"/>
            <p:nvPr/>
          </p:nvSpPr>
          <p:spPr>
            <a:xfrm>
              <a:off x="7281495" y="4383375"/>
              <a:ext cx="161454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 smtClean="0">
                  <a:latin typeface="微软雅黑" pitchFamily="34" charset="-122"/>
                  <a:ea typeface="微软雅黑" pitchFamily="34" charset="-122"/>
                </a:rPr>
                <a:t>c</a:t>
              </a:r>
              <a:r>
                <a:rPr lang="zh-CN" altLang="en-US" sz="2400" b="1" dirty="0" smtClean="0">
                  <a:latin typeface="微软雅黑" pitchFamily="34" charset="-122"/>
                  <a:ea typeface="微软雅黑" pitchFamily="34" charset="-122"/>
                </a:rPr>
                <a:t>函数支持</a:t>
              </a:r>
              <a:endParaRPr lang="zh-CN" altLang="en-US" sz="2400" b="1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4" name="组合 5"/>
          <p:cNvGrpSpPr/>
          <p:nvPr/>
        </p:nvGrpSpPr>
        <p:grpSpPr>
          <a:xfrm>
            <a:off x="3105481" y="5303995"/>
            <a:ext cx="2574604" cy="707886"/>
            <a:chOff x="6516338" y="5231424"/>
            <a:chExt cx="2574604" cy="707886"/>
          </a:xfrm>
        </p:grpSpPr>
        <p:grpSp>
          <p:nvGrpSpPr>
            <p:cNvPr id="35" name="组合 104"/>
            <p:cNvGrpSpPr/>
            <p:nvPr/>
          </p:nvGrpSpPr>
          <p:grpSpPr>
            <a:xfrm>
              <a:off x="6516338" y="5231424"/>
              <a:ext cx="665978" cy="707886"/>
              <a:chOff x="6453268" y="4570267"/>
              <a:chExt cx="665978" cy="707886"/>
            </a:xfrm>
          </p:grpSpPr>
          <p:sp>
            <p:nvSpPr>
              <p:cNvPr id="39" name="椭圆 38"/>
              <p:cNvSpPr/>
              <p:nvPr/>
            </p:nvSpPr>
            <p:spPr>
              <a:xfrm>
                <a:off x="6453268" y="4570267"/>
                <a:ext cx="665978" cy="665978"/>
              </a:xfrm>
              <a:prstGeom prst="ellipse">
                <a:avLst/>
              </a:prstGeom>
              <a:solidFill>
                <a:srgbClr val="A37F6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" name="文本框 106"/>
              <p:cNvSpPr txBox="1"/>
              <p:nvPr/>
            </p:nvSpPr>
            <p:spPr>
              <a:xfrm>
                <a:off x="6536028" y="4570267"/>
                <a:ext cx="500458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4000" b="1" dirty="0" smtClean="0">
                    <a:solidFill>
                      <a:srgbClr val="FFFBE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5</a:t>
                </a:r>
                <a:endParaRPr lang="zh-CN" altLang="en-US" sz="1600" b="1" dirty="0">
                  <a:solidFill>
                    <a:srgbClr val="FFFBE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38" name="文本框 118"/>
            <p:cNvSpPr txBox="1"/>
            <p:nvPr/>
          </p:nvSpPr>
          <p:spPr>
            <a:xfrm>
              <a:off x="7266981" y="5338690"/>
              <a:ext cx="182396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 err="1" smtClean="0">
                  <a:latin typeface="微软雅黑" pitchFamily="34" charset="-122"/>
                  <a:ea typeface="微软雅黑" pitchFamily="34" charset="-122"/>
                </a:rPr>
                <a:t>externsion</a:t>
              </a:r>
              <a:endParaRPr lang="zh-CN" altLang="en-US" sz="2400" b="1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314325"/>
            <a:ext cx="228600" cy="6858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80"/>
          <p:cNvSpPr txBox="1"/>
          <p:nvPr/>
        </p:nvSpPr>
        <p:spPr>
          <a:xfrm>
            <a:off x="320767" y="339860"/>
            <a:ext cx="46140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latin typeface="微软雅黑" pitchFamily="34" charset="-122"/>
                <a:ea typeface="微软雅黑" pitchFamily="34" charset="-122"/>
              </a:rPr>
              <a:t>功能的逐步完善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354285" y="2728686"/>
            <a:ext cx="309732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 smtClean="0">
                <a:latin typeface="微软雅黑" pitchFamily="34" charset="-122"/>
                <a:ea typeface="微软雅黑" pitchFamily="34" charset="-122"/>
              </a:rPr>
              <a:t>支持</a:t>
            </a:r>
            <a:r>
              <a:rPr lang="en-US" altLang="zh-CN" sz="4800" b="1" dirty="0" smtClean="0">
                <a:latin typeface="微软雅黑" pitchFamily="34" charset="-122"/>
                <a:ea typeface="微软雅黑" pitchFamily="34" charset="-122"/>
              </a:rPr>
              <a:t>block</a:t>
            </a:r>
            <a:endParaRPr lang="zh-CN" altLang="en-US" sz="48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314325"/>
            <a:ext cx="228600" cy="6858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80"/>
          <p:cNvSpPr txBox="1"/>
          <p:nvPr/>
        </p:nvSpPr>
        <p:spPr>
          <a:xfrm>
            <a:off x="320767" y="339860"/>
            <a:ext cx="46140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latin typeface="微软雅黑" pitchFamily="34" charset="-122"/>
                <a:ea typeface="微软雅黑" pitchFamily="34" charset="-122"/>
              </a:rPr>
              <a:t>功能的逐步完善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354285" y="2728686"/>
            <a:ext cx="27911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 smtClean="0">
                <a:latin typeface="微软雅黑" pitchFamily="34" charset="-122"/>
                <a:ea typeface="微软雅黑" pitchFamily="34" charset="-122"/>
              </a:rPr>
              <a:t>支持</a:t>
            </a:r>
            <a:r>
              <a:rPr lang="en-US" altLang="zh-CN" sz="4800" b="1" dirty="0" smtClean="0">
                <a:latin typeface="微软雅黑" pitchFamily="34" charset="-122"/>
                <a:ea typeface="微软雅黑" pitchFamily="34" charset="-122"/>
              </a:rPr>
              <a:t>64</a:t>
            </a:r>
            <a:r>
              <a:rPr lang="zh-CN" altLang="en-US" sz="4800" b="1" dirty="0" smtClean="0">
                <a:latin typeface="微软雅黑" pitchFamily="34" charset="-122"/>
                <a:ea typeface="微软雅黑" pitchFamily="34" charset="-122"/>
              </a:rPr>
              <a:t>位</a:t>
            </a:r>
            <a:endParaRPr lang="zh-CN" altLang="en-US" sz="48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314325"/>
            <a:ext cx="228600" cy="6858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80"/>
          <p:cNvSpPr txBox="1"/>
          <p:nvPr/>
        </p:nvSpPr>
        <p:spPr>
          <a:xfrm>
            <a:off x="320767" y="339860"/>
            <a:ext cx="46140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latin typeface="微软雅黑" pitchFamily="34" charset="-122"/>
                <a:ea typeface="微软雅黑" pitchFamily="34" charset="-122"/>
              </a:rPr>
              <a:t>功能的逐步完善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773714" y="3048000"/>
            <a:ext cx="38779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 smtClean="0">
                <a:latin typeface="微软雅黑" pitchFamily="34" charset="-122"/>
                <a:ea typeface="微软雅黑" pitchFamily="34" charset="-122"/>
              </a:rPr>
              <a:t>完整类型支持</a:t>
            </a:r>
            <a:endParaRPr lang="zh-CN" altLang="en-US" sz="48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314325"/>
            <a:ext cx="228600" cy="6858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80"/>
          <p:cNvSpPr txBox="1"/>
          <p:nvPr/>
        </p:nvSpPr>
        <p:spPr>
          <a:xfrm>
            <a:off x="320767" y="339860"/>
            <a:ext cx="46140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latin typeface="微软雅黑" pitchFamily="34" charset="-122"/>
                <a:ea typeface="微软雅黑" pitchFamily="34" charset="-122"/>
              </a:rPr>
              <a:t>功能的逐步完善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020457" y="2859314"/>
            <a:ext cx="29642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 dirty="0" smtClean="0"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sz="4800" b="1" dirty="0" smtClean="0">
                <a:latin typeface="微软雅黑" pitchFamily="34" charset="-122"/>
                <a:ea typeface="微软雅黑" pitchFamily="34" charset="-122"/>
              </a:rPr>
              <a:t>函数支持</a:t>
            </a:r>
            <a:endParaRPr lang="zh-CN" altLang="en-US" sz="48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314325"/>
            <a:ext cx="228600" cy="6858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80"/>
          <p:cNvSpPr txBox="1"/>
          <p:nvPr/>
        </p:nvSpPr>
        <p:spPr>
          <a:xfrm>
            <a:off x="320767" y="339860"/>
            <a:ext cx="46140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latin typeface="微软雅黑" pitchFamily="34" charset="-122"/>
                <a:ea typeface="微软雅黑" pitchFamily="34" charset="-122"/>
              </a:rPr>
              <a:t>功能的逐步完善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918857" y="2873828"/>
            <a:ext cx="34680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 dirty="0" err="1" smtClean="0">
                <a:latin typeface="微软雅黑" pitchFamily="34" charset="-122"/>
                <a:ea typeface="微软雅黑" pitchFamily="34" charset="-122"/>
              </a:rPr>
              <a:t>externsion</a:t>
            </a:r>
            <a:endParaRPr lang="zh-CN" altLang="en-US" sz="48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314325"/>
            <a:ext cx="228600" cy="6858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80"/>
          <p:cNvSpPr txBox="1"/>
          <p:nvPr/>
        </p:nvSpPr>
        <p:spPr>
          <a:xfrm>
            <a:off x="320767" y="339860"/>
            <a:ext cx="46140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latin typeface="微软雅黑" pitchFamily="34" charset="-122"/>
                <a:ea typeface="微软雅黑" pitchFamily="34" charset="-122"/>
              </a:rPr>
              <a:t>调试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793227" y="2786742"/>
            <a:ext cx="373190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 smtClean="0"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sz="4800" b="1" dirty="0" smtClean="0">
                <a:latin typeface="微软雅黑" pitchFamily="34" charset="-122"/>
                <a:ea typeface="微软雅黑" pitchFamily="34" charset="-122"/>
              </a:rPr>
              <a:t>Safar</a:t>
            </a:r>
            <a:r>
              <a:rPr lang="zh-CN" altLang="en-US" sz="4800" b="1" dirty="0" smtClean="0">
                <a:latin typeface="微软雅黑" pitchFamily="34" charset="-122"/>
                <a:ea typeface="微软雅黑" pitchFamily="34" charset="-122"/>
              </a:rPr>
              <a:t>调试</a:t>
            </a:r>
            <a:r>
              <a:rPr lang="en-US" altLang="zh-CN" sz="4800" b="1" dirty="0" err="1" smtClean="0">
                <a:latin typeface="微软雅黑" pitchFamily="34" charset="-122"/>
                <a:ea typeface="微软雅黑" pitchFamily="34" charset="-122"/>
              </a:rPr>
              <a:t>JSPatch</a:t>
            </a:r>
            <a:endParaRPr lang="zh-CN" altLang="en-US" sz="4800" b="1" dirty="0" smtClean="0"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48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314325"/>
            <a:ext cx="228600" cy="6858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80"/>
          <p:cNvSpPr txBox="1"/>
          <p:nvPr/>
        </p:nvSpPr>
        <p:spPr>
          <a:xfrm>
            <a:off x="320767" y="339860"/>
            <a:ext cx="46140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latin typeface="微软雅黑" pitchFamily="34" charset="-122"/>
                <a:ea typeface="微软雅黑" pitchFamily="34" charset="-122"/>
              </a:rPr>
              <a:t>安全策略</a:t>
            </a:r>
          </a:p>
        </p:txBody>
      </p:sp>
      <p:pic>
        <p:nvPicPr>
          <p:cNvPr id="5" name="图片 4" descr="webwxgetmsgimg (2)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20800" y="1266646"/>
            <a:ext cx="9768114" cy="49026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矩形 79"/>
          <p:cNvSpPr/>
          <p:nvPr/>
        </p:nvSpPr>
        <p:spPr>
          <a:xfrm>
            <a:off x="0" y="314325"/>
            <a:ext cx="228600" cy="6858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文本框 80"/>
          <p:cNvSpPr txBox="1"/>
          <p:nvPr/>
        </p:nvSpPr>
        <p:spPr>
          <a:xfrm>
            <a:off x="320767" y="339860"/>
            <a:ext cx="28834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JSPatch</a:t>
            </a:r>
            <a:r>
              <a:rPr lang="zh-CN" altLang="en-US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文本框 71"/>
          <p:cNvSpPr txBox="1"/>
          <p:nvPr/>
        </p:nvSpPr>
        <p:spPr>
          <a:xfrm>
            <a:off x="2212450" y="2386627"/>
            <a:ext cx="70384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JSPatch</a:t>
            </a:r>
            <a:r>
              <a:rPr lang="zh-CN" altLang="en-US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是什么？解决什么问题？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文本框 71"/>
          <p:cNvSpPr txBox="1"/>
          <p:nvPr/>
        </p:nvSpPr>
        <p:spPr>
          <a:xfrm>
            <a:off x="2954549" y="3496970"/>
            <a:ext cx="59851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https://github.com/bang590/JSPatch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35433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314325"/>
            <a:ext cx="228600" cy="6858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80"/>
          <p:cNvSpPr txBox="1"/>
          <p:nvPr/>
        </p:nvSpPr>
        <p:spPr>
          <a:xfrm>
            <a:off x="320767" y="339860"/>
            <a:ext cx="46140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latin typeface="微软雅黑" pitchFamily="34" charset="-122"/>
                <a:ea typeface="微软雅黑" pitchFamily="34" charset="-122"/>
              </a:rPr>
              <a:t>后台搭建</a:t>
            </a:r>
          </a:p>
        </p:txBody>
      </p:sp>
      <p:pic>
        <p:nvPicPr>
          <p:cNvPr id="645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4057" y="1115146"/>
            <a:ext cx="10238242" cy="54632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314325"/>
            <a:ext cx="228600" cy="6858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71"/>
          <p:cNvSpPr txBox="1"/>
          <p:nvPr/>
        </p:nvSpPr>
        <p:spPr>
          <a:xfrm flipH="1">
            <a:off x="217713" y="311083"/>
            <a:ext cx="26851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辅助工具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40229" y="2206172"/>
            <a:ext cx="3967176" cy="584775"/>
          </a:xfrm>
          <a:prstGeom prst="rect">
            <a:avLst/>
          </a:prstGeom>
          <a:solidFill>
            <a:srgbClr val="A1BD70"/>
          </a:solidFill>
        </p:spPr>
        <p:txBody>
          <a:bodyPr wrap="none" rtlCol="0">
            <a:spAutoFit/>
          </a:bodyPr>
          <a:lstStyle/>
          <a:p>
            <a:r>
              <a:rPr lang="en-US" altLang="zh-CN" sz="3200" b="1" dirty="0" err="1" smtClean="0">
                <a:latin typeface="微软雅黑" pitchFamily="34" charset="-122"/>
                <a:ea typeface="微软雅黑" pitchFamily="34" charset="-122"/>
              </a:rPr>
              <a:t>JSPatch</a:t>
            </a:r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 Convertor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40229" y="3156856"/>
            <a:ext cx="2049985" cy="584775"/>
          </a:xfrm>
          <a:prstGeom prst="rect">
            <a:avLst/>
          </a:prstGeom>
          <a:solidFill>
            <a:srgbClr val="A1BD70"/>
          </a:solidFill>
        </p:spPr>
        <p:txBody>
          <a:bodyPr wrap="none" rtlCol="0">
            <a:spAutoFit/>
          </a:bodyPr>
          <a:lstStyle/>
          <a:p>
            <a:r>
              <a:rPr lang="en-US" altLang="zh-CN" sz="3200" b="1" dirty="0" err="1" smtClean="0">
                <a:latin typeface="微软雅黑" pitchFamily="34" charset="-122"/>
                <a:ea typeface="微软雅黑" pitchFamily="34" charset="-122"/>
              </a:rPr>
              <a:t>JSPatchX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40229" y="4136573"/>
            <a:ext cx="2609625" cy="584775"/>
          </a:xfrm>
          <a:prstGeom prst="rect">
            <a:avLst/>
          </a:prstGeom>
          <a:solidFill>
            <a:srgbClr val="A1BD70"/>
          </a:solidFill>
        </p:spPr>
        <p:txBody>
          <a:bodyPr wrap="none" rtlCol="0">
            <a:spAutoFit/>
          </a:bodyPr>
          <a:lstStyle/>
          <a:p>
            <a:r>
              <a:rPr lang="en-US" altLang="zh-CN" sz="3200" b="1" dirty="0" err="1" smtClean="0">
                <a:latin typeface="微软雅黑" pitchFamily="34" charset="-122"/>
                <a:ea typeface="微软雅黑" pitchFamily="34" charset="-122"/>
              </a:rPr>
              <a:t>PlayGround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3690159" y="1468450"/>
            <a:ext cx="4367311" cy="2725690"/>
            <a:chOff x="3690159" y="1468450"/>
            <a:chExt cx="4367311" cy="2725690"/>
          </a:xfrm>
        </p:grpSpPr>
        <p:grpSp>
          <p:nvGrpSpPr>
            <p:cNvPr id="5" name="组合 4"/>
            <p:cNvGrpSpPr/>
            <p:nvPr/>
          </p:nvGrpSpPr>
          <p:grpSpPr>
            <a:xfrm>
              <a:off x="3717699" y="1468450"/>
              <a:ext cx="4339771" cy="2725690"/>
              <a:chOff x="3717699" y="1468450"/>
              <a:chExt cx="4339771" cy="2725690"/>
            </a:xfrm>
          </p:grpSpPr>
          <p:grpSp>
            <p:nvGrpSpPr>
              <p:cNvPr id="3" name="组合 2"/>
              <p:cNvGrpSpPr/>
              <p:nvPr/>
            </p:nvGrpSpPr>
            <p:grpSpPr>
              <a:xfrm>
                <a:off x="4750934" y="1468450"/>
                <a:ext cx="2174421" cy="1146629"/>
                <a:chOff x="4879521" y="1875338"/>
                <a:chExt cx="2174421" cy="1146629"/>
              </a:xfrm>
            </p:grpSpPr>
            <p:sp>
              <p:nvSpPr>
                <p:cNvPr id="31" name="椭圆 30"/>
                <p:cNvSpPr/>
                <p:nvPr/>
              </p:nvSpPr>
              <p:spPr>
                <a:xfrm>
                  <a:off x="6139951" y="1875338"/>
                  <a:ext cx="157331" cy="157331"/>
                </a:xfrm>
                <a:prstGeom prst="ellipse">
                  <a:avLst/>
                </a:prstGeom>
                <a:solidFill>
                  <a:srgbClr val="A1BD7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2" name="任意多边形 31"/>
                <p:cNvSpPr/>
                <p:nvPr/>
              </p:nvSpPr>
              <p:spPr>
                <a:xfrm>
                  <a:off x="4879521" y="1875338"/>
                  <a:ext cx="2174421" cy="1146629"/>
                </a:xfrm>
                <a:custGeom>
                  <a:avLst/>
                  <a:gdLst>
                    <a:gd name="connsiteX0" fmla="*/ 0 w 1339850"/>
                    <a:gd name="connsiteY0" fmla="*/ 698500 h 857250"/>
                    <a:gd name="connsiteX1" fmla="*/ 762000 w 1339850"/>
                    <a:gd name="connsiteY1" fmla="*/ 0 h 857250"/>
                    <a:gd name="connsiteX2" fmla="*/ 838200 w 1339850"/>
                    <a:gd name="connsiteY2" fmla="*/ 12700 h 857250"/>
                    <a:gd name="connsiteX3" fmla="*/ 1339850 w 1339850"/>
                    <a:gd name="connsiteY3" fmla="*/ 857250 h 857250"/>
                    <a:gd name="connsiteX0" fmla="*/ 0 w 1415434"/>
                    <a:gd name="connsiteY0" fmla="*/ 839566 h 857250"/>
                    <a:gd name="connsiteX1" fmla="*/ 837584 w 1415434"/>
                    <a:gd name="connsiteY1" fmla="*/ 0 h 857250"/>
                    <a:gd name="connsiteX2" fmla="*/ 913784 w 1415434"/>
                    <a:gd name="connsiteY2" fmla="*/ 12700 h 857250"/>
                    <a:gd name="connsiteX3" fmla="*/ 1415434 w 1415434"/>
                    <a:gd name="connsiteY3" fmla="*/ 857250 h 857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415434" h="857250">
                      <a:moveTo>
                        <a:pt x="0" y="839566"/>
                      </a:moveTo>
                      <a:lnTo>
                        <a:pt x="837584" y="0"/>
                      </a:lnTo>
                      <a:lnTo>
                        <a:pt x="913784" y="12700"/>
                      </a:lnTo>
                      <a:lnTo>
                        <a:pt x="1415434" y="857250"/>
                      </a:lnTo>
                    </a:path>
                  </a:pathLst>
                </a:custGeom>
                <a:noFill/>
                <a:ln>
                  <a:solidFill>
                    <a:srgbClr val="A1BD7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4" name="矩形 3"/>
              <p:cNvSpPr/>
              <p:nvPr/>
            </p:nvSpPr>
            <p:spPr>
              <a:xfrm rot="199097">
                <a:off x="3717699" y="2408883"/>
                <a:ext cx="4339771" cy="1785257"/>
              </a:xfrm>
              <a:prstGeom prst="rect">
                <a:avLst/>
              </a:prstGeom>
              <a:solidFill>
                <a:srgbClr val="A1BD7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文本框 32"/>
              <p:cNvSpPr txBox="1"/>
              <p:nvPr/>
            </p:nvSpPr>
            <p:spPr>
              <a:xfrm rot="180406">
                <a:off x="4829826" y="2965143"/>
                <a:ext cx="2856872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4800" b="1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THANKS</a:t>
                </a:r>
                <a:endParaRPr lang="zh-CN" altLang="en-US" sz="4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3690159" y="2309875"/>
              <a:ext cx="1000904" cy="1783504"/>
              <a:chOff x="3818746" y="3043771"/>
              <a:chExt cx="817387" cy="1456496"/>
            </a:xfrm>
          </p:grpSpPr>
          <p:sp>
            <p:nvSpPr>
              <p:cNvPr id="36" name="矩形 35"/>
              <p:cNvSpPr/>
              <p:nvPr/>
            </p:nvSpPr>
            <p:spPr>
              <a:xfrm rot="199097">
                <a:off x="3818746" y="3769820"/>
                <a:ext cx="774524" cy="730447"/>
              </a:xfrm>
              <a:prstGeom prst="rect">
                <a:avLst/>
              </a:prstGeom>
              <a:solidFill>
                <a:srgbClr val="FFDD6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矩形 38"/>
              <p:cNvSpPr/>
              <p:nvPr/>
            </p:nvSpPr>
            <p:spPr>
              <a:xfrm rot="199097">
                <a:off x="3861609" y="3043771"/>
                <a:ext cx="774524" cy="730447"/>
              </a:xfrm>
              <a:prstGeom prst="rect">
                <a:avLst/>
              </a:prstGeom>
              <a:solidFill>
                <a:srgbClr val="F0644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19185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314325"/>
            <a:ext cx="228600" cy="6858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80"/>
          <p:cNvSpPr txBox="1"/>
          <p:nvPr/>
        </p:nvSpPr>
        <p:spPr>
          <a:xfrm>
            <a:off x="320767" y="339860"/>
            <a:ext cx="56557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>
                <a:latin typeface="微软雅黑" pitchFamily="34" charset="-122"/>
                <a:ea typeface="微软雅黑" pitchFamily="34" charset="-122"/>
              </a:rPr>
              <a:t>与</a:t>
            </a:r>
            <a:r>
              <a:rPr lang="en-US" altLang="zh-CN" sz="3600" b="1" dirty="0" err="1" smtClean="0">
                <a:latin typeface="微软雅黑" pitchFamily="34" charset="-122"/>
                <a:ea typeface="微软雅黑" pitchFamily="34" charset="-122"/>
              </a:rPr>
              <a:t>JSPatch</a:t>
            </a:r>
            <a:r>
              <a:rPr lang="zh-CN" altLang="en-US" sz="3600" b="1" dirty="0" smtClean="0">
                <a:latin typeface="微软雅黑" pitchFamily="34" charset="-122"/>
                <a:ea typeface="微软雅黑" pitchFamily="34" charset="-122"/>
              </a:rPr>
              <a:t>相似的产品比较</a:t>
            </a:r>
            <a:endParaRPr lang="zh-CN" altLang="en-US" sz="3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文本框 71"/>
          <p:cNvSpPr txBox="1"/>
          <p:nvPr/>
        </p:nvSpPr>
        <p:spPr>
          <a:xfrm>
            <a:off x="571999" y="1298055"/>
            <a:ext cx="2394566" cy="646331"/>
          </a:xfrm>
          <a:prstGeom prst="rect">
            <a:avLst/>
          </a:prstGeom>
          <a:solidFill>
            <a:srgbClr val="A1BD7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waxPatch</a:t>
            </a:r>
            <a:endParaRPr lang="zh-CN" altLang="en-US" sz="3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238171" y="2317039"/>
            <a:ext cx="3294743" cy="721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0" tIns="144000" rIns="180000" bIns="144000" rtlCol="0" anchor="ctr">
            <a:spAutoFit/>
          </a:bodyPr>
          <a:lstStyle/>
          <a:p>
            <a:pPr algn="ctr"/>
            <a:r>
              <a:rPr lang="zh-CN" alt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不支持</a:t>
            </a:r>
            <a:r>
              <a:rPr lang="en-US" altLang="zh-CN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Block</a:t>
            </a:r>
            <a:endParaRPr lang="zh-CN" altLang="en-US" sz="28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67655" y="2317039"/>
            <a:ext cx="2706915" cy="721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0" tIns="144000" rIns="180000" bIns="144000" rtlCol="0" anchor="ctr">
            <a:spAutoFit/>
          </a:bodyPr>
          <a:lstStyle/>
          <a:p>
            <a:pPr algn="ctr"/>
            <a:r>
              <a:rPr lang="zh-CN" alt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停止开发</a:t>
            </a:r>
            <a:endParaRPr lang="zh-CN" altLang="en-US" sz="28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265887" y="2317039"/>
            <a:ext cx="2924628" cy="721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0" tIns="144000" rIns="180000" bIns="144000" rtlCol="0" anchor="ctr">
            <a:spAutoFit/>
          </a:bodyPr>
          <a:lstStyle/>
          <a:p>
            <a:pPr algn="ctr"/>
            <a:r>
              <a:rPr lang="zh-CN" alt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线程不安全</a:t>
            </a:r>
            <a:endParaRPr lang="zh-CN" altLang="en-US" sz="28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465944" y="3514466"/>
            <a:ext cx="2706915" cy="721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0" tIns="144000" rIns="180000" bIns="144000" rtlCol="0" anchor="ctr">
            <a:spAutoFit/>
          </a:bodyPr>
          <a:lstStyle/>
          <a:p>
            <a:pPr algn="ctr"/>
            <a:r>
              <a:rPr lang="zh-CN" alt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不支持</a:t>
            </a:r>
            <a:r>
              <a:rPr lang="en-US" altLang="zh-CN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64</a:t>
            </a:r>
            <a:r>
              <a:rPr lang="zh-CN" alt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位</a:t>
            </a:r>
            <a:endParaRPr lang="zh-CN" altLang="en-US" sz="28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8135258" y="3528981"/>
            <a:ext cx="2706915" cy="721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0" tIns="144000" rIns="180000" bIns="144000" rtlCol="0" anchor="ctr">
            <a:spAutoFit/>
          </a:bodyPr>
          <a:lstStyle/>
          <a:p>
            <a:pPr algn="ctr"/>
            <a:r>
              <a:rPr lang="zh-CN" alt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审核风险</a:t>
            </a:r>
            <a:endParaRPr lang="zh-CN" altLang="en-US" sz="28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760687" y="3499952"/>
            <a:ext cx="2706915" cy="721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0" tIns="144000" rIns="180000" bIns="144000" rtlCol="0" anchor="ctr">
            <a:spAutoFit/>
          </a:bodyPr>
          <a:lstStyle/>
          <a:p>
            <a:pPr algn="ctr"/>
            <a:r>
              <a:rPr lang="zh-CN" alt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难以调试</a:t>
            </a:r>
            <a:endParaRPr lang="zh-CN" altLang="en-US" sz="28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667655" y="4777210"/>
            <a:ext cx="2706915" cy="721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0" tIns="144000" rIns="180000" bIns="144000" rtlCol="0" anchor="ctr">
            <a:spAutoFit/>
          </a:bodyPr>
          <a:lstStyle/>
          <a:p>
            <a:pPr algn="ctr"/>
            <a:r>
              <a:rPr lang="zh-CN" alt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没有文档</a:t>
            </a:r>
            <a:endParaRPr lang="zh-CN" altLang="en-US" sz="28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4332513" y="4777210"/>
            <a:ext cx="2706915" cy="721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0" tIns="144000" rIns="180000" bIns="144000" rtlCol="0" anchor="ctr">
            <a:spAutoFit/>
          </a:bodyPr>
          <a:lstStyle/>
          <a:p>
            <a:pPr algn="ctr"/>
            <a:r>
              <a:rPr lang="en-US" altLang="zh-CN" sz="28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Lua</a:t>
            </a:r>
            <a:r>
              <a:rPr lang="zh-CN" alt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语言陌生</a:t>
            </a:r>
            <a:endParaRPr lang="zh-CN" altLang="en-US" sz="28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7932057" y="4777210"/>
            <a:ext cx="3214916" cy="721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0" tIns="144000" rIns="180000" bIns="144000" rtlCol="0" anchor="ctr">
            <a:spAutoFit/>
          </a:bodyPr>
          <a:lstStyle/>
          <a:p>
            <a:pPr algn="ctr"/>
            <a:r>
              <a:rPr lang="zh-CN" alt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没有测试用例</a:t>
            </a:r>
            <a:endParaRPr lang="zh-CN" altLang="en-US" sz="28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314325"/>
            <a:ext cx="228600" cy="6858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80"/>
          <p:cNvSpPr txBox="1"/>
          <p:nvPr/>
        </p:nvSpPr>
        <p:spPr>
          <a:xfrm>
            <a:off x="320767" y="339860"/>
            <a:ext cx="56557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>
                <a:latin typeface="微软雅黑" pitchFamily="34" charset="-122"/>
                <a:ea typeface="微软雅黑" pitchFamily="34" charset="-122"/>
              </a:rPr>
              <a:t>与</a:t>
            </a:r>
            <a:r>
              <a:rPr lang="en-US" altLang="zh-CN" sz="3600" b="1" dirty="0" err="1" smtClean="0">
                <a:latin typeface="微软雅黑" pitchFamily="34" charset="-122"/>
                <a:ea typeface="微软雅黑" pitchFamily="34" charset="-122"/>
              </a:rPr>
              <a:t>JSPatch</a:t>
            </a:r>
            <a:r>
              <a:rPr lang="zh-CN" altLang="en-US" sz="3600" b="1" dirty="0" smtClean="0">
                <a:latin typeface="微软雅黑" pitchFamily="34" charset="-122"/>
                <a:ea typeface="微软雅黑" pitchFamily="34" charset="-122"/>
              </a:rPr>
              <a:t>相似的产品比较</a:t>
            </a:r>
            <a:endParaRPr lang="zh-CN" altLang="en-US" sz="3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文本框 71"/>
          <p:cNvSpPr txBox="1"/>
          <p:nvPr/>
        </p:nvSpPr>
        <p:spPr>
          <a:xfrm>
            <a:off x="499914" y="1486741"/>
            <a:ext cx="2161361" cy="646331"/>
          </a:xfrm>
          <a:prstGeom prst="rect">
            <a:avLst/>
          </a:prstGeom>
          <a:solidFill>
            <a:srgbClr val="A1BD7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Rollouth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6" name="AutoShape 2" descr="c:\users\lianyujie\appdata\roaming\360se6\User Data\temp\webwxgetmsgimg_&amp;MsgID=4807474565161270166&amp;skey=@crypt_49cc7cf5_7e5804e4688b66e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5" name="图片 14" descr="304875658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022690" y="1406072"/>
            <a:ext cx="7500745" cy="3340100"/>
          </a:xfrm>
          <a:prstGeom prst="rect">
            <a:avLst/>
          </a:prstGeom>
        </p:spPr>
      </p:pic>
      <p:pic>
        <p:nvPicPr>
          <p:cNvPr id="16" name="图片 15" descr="webwxgetmsgimg (1)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034972" y="5068208"/>
            <a:ext cx="7486650" cy="655428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384626" y="2794262"/>
            <a:ext cx="2706915" cy="7832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0" tIns="144000" rIns="180000" bIns="144000" rtlCol="0" anchor="ctr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非开源</a:t>
            </a:r>
            <a:endParaRPr lang="zh-CN" altLang="en-US" sz="32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82169" y="3788491"/>
            <a:ext cx="2706915" cy="7832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0" tIns="144000" rIns="180000" bIns="144000" rtlCol="0" anchor="ctr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写法复杂</a:t>
            </a:r>
            <a:endParaRPr lang="zh-CN" altLang="en-US" sz="32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314325"/>
            <a:ext cx="228600" cy="6858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71"/>
          <p:cNvSpPr txBox="1"/>
          <p:nvPr/>
        </p:nvSpPr>
        <p:spPr>
          <a:xfrm>
            <a:off x="564330" y="325597"/>
            <a:ext cx="52547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为什么使用</a:t>
            </a:r>
            <a:r>
              <a:rPr lang="en-US" altLang="zh-CN" sz="36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Javascript</a:t>
            </a:r>
            <a:r>
              <a:rPr lang="zh-CN" altLang="en-US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81830" y="2583543"/>
            <a:ext cx="4830810" cy="584775"/>
          </a:xfrm>
          <a:prstGeom prst="rect">
            <a:avLst/>
          </a:prstGeom>
          <a:solidFill>
            <a:srgbClr val="A1BD70"/>
          </a:solidFill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原生</a:t>
            </a:r>
            <a:r>
              <a:rPr lang="en-US" altLang="zh-CN" sz="3200" b="1" dirty="0" err="1" smtClean="0">
                <a:latin typeface="微软雅黑" pitchFamily="34" charset="-122"/>
                <a:ea typeface="微软雅黑" pitchFamily="34" charset="-122"/>
              </a:rPr>
              <a:t>JavascriptCore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引擎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81830" y="3534227"/>
            <a:ext cx="3906839" cy="584775"/>
          </a:xfrm>
          <a:prstGeom prst="rect">
            <a:avLst/>
          </a:prstGeom>
          <a:solidFill>
            <a:srgbClr val="A1BD70"/>
          </a:solidFill>
        </p:spPr>
        <p:txBody>
          <a:bodyPr wrap="none" rtlCol="0">
            <a:spAutoFit/>
          </a:bodyPr>
          <a:lstStyle/>
          <a:p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JS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语言终端应用广泛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381830" y="4513944"/>
            <a:ext cx="2646878" cy="584775"/>
          </a:xfrm>
          <a:prstGeom prst="rect">
            <a:avLst/>
          </a:prstGeom>
          <a:solidFill>
            <a:srgbClr val="A1BD70"/>
          </a:solidFill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复合审核规则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314325"/>
            <a:ext cx="228600" cy="6858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80"/>
          <p:cNvSpPr txBox="1"/>
          <p:nvPr/>
        </p:nvSpPr>
        <p:spPr>
          <a:xfrm>
            <a:off x="320767" y="339860"/>
            <a:ext cx="43396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>
                <a:latin typeface="微软雅黑" pitchFamily="34" charset="-122"/>
                <a:ea typeface="微软雅黑" pitchFamily="34" charset="-122"/>
              </a:rPr>
              <a:t>需要解决的核心问题</a:t>
            </a:r>
            <a:endParaRPr lang="zh-CN" altLang="en-US" sz="36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4" name="图片 13" descr="119124550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705599" y="1089070"/>
            <a:ext cx="4325257" cy="534801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314325"/>
            <a:ext cx="228600" cy="6858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80"/>
          <p:cNvSpPr txBox="1"/>
          <p:nvPr/>
        </p:nvSpPr>
        <p:spPr>
          <a:xfrm>
            <a:off x="320767" y="339860"/>
            <a:ext cx="3877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>
                <a:latin typeface="微软雅黑" pitchFamily="34" charset="-122"/>
                <a:ea typeface="微软雅黑" pitchFamily="34" charset="-122"/>
              </a:rPr>
              <a:t>最粗暴的解决方法</a:t>
            </a:r>
            <a:endParaRPr lang="zh-CN" altLang="en-US" sz="3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54741" y="2728686"/>
            <a:ext cx="99277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遍历</a:t>
            </a:r>
            <a:r>
              <a:rPr lang="en-US" altLang="zh-CN" sz="4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OC</a:t>
            </a:r>
            <a:r>
              <a:rPr lang="zh-CN" altLang="en-US" sz="4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类的所有方法和属性，在</a:t>
            </a:r>
            <a:r>
              <a:rPr lang="en-US" altLang="zh-CN" sz="40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js</a:t>
            </a:r>
            <a:r>
              <a:rPr lang="zh-CN" altLang="en-US" sz="4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中声明 </a:t>
            </a:r>
            <a:endParaRPr lang="zh-CN" altLang="en-US" sz="40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314325"/>
            <a:ext cx="228600" cy="6858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80"/>
          <p:cNvSpPr txBox="1"/>
          <p:nvPr/>
        </p:nvSpPr>
        <p:spPr>
          <a:xfrm>
            <a:off x="320767" y="339860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>
                <a:latin typeface="微软雅黑" pitchFamily="34" charset="-122"/>
                <a:ea typeface="微软雅黑" pitchFamily="34" charset="-122"/>
              </a:rPr>
              <a:t>尝试优化</a:t>
            </a:r>
            <a:endParaRPr lang="zh-CN" altLang="en-US" sz="3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67314" y="2510972"/>
            <a:ext cx="2646878" cy="584775"/>
          </a:xfrm>
          <a:prstGeom prst="rect">
            <a:avLst/>
          </a:prstGeom>
          <a:solidFill>
            <a:srgbClr val="A1BD70"/>
          </a:solidFill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去除私有方法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67314" y="3461656"/>
            <a:ext cx="5137945" cy="584775"/>
          </a:xfrm>
          <a:prstGeom prst="rect">
            <a:avLst/>
          </a:prstGeom>
          <a:solidFill>
            <a:srgbClr val="A1BD70"/>
          </a:solidFill>
        </p:spPr>
        <p:txBody>
          <a:bodyPr wrap="none" rtlCol="0">
            <a:spAutoFit/>
          </a:bodyPr>
          <a:lstStyle/>
          <a:p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JS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构建继承链公用基类方法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314325"/>
            <a:ext cx="228600" cy="6858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80"/>
          <p:cNvSpPr txBox="1"/>
          <p:nvPr/>
        </p:nvSpPr>
        <p:spPr>
          <a:xfrm>
            <a:off x="320767" y="339860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>
                <a:latin typeface="微软雅黑" pitchFamily="34" charset="-122"/>
                <a:ea typeface="微软雅黑" pitchFamily="34" charset="-122"/>
              </a:rPr>
              <a:t>优化</a:t>
            </a:r>
            <a:endParaRPr lang="zh-CN" altLang="en-US" sz="3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94971" y="2648856"/>
            <a:ext cx="102798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打破思维定式，使用预编译处理</a:t>
            </a:r>
            <a:r>
              <a:rPr lang="en-US" altLang="zh-CN" sz="48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js</a:t>
            </a:r>
            <a:endParaRPr lang="zh-CN" altLang="en-US" sz="48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平衡">
  <a:themeElements>
    <a:clrScheme name="平衡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平衡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平衡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382</TotalTime>
  <Words>232</Words>
  <Application>Microsoft Macintosh PowerPoint</Application>
  <PresentationFormat>宽屏</PresentationFormat>
  <Paragraphs>70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0" baseType="lpstr">
      <vt:lpstr>Calibri</vt:lpstr>
      <vt:lpstr>Franklin Gothic Book</vt:lpstr>
      <vt:lpstr>Perpetua</vt:lpstr>
      <vt:lpstr>Wingdings 2</vt:lpstr>
      <vt:lpstr>宋体</vt:lpstr>
      <vt:lpstr>微软雅黑</vt:lpstr>
      <vt:lpstr>幼圆</vt:lpstr>
      <vt:lpstr>平衡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ACER</dc:creator>
  <cp:lastModifiedBy>Microsoft Office 用户</cp:lastModifiedBy>
  <cp:revision>60</cp:revision>
  <dcterms:created xsi:type="dcterms:W3CDTF">2014-08-16T07:30:14Z</dcterms:created>
  <dcterms:modified xsi:type="dcterms:W3CDTF">2016-07-04T01:54:24Z</dcterms:modified>
</cp:coreProperties>
</file>