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2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/>
        </p:nvSpPr>
        <p:spPr>
          <a:xfrm>
            <a:off y="2637025" x="3352800"/>
            <a:ext cy="587400" cx="2438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2400" lang="en">
                <a:latin typeface="Open Sans"/>
                <a:ea typeface="Open Sans"/>
                <a:cs typeface="Open Sans"/>
                <a:sym typeface="Open Sans"/>
              </a:rPr>
              <a:t>Life as a locum</a:t>
            </a:r>
          </a:p>
        </p:txBody>
      </p:sp>
      <p:sp>
        <p:nvSpPr>
          <p:cNvPr id="31" name="Shape 31"/>
          <p:cNvSpPr txBox="1"/>
          <p:nvPr/>
        </p:nvSpPr>
        <p:spPr>
          <a:xfrm>
            <a:off y="3115800" x="2433600"/>
            <a:ext cy="587400" cx="4276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Northern Lincolnshire VTS</a:t>
            </a:r>
          </a:p>
        </p:txBody>
      </p:sp>
      <p:pic>
        <p:nvPicPr>
          <p:cNvPr id="32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74950" x="1690675"/>
            <a:ext cy="704850" cx="57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/>
          <p:nvPr/>
        </p:nvSpPr>
        <p:spPr>
          <a:xfrm>
            <a:off y="4512550" x="0"/>
            <a:ext cy="630899" cx="9144000"/>
          </a:xfrm>
          <a:prstGeom prst="rect">
            <a:avLst/>
          </a:prstGeom>
          <a:solidFill>
            <a:srgbClr val="33588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type="title"/>
          </p:nvPr>
        </p:nvSpPr>
        <p:spPr>
          <a:xfrm>
            <a:off y="6631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Continuing professional development/education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y="4595350" x="616900"/>
            <a:ext cy="495899" cx="356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600" lang="en" i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Life as a locum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610926" x="5760300"/>
            <a:ext cy="348624" cx="285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y="1814100" x="604400"/>
            <a:ext cy="2304899" cx="8006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937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600" lang="en">
                <a:latin typeface="Open Sans"/>
                <a:ea typeface="Open Sans"/>
                <a:cs typeface="Open Sans"/>
                <a:sym typeface="Open Sans"/>
              </a:rPr>
              <a:t>Keep in contact with VTS &amp; First 5 groups</a:t>
            </a:r>
          </a:p>
          <a:p>
            <a:pPr rtl="0" lvl="0" indent="-3937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600" lang="en">
                <a:latin typeface="Open Sans"/>
                <a:ea typeface="Open Sans"/>
                <a:cs typeface="Open Sans"/>
                <a:sym typeface="Open Sans"/>
              </a:rPr>
              <a:t>Annual appraisals no different</a:t>
            </a:r>
          </a:p>
          <a:p>
            <a:pPr rtl="0" lvl="0" indent="-3937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600" lang="en">
                <a:latin typeface="Open Sans"/>
                <a:ea typeface="Open Sans"/>
                <a:cs typeface="Open Sans"/>
                <a:sym typeface="Open Sans"/>
              </a:rPr>
              <a:t>‘Network Locum’ CPD Events</a:t>
            </a:r>
          </a:p>
          <a:p>
            <a:pPr rtl="0" lvl="0" indent="-3937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600" lang="en">
                <a:latin typeface="Open Sans"/>
                <a:ea typeface="Open Sans"/>
                <a:cs typeface="Open Sans"/>
                <a:sym typeface="Open Sans"/>
              </a:rPr>
              <a:t>Self Directed Learning Groups</a:t>
            </a:r>
          </a:p>
          <a:p>
            <a:pPr rtl="0" lvl="0" indent="-3937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600" lang="en">
                <a:latin typeface="Open Sans"/>
                <a:ea typeface="Open Sans"/>
                <a:cs typeface="Open Sans"/>
                <a:sym typeface="Open Sans"/>
              </a:rPr>
              <a:t>RCGP and other educational events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/>
          <p:nvPr/>
        </p:nvSpPr>
        <p:spPr>
          <a:xfrm>
            <a:off y="4512550" x="0"/>
            <a:ext cy="630899" cx="9144000"/>
          </a:xfrm>
          <a:prstGeom prst="rect">
            <a:avLst/>
          </a:prstGeom>
          <a:solidFill>
            <a:srgbClr val="33588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>
            <p:ph type="title"/>
          </p:nvPr>
        </p:nvSpPr>
        <p:spPr>
          <a:xfrm>
            <a:off y="1297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Disadvantages/advantages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y="4595350" x="616900"/>
            <a:ext cy="495899" cx="356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600" lang="en" i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Life as a locum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610926" x="5760300"/>
            <a:ext cy="348624" cx="285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/>
          <p:nvPr/>
        </p:nvSpPr>
        <p:spPr>
          <a:xfrm>
            <a:off y="2753300" x="5594550"/>
            <a:ext cy="1557899" cx="1557899"/>
          </a:xfrm>
          <a:prstGeom prst="mathPlus">
            <a:avLst>
              <a:gd fmla="val 23520" name="adj1"/>
            </a:avLst>
          </a:prstGeom>
          <a:solidFill>
            <a:srgbClr val="2B6D78">
              <a:alpha val="21630"/>
            </a:srgbClr>
          </a:solidFill>
          <a:ln w="28575" cap="flat">
            <a:solidFill>
              <a:srgbClr val="335888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y="952250" x="2005450"/>
            <a:ext cy="1724699" cx="1613999"/>
          </a:xfrm>
          <a:prstGeom prst="mathMinus">
            <a:avLst>
              <a:gd fmla="val 23520" name="adj1"/>
            </a:avLst>
          </a:prstGeom>
          <a:solidFill>
            <a:srgbClr val="2B6D78">
              <a:alpha val="21630"/>
            </a:srgbClr>
          </a:solidFill>
          <a:ln w="28575" cap="flat">
            <a:solidFill>
              <a:srgbClr val="335888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y="1119200" x="4903650"/>
            <a:ext cy="1557899" cx="445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Relative instability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“Non-continuity”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No sick/annual leave</a:t>
            </a:r>
          </a:p>
          <a:p>
            <a:pPr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Different computer system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y="2753300" x="1080325"/>
            <a:ext cy="1557899" cx="445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048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200" lang="en"/>
              <a:t>Variable locations</a:t>
            </a:r>
          </a:p>
          <a:p>
            <a:pPr rtl="0" lvl="0" indent="-3048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200" lang="en"/>
              <a:t>Long-term commitment not necessary</a:t>
            </a:r>
          </a:p>
          <a:p>
            <a:pPr rtl="0" lvl="0" indent="-3048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200" lang="en"/>
              <a:t>Can be used to supplement other work</a:t>
            </a:r>
          </a:p>
          <a:p>
            <a:pPr rtl="0" lvl="0" indent="-3048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200" lang="en"/>
              <a:t>More choice over rate of pay</a:t>
            </a:r>
          </a:p>
          <a:p>
            <a:pPr rtl="0" lvl="0" indent="-3048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200" lang="en"/>
              <a:t>Help balance work/family responsibilities</a:t>
            </a:r>
          </a:p>
          <a:p>
            <a:pPr rtl="0" lvl="0" indent="-3048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200" lang="en"/>
              <a:t>Positive impact</a:t>
            </a:r>
          </a:p>
          <a:p>
            <a:pPr rtl="0" lvl="0" indent="-3048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200" lang="en"/>
              <a:t>Greater autonomy</a:t>
            </a:r>
          </a:p>
          <a:p>
            <a:pPr rtl="0" lvl="0" indent="-3048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200" lang="en"/>
              <a:t>Greater on the job learning opportunities</a:t>
            </a:r>
          </a:p>
        </p:txBody>
      </p:sp>
      <p:cxnSp>
        <p:nvCxnSpPr>
          <p:cNvPr id="135" name="Shape 135"/>
          <p:cNvCxnSpPr/>
          <p:nvPr/>
        </p:nvCxnSpPr>
        <p:spPr>
          <a:xfrm>
            <a:off y="2524975" x="75"/>
            <a:ext cy="0" cx="9158999"/>
          </a:xfrm>
          <a:prstGeom prst="straightConnector1">
            <a:avLst/>
          </a:prstGeom>
          <a:noFill/>
          <a:ln w="19050" cap="flat">
            <a:solidFill>
              <a:srgbClr val="335888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/>
          <p:nvPr/>
        </p:nvSpPr>
        <p:spPr>
          <a:xfrm>
            <a:off y="4512550" x="0"/>
            <a:ext cy="630899" cx="9144000"/>
          </a:xfrm>
          <a:prstGeom prst="rect">
            <a:avLst/>
          </a:prstGeom>
          <a:solidFill>
            <a:srgbClr val="33588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type="title"/>
          </p:nvPr>
        </p:nvSpPr>
        <p:spPr>
          <a:xfrm>
            <a:off y="1297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Why Network Locum?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y="4595350" x="616900"/>
            <a:ext cy="495899" cx="356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600" lang="en" i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Life as a locum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610926" x="5760300"/>
            <a:ext cy="348624" cx="285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y="1204500" x="604400"/>
            <a:ext cy="2304899" cx="4001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Save time finding and booking jobs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Jobs online in an instant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‘One-click’ application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Financial benefits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Rate transparency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NHS pensionable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Free to use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Prompt payment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y="1208075" x="4633250"/>
            <a:ext cy="2336700" cx="3977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Hassle free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○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 constant annoying phone calls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○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Subscribe to email job updates </a:t>
            </a:r>
            <a:r>
              <a:rPr lang="en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only if you want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○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 paperwork or admin, everything is done for you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Other benefits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○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Part of a 3,000 strong GP community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○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Access to CPD and networking events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○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Access to online social networking and professional forums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-76200" x="0"/>
            <a:ext cy="6094516" cx="914399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y="101550" x="322375"/>
            <a:ext cy="1127999" cx="8581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sz="3600" lang="en">
                <a:solidFill>
                  <a:srgbClr val="335888"/>
                </a:solidFill>
                <a:latin typeface="Open Sans"/>
                <a:ea typeface="Open Sans"/>
                <a:cs typeface="Open Sans"/>
                <a:sym typeface="Open Sans"/>
              </a:rPr>
              <a:t>Melissa and Will’s GP Locum Group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y="1297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Summary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y="1280700" x="604400"/>
            <a:ext cy="2649900" cx="8006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8735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500" lang="en">
                <a:latin typeface="Open Sans"/>
                <a:ea typeface="Open Sans"/>
                <a:cs typeface="Open Sans"/>
                <a:sym typeface="Open Sans"/>
              </a:rPr>
              <a:t>Being a locum can be rewarding</a:t>
            </a:r>
          </a:p>
          <a:p>
            <a:pPr algn="l" rtl="0" lvl="0" marR="0" indent="-38735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500" lang="en">
                <a:latin typeface="Open Sans"/>
                <a:ea typeface="Open Sans"/>
                <a:cs typeface="Open Sans"/>
                <a:sym typeface="Open Sans"/>
              </a:rPr>
              <a:t>Useful for newly qualified GPs</a:t>
            </a:r>
          </a:p>
          <a:p>
            <a:pPr algn="l" rtl="0" lvl="0" marR="0" indent="-38735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500" lang="en">
                <a:latin typeface="Open Sans"/>
                <a:ea typeface="Open Sans"/>
                <a:cs typeface="Open Sans"/>
                <a:sym typeface="Open Sans"/>
              </a:rPr>
              <a:t>Potential to try a variety of work and develop a professional portfolio</a:t>
            </a:r>
          </a:p>
          <a:p>
            <a:pPr algn="l" rtl="0" lvl="0" marR="0" indent="-38735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500" lang="en">
                <a:latin typeface="Open Sans"/>
                <a:ea typeface="Open Sans"/>
                <a:cs typeface="Open Sans"/>
                <a:sym typeface="Open Sans"/>
              </a:rPr>
              <a:t>Be your own boss</a:t>
            </a:r>
          </a:p>
          <a:p>
            <a:pPr algn="l" rtl="0" lvl="0" marR="0" indent="-38735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500" lang="en">
                <a:latin typeface="Open Sans"/>
                <a:ea typeface="Open Sans"/>
                <a:cs typeface="Open Sans"/>
                <a:sym typeface="Open Sans"/>
              </a:rPr>
              <a:t>Find what works for you</a:t>
            </a:r>
          </a:p>
        </p:txBody>
      </p:sp>
      <p:sp>
        <p:nvSpPr>
          <p:cNvPr id="158" name="Shape 158"/>
          <p:cNvSpPr/>
          <p:nvPr/>
        </p:nvSpPr>
        <p:spPr>
          <a:xfrm>
            <a:off y="4512550" x="0"/>
            <a:ext cy="630899" cx="9144000"/>
          </a:xfrm>
          <a:prstGeom prst="rect">
            <a:avLst/>
          </a:prstGeom>
          <a:solidFill>
            <a:srgbClr val="33588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/>
        </p:nvSpPr>
        <p:spPr>
          <a:xfrm>
            <a:off y="4595350" x="616900"/>
            <a:ext cy="495899" cx="356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600" lang="en" i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Life as a locum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610926" x="5760300"/>
            <a:ext cy="348624" cx="285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Who are we?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352550" x="2767525"/>
            <a:ext cy="1326600" cx="5992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sz="2000" lang="en">
                <a:solidFill>
                  <a:srgbClr val="335888"/>
                </a:solidFill>
                <a:latin typeface="Open Sans"/>
                <a:ea typeface="Open Sans"/>
                <a:cs typeface="Open Sans"/>
                <a:sym typeface="Open Sans"/>
              </a:rPr>
              <a:t>Jess Hamilton</a:t>
            </a:r>
          </a:p>
          <a:p>
            <a:pPr rtl="0" lvl="0" indent="-330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600" lang="en">
                <a:latin typeface="Open Sans"/>
                <a:ea typeface="Open Sans"/>
                <a:cs typeface="Open Sans"/>
                <a:sym typeface="Open Sans"/>
              </a:rPr>
              <a:t>Higher Education Policy Adviser HEFCE</a:t>
            </a:r>
          </a:p>
          <a:p>
            <a:pPr lvl="0" indent="-330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600" lang="en">
                <a:latin typeface="Open Sans"/>
                <a:ea typeface="Open Sans"/>
                <a:cs typeface="Open Sans"/>
                <a:sym typeface="Open Sans"/>
              </a:rPr>
              <a:t>Head of GP Engagement at Network Locum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77150" x="621650"/>
            <a:ext cy="1678200" cx="1678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0" name="Shape 40"/>
          <p:cNvSpPr txBox="1"/>
          <p:nvPr>
            <p:ph idx="2" type="body"/>
          </p:nvPr>
        </p:nvSpPr>
        <p:spPr>
          <a:xfrm>
            <a:off y="3217625" x="2767525"/>
            <a:ext cy="1880700" cx="5992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000" lang="en">
                <a:solidFill>
                  <a:srgbClr val="335888"/>
                </a:solidFill>
                <a:latin typeface="Open Sans"/>
                <a:ea typeface="Open Sans"/>
                <a:cs typeface="Open Sans"/>
                <a:sym typeface="Open Sans"/>
              </a:rPr>
              <a:t>Dr Yiyang Ng</a:t>
            </a:r>
          </a:p>
          <a:p>
            <a:pPr rtl="0" lvl="0" indent="-330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600" lang="en">
                <a:latin typeface="Open Sans"/>
                <a:ea typeface="Open Sans"/>
                <a:cs typeface="Open Sans"/>
                <a:sym typeface="Open Sans"/>
              </a:rPr>
              <a:t>GP Locum in London and Greater London</a:t>
            </a:r>
          </a:p>
          <a:p>
            <a:pPr rtl="0" lvl="0" indent="-330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600" lang="en">
                <a:latin typeface="Open Sans"/>
                <a:ea typeface="Open Sans"/>
                <a:cs typeface="Open Sans"/>
                <a:sym typeface="Open Sans"/>
              </a:rPr>
              <a:t>GP Tutor, Medical School King’s College London (not full time)</a:t>
            </a:r>
          </a:p>
          <a:p>
            <a:pPr rtl="0" lvl="0" indent="-330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600" lang="en">
                <a:latin typeface="Open Sans"/>
                <a:ea typeface="Open Sans"/>
                <a:cs typeface="Open Sans"/>
                <a:sym typeface="Open Sans"/>
              </a:rPr>
              <a:t>Qualifications: MBChB, MRCS, PgGME, MRCGP</a:t>
            </a:r>
          </a:p>
        </p:txBody>
      </p:sp>
      <p:pic>
        <p:nvPicPr>
          <p:cNvPr id="41" name="Shape 41"/>
          <p:cNvPicPr preferRelativeResize="0"/>
          <p:nvPr/>
        </p:nvPicPr>
        <p:blipFill rotWithShape="1">
          <a:blip r:embed="rId4">
            <a:alphaModFix/>
          </a:blip>
          <a:srcRect t="10241" b="10241" r="0" l="0"/>
          <a:stretch/>
        </p:blipFill>
        <p:spPr>
          <a:xfrm>
            <a:off y="3205275" x="621650"/>
            <a:ext cy="1562700" cx="1607699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/>
        </p:nvSpPr>
        <p:spPr>
          <a:xfrm>
            <a:off y="4512550" x="0"/>
            <a:ext cy="630899" cx="9144000"/>
          </a:xfrm>
          <a:prstGeom prst="rect">
            <a:avLst/>
          </a:prstGeom>
          <a:solidFill>
            <a:srgbClr val="33588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y="1297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Options post VTS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360350" x="1302700"/>
            <a:ext cy="1621200" cx="5559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Partnership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Sessional: locum or salaried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Portfolio: all of the above and more!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" name="Shape 49"/>
          <p:cNvSpPr txBox="1"/>
          <p:nvPr/>
        </p:nvSpPr>
        <p:spPr>
          <a:xfrm>
            <a:off y="4595350" x="616900"/>
            <a:ext cy="495899" cx="356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1600" lang="en" i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Life as a locum</a:t>
            </a:r>
          </a:p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y="1346925" x="5407750"/>
            <a:ext cy="1258800" cx="401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Retrain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Emigrate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610926" x="5760300"/>
            <a:ext cy="348624" cx="285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/>
        </p:nvSpPr>
        <p:spPr>
          <a:xfrm>
            <a:off y="4512550" x="0"/>
            <a:ext cy="630899" cx="9144000"/>
          </a:xfrm>
          <a:prstGeom prst="rect">
            <a:avLst/>
          </a:prstGeom>
          <a:solidFill>
            <a:srgbClr val="33588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y="1297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Options post VTS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y="989775" x="134400"/>
            <a:ext cy="910200" cx="826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‘...one who temporarily takes the place of another GP...’</a:t>
            </a:r>
          </a:p>
          <a:p>
            <a:pPr algn="r" rtl="0" lvl="0">
              <a:spcBef>
                <a:spcPts val="0"/>
              </a:spcBef>
              <a:buNone/>
            </a:pPr>
            <a:r>
              <a:rPr b="1" sz="2000" lang="en">
                <a:latin typeface="Open Sans"/>
                <a:ea typeface="Open Sans"/>
                <a:cs typeface="Open Sans"/>
                <a:sym typeface="Open Sans"/>
              </a:rPr>
              <a:t>BMA Locum GP Handbook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y="4595350" x="616900"/>
            <a:ext cy="495899" cx="356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600" lang="en" i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Life as a locum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610926" x="5760300"/>
            <a:ext cy="348624" cx="28503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/>
        </p:nvSpPr>
        <p:spPr>
          <a:xfrm>
            <a:off y="1817000" x="626875"/>
            <a:ext cy="2695500" cx="3934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Dr Ng’s Experience as a locum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turned down GP partnership after working as Salaried GP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full time GP locum working in various GP settings (UCCs, Walk-in centres, GP surgeries)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sources of work via locum agencies, directly from GP surgeries, Network Locum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no trouble finding work</a:t>
            </a:r>
          </a:p>
          <a:p>
            <a:pPr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no problem in ‘getting boxes ticked’ for appraisal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y="1817000" x="4904400"/>
            <a:ext cy="1820699" cx="3934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Top tips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be open minded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be friendly and professional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be organised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networking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use resources (online learning, update courses, RCGP)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diversify your work</a:t>
            </a:r>
          </a:p>
          <a:p>
            <a:pPr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work/life balance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/>
        </p:nvSpPr>
        <p:spPr>
          <a:xfrm>
            <a:off y="4512550" x="0"/>
            <a:ext cy="630899" cx="9144000"/>
          </a:xfrm>
          <a:prstGeom prst="rect">
            <a:avLst/>
          </a:prstGeom>
          <a:solidFill>
            <a:srgbClr val="33588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y="1297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So, why choose the locum route?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y="4595350" x="616900"/>
            <a:ext cy="495899" cx="356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600" lang="en" i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Life as a locum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610926" x="5760300"/>
            <a:ext cy="348624" cx="28503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y="1128300" x="604400"/>
            <a:ext cy="3199499" cx="8006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Tailored to suit your needs/entirely flexible</a:t>
            </a:r>
          </a:p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Develop &amp; explore interests</a:t>
            </a:r>
          </a:p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Job satisfaction</a:t>
            </a:r>
          </a:p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Professional &amp; personal growth</a:t>
            </a:r>
          </a:p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Stops inertia</a:t>
            </a:r>
          </a:p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Diversifies your life</a:t>
            </a:r>
          </a:p>
          <a:p>
            <a:pPr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Full control over income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/>
        </p:nvSpPr>
        <p:spPr>
          <a:xfrm>
            <a:off y="4512550" x="0"/>
            <a:ext cy="630899" cx="9144000"/>
          </a:xfrm>
          <a:prstGeom prst="rect">
            <a:avLst/>
          </a:prstGeom>
          <a:solidFill>
            <a:srgbClr val="33588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y="1297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How to get work after VTS?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y="4595350" x="616900"/>
            <a:ext cy="495899" cx="356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600" lang="en" i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Life as a locum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610926" x="5760300"/>
            <a:ext cy="348624" cx="28503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y="823500" x="604400"/>
            <a:ext cy="3199499" cx="8006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Explore your options</a:t>
            </a:r>
          </a:p>
          <a:p>
            <a:pPr rtl="0" lvl="1" indent="-355600" marL="9144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○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Sessional or non-sessional</a:t>
            </a:r>
          </a:p>
          <a:p>
            <a:pPr rtl="0" lvl="1" indent="-355600" marL="9144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○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NHS or non-NHS</a:t>
            </a:r>
          </a:p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Nature of work</a:t>
            </a:r>
          </a:p>
          <a:p>
            <a:pPr rtl="0" lvl="1" indent="-355600" marL="9144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○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GP surgeries</a:t>
            </a:r>
          </a:p>
          <a:p>
            <a:pPr rtl="0" lvl="1" indent="-355600" marL="9144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○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Walk in Centre (WiC)</a:t>
            </a:r>
          </a:p>
          <a:p>
            <a:pPr rtl="0" lvl="1" indent="-355600" marL="9144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○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Urgent Care Centre (UCC) - hands on</a:t>
            </a:r>
          </a:p>
          <a:p>
            <a:pPr rtl="0" lvl="1" indent="-355600" marL="9144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○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Out of Hours (OOH)</a:t>
            </a:r>
          </a:p>
          <a:p>
            <a:pPr rtl="0" lvl="1" indent="-355600" marL="9144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○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Others (inc, health screening, prison work, etc)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/>
        </p:nvSpPr>
        <p:spPr>
          <a:xfrm>
            <a:off y="4512550" x="0"/>
            <a:ext cy="630899" cx="9144000"/>
          </a:xfrm>
          <a:prstGeom prst="rect">
            <a:avLst/>
          </a:prstGeom>
          <a:solidFill>
            <a:srgbClr val="33588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y="1297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How to get work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y="4595350" x="616900"/>
            <a:ext cy="495899" cx="356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600" lang="en" i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Life as a locum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610926" x="5760300"/>
            <a:ext cy="348624" cx="28503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y="1509300" x="604400"/>
            <a:ext cy="2304899" cx="8006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Approach practices directly</a:t>
            </a:r>
          </a:p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Locum agencies</a:t>
            </a:r>
          </a:p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Network Locum</a:t>
            </a:r>
          </a:p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Advertisements</a:t>
            </a:r>
          </a:p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Register to be part of a provider’s locum bank</a:t>
            </a:r>
          </a:p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Own website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/>
        </p:nvSpPr>
        <p:spPr>
          <a:xfrm>
            <a:off y="4512550" x="0"/>
            <a:ext cy="630899" cx="9144000"/>
          </a:xfrm>
          <a:prstGeom prst="rect">
            <a:avLst/>
          </a:prstGeom>
          <a:solidFill>
            <a:srgbClr val="33588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y="1297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Getting organised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y="4595350" x="616900"/>
            <a:ext cy="495899" cx="356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600" lang="en" i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Life as a locum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610926" x="5760300"/>
            <a:ext cy="348624" cx="2850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y="1509300" x="604400"/>
            <a:ext cy="2304899" cx="8006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Update your curriculum vitae</a:t>
            </a:r>
          </a:p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Receive CCT</a:t>
            </a:r>
          </a:p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Apply to the performer’s list</a:t>
            </a:r>
          </a:p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Look into medical indemnity</a:t>
            </a:r>
          </a:p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Health screening</a:t>
            </a:r>
          </a:p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Disclosure and Barring Service (DBS)</a:t>
            </a:r>
          </a:p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Others: BLS, safeguarding adults and children, etc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/>
        </p:nvSpPr>
        <p:spPr>
          <a:xfrm>
            <a:off y="4512550" x="0"/>
            <a:ext cy="630899" cx="9144000"/>
          </a:xfrm>
          <a:prstGeom prst="rect">
            <a:avLst/>
          </a:prstGeom>
          <a:solidFill>
            <a:srgbClr val="33588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type="title"/>
          </p:nvPr>
        </p:nvSpPr>
        <p:spPr>
          <a:xfrm>
            <a:off y="1297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money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y="4595350" x="616900"/>
            <a:ext cy="495899" cx="356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600" lang="en" i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Life as a locum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610926" x="5760300"/>
            <a:ext cy="348624" cx="285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y="1066125" x="568950"/>
            <a:ext cy="1378199" cx="8006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Variable rates depending on job type</a:t>
            </a:r>
          </a:p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May get slightly more when working directly</a:t>
            </a:r>
          </a:p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Rate transparency through Network Locum</a:t>
            </a:r>
          </a:p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sz="2000" lang="en">
                <a:latin typeface="Open Sans"/>
                <a:ea typeface="Open Sans"/>
                <a:cs typeface="Open Sans"/>
                <a:sym typeface="Open Sans"/>
              </a:rPr>
              <a:t>Can be negotiable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y="2599912" x="616925"/>
            <a:ext cy="427499" cx="3078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>
              <a:spcBef>
                <a:spcPts val="0"/>
              </a:spcBef>
              <a:buNone/>
            </a:pPr>
            <a:r>
              <a:rPr b="1" lang="en"/>
              <a:t>             PAYE</a:t>
            </a:r>
          </a:p>
          <a:p>
            <a:pPr algn="ctr">
              <a:spcBef>
                <a:spcPts val="0"/>
              </a:spcBef>
              <a:buNone/>
            </a:pPr>
            <a:r>
              <a:rPr lang="en"/>
              <a:t> (e.g. salaried - on a payroll)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y="2585300" x="4168012"/>
            <a:ext cy="427499" cx="1877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/>
              <a:t>Work as sole trader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y="2585300" x="6593825"/>
            <a:ext cy="427499" cx="1357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/>
              <a:t>Ltd Company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y="3183025" x="832700"/>
            <a:ext cy="980399" cx="259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Taxed at source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Least tax efficient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Most risk free</a:t>
            </a:r>
          </a:p>
          <a:p>
            <a:pPr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Less admin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y="3268587" x="3695500"/>
            <a:ext cy="980399" cx="259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Self employed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Need to sort out own finances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y="3272475" x="6133650"/>
            <a:ext cy="980399" cx="259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Most tax efficient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More admin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Can’t claim pension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