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E8D74FD-CCCE-42E2-859A-A5E1E2BD724F}">
  <a:tblStyle styleId="{FE8D74FD-CCCE-42E2-859A-A5E1E2BD724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e41406dcad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e41406dcad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b7f92e2d4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b7f92e2d4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b7f92e2f8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b7f92e2f8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b7f92e2f8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b7f92e2f8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b7f92e2f8e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b7f92e2f8e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e41406dcad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e41406dcad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e41406dcad_2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e41406dcad_2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e41406dcad_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e41406dcad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e24d035f3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e24d035f3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e24d035f3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e24d035f3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7f92e2d4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b7f92e2d4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b7f92e2d4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b7f92e2d4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e27b2d01d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e27b2d01d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7f92e2d4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7f92e2d4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b7f92e2f8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b7f92e2f8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e41406dca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e41406dca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b7f92e2d4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b7f92e2d4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e41406dcad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e41406dcad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e41406dcad_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e41406dcad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b7f92e2f8e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b7f92e2f8e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yqchenee/ACA_21S_final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14.png"/><Relationship Id="rId5" Type="http://schemas.openxmlformats.org/officeDocument/2006/relationships/image" Target="../media/image12.png"/><Relationship Id="rId6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Relationship Id="rId4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Relationship Id="rId4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900"/>
              <a:t>Harris Corner Detector</a:t>
            </a:r>
            <a:endParaRPr sz="49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900750"/>
            <a:ext cx="8520600" cy="10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zh-TW" sz="1979"/>
              <a:t>Team #8</a:t>
            </a:r>
            <a:endParaRPr sz="1979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zh-TW" sz="1979"/>
              <a:t>陳昱銓 陳冠豪 楊焌佑</a:t>
            </a:r>
            <a:endParaRPr sz="1979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zh-TW" sz="1979" u="sng">
                <a:solidFill>
                  <a:schemeClr val="hlink"/>
                </a:solidFill>
                <a:hlinkClick r:id="rId3"/>
              </a:rPr>
              <a:t>https://github.com/yqchenee/ACA_21S_final</a:t>
            </a:r>
            <a:endParaRPr sz="1979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Harris Corner Detector Example</a:t>
            </a:r>
            <a:endParaRPr/>
          </a:p>
        </p:txBody>
      </p:sp>
      <p:sp>
        <p:nvSpPr>
          <p:cNvPr id="147" name="Google Shape;14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2"/>
          <p:cNvSpPr txBox="1"/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</p:txBody>
      </p:sp>
      <p:pic>
        <p:nvPicPr>
          <p:cNvPr id="149" name="Google Shape;14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775" y="1189612"/>
            <a:ext cx="8938448" cy="276427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2"/>
          <p:cNvSpPr txBox="1"/>
          <p:nvPr/>
        </p:nvSpPr>
        <p:spPr>
          <a:xfrm>
            <a:off x="432225" y="4006275"/>
            <a:ext cx="131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original image</a:t>
            </a:r>
            <a:endParaRPr/>
          </a:p>
        </p:txBody>
      </p:sp>
      <p:sp>
        <p:nvSpPr>
          <p:cNvPr id="151" name="Google Shape;151;p22"/>
          <p:cNvSpPr txBox="1"/>
          <p:nvPr/>
        </p:nvSpPr>
        <p:spPr>
          <a:xfrm>
            <a:off x="2869513" y="4006275"/>
            <a:ext cx="92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response</a:t>
            </a:r>
            <a:endParaRPr/>
          </a:p>
        </p:txBody>
      </p:sp>
      <p:sp>
        <p:nvSpPr>
          <p:cNvPr id="152" name="Google Shape;152;p22"/>
          <p:cNvSpPr txBox="1"/>
          <p:nvPr/>
        </p:nvSpPr>
        <p:spPr>
          <a:xfrm>
            <a:off x="5076600" y="4006275"/>
            <a:ext cx="131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thresholding</a:t>
            </a:r>
            <a:endParaRPr/>
          </a:p>
        </p:txBody>
      </p:sp>
      <p:sp>
        <p:nvSpPr>
          <p:cNvPr id="153" name="Google Shape;153;p22"/>
          <p:cNvSpPr txBox="1"/>
          <p:nvPr/>
        </p:nvSpPr>
        <p:spPr>
          <a:xfrm>
            <a:off x="7346875" y="4006275"/>
            <a:ext cx="131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local maxima</a:t>
            </a:r>
            <a:endParaRPr/>
          </a:p>
        </p:txBody>
      </p:sp>
      <p:cxnSp>
        <p:nvCxnSpPr>
          <p:cNvPr id="154" name="Google Shape;154;p22"/>
          <p:cNvCxnSpPr>
            <a:stCxn id="150" idx="3"/>
            <a:endCxn id="151" idx="1"/>
          </p:cNvCxnSpPr>
          <p:nvPr/>
        </p:nvCxnSpPr>
        <p:spPr>
          <a:xfrm>
            <a:off x="1746225" y="4206375"/>
            <a:ext cx="11232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5" name="Google Shape;155;p22"/>
          <p:cNvSpPr txBox="1"/>
          <p:nvPr/>
        </p:nvSpPr>
        <p:spPr>
          <a:xfrm>
            <a:off x="1464975" y="4206375"/>
            <a:ext cx="1685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image filter 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&amp; matrix operation </a:t>
            </a:r>
            <a:endParaRPr sz="1200"/>
          </a:p>
        </p:txBody>
      </p:sp>
      <p:sp>
        <p:nvSpPr>
          <p:cNvPr id="156" name="Google Shape;156;p22"/>
          <p:cNvSpPr txBox="1"/>
          <p:nvPr/>
        </p:nvSpPr>
        <p:spPr>
          <a:xfrm>
            <a:off x="7065200" y="4206375"/>
            <a:ext cx="1685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(final result)</a:t>
            </a:r>
            <a:r>
              <a:rPr lang="zh-TW" sz="1200"/>
              <a:t> </a:t>
            </a:r>
            <a:endParaRPr sz="1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Outline</a:t>
            </a:r>
            <a:endParaRPr/>
          </a:p>
        </p:txBody>
      </p:sp>
      <p:sp>
        <p:nvSpPr>
          <p:cNvPr id="162" name="Google Shape;162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●"/>
            </a:pPr>
            <a:r>
              <a:rPr lang="zh-TW">
                <a:solidFill>
                  <a:srgbClr val="B7B7B7"/>
                </a:solidFill>
              </a:rPr>
              <a:t>Introduction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●"/>
            </a:pPr>
            <a:r>
              <a:rPr lang="zh-TW">
                <a:solidFill>
                  <a:srgbClr val="B7B7B7"/>
                </a:solidFill>
              </a:rPr>
              <a:t>System &amp; Algorithms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Optimization &amp; Experimental Result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●"/>
            </a:pPr>
            <a:r>
              <a:rPr lang="zh-TW">
                <a:solidFill>
                  <a:srgbClr val="B7B7B7"/>
                </a:solidFill>
              </a:rPr>
              <a:t>Conclusion</a:t>
            </a:r>
            <a:endParaRPr>
              <a:solidFill>
                <a:srgbClr val="B7B7B7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Optimize top function (HCD kernel)</a:t>
            </a:r>
            <a:endParaRPr/>
          </a:p>
        </p:txBody>
      </p:sp>
      <p:sp>
        <p:nvSpPr>
          <p:cNvPr id="168" name="Google Shape;168;p24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HLS pragma Dataflow 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>
                <a:solidFill>
                  <a:srgbClr val="595959"/>
                </a:solidFill>
                <a:highlight>
                  <a:srgbClr val="FFFFFF"/>
                </a:highlight>
              </a:rPr>
              <a:t>Make the functions operate in parallel </a:t>
            </a:r>
            <a:endParaRPr>
              <a:solidFill>
                <a:srgbClr val="595959"/>
              </a:solidFill>
              <a:highlight>
                <a:srgbClr val="FFFFFF"/>
              </a:highlight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595959"/>
                </a:solidFill>
                <a:highlight>
                  <a:srgbClr val="FFFFFF"/>
                </a:highlight>
              </a:rPr>
              <a:t>to achieve high throughput</a:t>
            </a:r>
            <a:endParaRPr sz="1400"/>
          </a:p>
        </p:txBody>
      </p:sp>
      <p:grpSp>
        <p:nvGrpSpPr>
          <p:cNvPr id="169" name="Google Shape;169;p24"/>
          <p:cNvGrpSpPr/>
          <p:nvPr/>
        </p:nvGrpSpPr>
        <p:grpSpPr>
          <a:xfrm>
            <a:off x="6595800" y="68450"/>
            <a:ext cx="2171175" cy="4875525"/>
            <a:chOff x="6063325" y="133988"/>
            <a:chExt cx="2171175" cy="4875525"/>
          </a:xfrm>
        </p:grpSpPr>
        <p:pic>
          <p:nvPicPr>
            <p:cNvPr id="170" name="Google Shape;170;p2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741450" y="133988"/>
              <a:ext cx="1435600" cy="48755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1" name="Google Shape;171;p24"/>
            <p:cNvSpPr txBox="1"/>
            <p:nvPr/>
          </p:nvSpPr>
          <p:spPr>
            <a:xfrm>
              <a:off x="6063325" y="393275"/>
              <a:ext cx="639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>
                  <a:solidFill>
                    <a:srgbClr val="FF0000"/>
                  </a:solidFill>
                </a:rPr>
                <a:t>HCD</a:t>
              </a: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172" name="Google Shape;172;p24"/>
            <p:cNvSpPr/>
            <p:nvPr/>
          </p:nvSpPr>
          <p:spPr>
            <a:xfrm>
              <a:off x="6604000" y="278575"/>
              <a:ext cx="1630500" cy="4539300"/>
            </a:xfrm>
            <a:prstGeom prst="rect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73" name="Google Shape;17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102" y="2004525"/>
            <a:ext cx="3815088" cy="281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73575" y="1755675"/>
            <a:ext cx="2983729" cy="22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43950" y="3998675"/>
            <a:ext cx="2761525" cy="109565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4"/>
          <p:cNvSpPr/>
          <p:nvPr/>
        </p:nvSpPr>
        <p:spPr>
          <a:xfrm>
            <a:off x="97100" y="2403750"/>
            <a:ext cx="1304100" cy="2049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5"/>
          <p:cNvSpPr/>
          <p:nvPr/>
        </p:nvSpPr>
        <p:spPr>
          <a:xfrm rot="10800000">
            <a:off x="3162625" y="2867750"/>
            <a:ext cx="2515500" cy="4344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2500"/>
              <a:t>Optimization inside sub-functions</a:t>
            </a:r>
            <a:endParaRPr sz="2500"/>
          </a:p>
        </p:txBody>
      </p:sp>
      <p:sp>
        <p:nvSpPr>
          <p:cNvPr id="183" name="Google Shape;183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Reduce resources usage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Merge all loops into one loop to reduce </a:t>
            </a:r>
            <a:r>
              <a:rPr lang="zh-TW" sz="1400"/>
              <a:t>the</a:t>
            </a:r>
            <a:r>
              <a:rPr lang="zh-TW" sz="1400"/>
              <a:t> </a:t>
            </a:r>
            <a:r>
              <a:rPr lang="zh-TW" sz="1400"/>
              <a:t>number </a:t>
            </a:r>
            <a:endParaRPr sz="1400"/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/>
              <a:t>of </a:t>
            </a:r>
            <a:r>
              <a:rPr lang="zh-TW" sz="1400"/>
              <a:t>unexpectable </a:t>
            </a:r>
            <a:r>
              <a:rPr lang="zh-TW" sz="1400"/>
              <a:t>states in finite-state machine  </a:t>
            </a:r>
            <a:endParaRPr sz="1400"/>
          </a:p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84" name="Google Shape;184;p25"/>
          <p:cNvGraphicFramePr/>
          <p:nvPr/>
        </p:nvGraphicFramePr>
        <p:xfrm>
          <a:off x="3058013" y="3644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{FE8D74FD-CCCE-42E2-859A-A5E1E2BD724F}</a:tableStyleId>
              </a:tblPr>
              <a:tblGrid>
                <a:gridCol w="981550"/>
                <a:gridCol w="981550"/>
                <a:gridCol w="981550"/>
              </a:tblGrid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300"/>
                        <a:t>FF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300"/>
                        <a:t>LUT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before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4735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14867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after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2120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3763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85" name="Google Shape;18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725" y="2130911"/>
            <a:ext cx="2838575" cy="288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27375" y="2147049"/>
            <a:ext cx="2944651" cy="28506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87400" y="2302650"/>
            <a:ext cx="4681399" cy="2539424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5"/>
          <p:cNvSpPr/>
          <p:nvPr/>
        </p:nvSpPr>
        <p:spPr>
          <a:xfrm>
            <a:off x="7190000" y="3302150"/>
            <a:ext cx="378000" cy="14955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2500"/>
              <a:t>Optimization inside sub-functions</a:t>
            </a:r>
            <a:endParaRPr sz="2500"/>
          </a:p>
        </p:txBody>
      </p:sp>
      <p:sp>
        <p:nvSpPr>
          <p:cNvPr id="194" name="Google Shape;194;p26"/>
          <p:cNvSpPr txBox="1"/>
          <p:nvPr>
            <p:ph idx="1" type="body"/>
          </p:nvPr>
        </p:nvSpPr>
        <p:spPr>
          <a:xfrm>
            <a:off x="311700" y="1111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zh-TW"/>
              <a:t>U</a:t>
            </a:r>
            <a:r>
              <a:rPr lang="zh-TW"/>
              <a:t>sing </a:t>
            </a:r>
            <a:r>
              <a:rPr b="1" lang="zh-TW"/>
              <a:t>ap_fixed</a:t>
            </a:r>
            <a:r>
              <a:rPr lang="zh-TW"/>
              <a:t> instead of floating point</a:t>
            </a:r>
            <a:endParaRPr sz="22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Improve both utilization and timing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zh-TW"/>
              <a:t>float operations consume </a:t>
            </a:r>
            <a:endParaRPr/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/>
              <a:t>a lot of time and resources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Inside functions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zh-TW"/>
              <a:t>blur image (gaussian blur)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zh-TW"/>
              <a:t>compute response</a:t>
            </a:r>
            <a:endParaRPr/>
          </a:p>
        </p:txBody>
      </p:sp>
      <p:pic>
        <p:nvPicPr>
          <p:cNvPr id="195" name="Google Shape;19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3412" y="359426"/>
            <a:ext cx="2712075" cy="221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83400" y="2729940"/>
            <a:ext cx="2712075" cy="221231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7" name="Google Shape;197;p26"/>
          <p:cNvGraphicFramePr/>
          <p:nvPr/>
        </p:nvGraphicFramePr>
        <p:xfrm>
          <a:off x="871013" y="32049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{FE8D74FD-CCCE-42E2-859A-A5E1E2BD724F}</a:tableStyleId>
              </a:tblPr>
              <a:tblGrid>
                <a:gridCol w="960450"/>
                <a:gridCol w="960450"/>
                <a:gridCol w="960450"/>
                <a:gridCol w="960450"/>
              </a:tblGrid>
              <a:tr h="579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300"/>
                        <a:t>latency (cycle)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300"/>
                        <a:t>FF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300"/>
                        <a:t>LUT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579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float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159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960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1803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79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ap_fixed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33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60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245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98" name="Google Shape;198;p26"/>
          <p:cNvSpPr/>
          <p:nvPr/>
        </p:nvSpPr>
        <p:spPr>
          <a:xfrm>
            <a:off x="5891150" y="729250"/>
            <a:ext cx="360600" cy="1557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6"/>
          <p:cNvSpPr/>
          <p:nvPr/>
        </p:nvSpPr>
        <p:spPr>
          <a:xfrm>
            <a:off x="5891150" y="1111075"/>
            <a:ext cx="360600" cy="1557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6"/>
          <p:cNvSpPr/>
          <p:nvPr/>
        </p:nvSpPr>
        <p:spPr>
          <a:xfrm>
            <a:off x="5937050" y="3098825"/>
            <a:ext cx="863700" cy="1557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6"/>
          <p:cNvSpPr/>
          <p:nvPr/>
        </p:nvSpPr>
        <p:spPr>
          <a:xfrm>
            <a:off x="5937050" y="3497025"/>
            <a:ext cx="757200" cy="1557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6"/>
          <p:cNvSpPr/>
          <p:nvPr/>
        </p:nvSpPr>
        <p:spPr>
          <a:xfrm flipH="1" rot="-8101435">
            <a:off x="5300827" y="2430386"/>
            <a:ext cx="508056" cy="572756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2500"/>
              <a:t>Array Partition- </a:t>
            </a:r>
            <a:r>
              <a:rPr lang="zh-TW" sz="2500"/>
              <a:t>Gaussian Blur </a:t>
            </a:r>
            <a:r>
              <a:rPr lang="zh-TW" sz="1600">
                <a:solidFill>
                  <a:srgbClr val="595959"/>
                </a:solidFill>
              </a:rPr>
              <a:t>(Compute weighted sum of a window)</a:t>
            </a:r>
            <a:endParaRPr sz="2700">
              <a:solidFill>
                <a:srgbClr val="595959"/>
              </a:solidFill>
            </a:endParaRPr>
          </a:p>
        </p:txBody>
      </p:sp>
      <p:sp>
        <p:nvSpPr>
          <p:cNvPr id="208" name="Google Shape;208;p27"/>
          <p:cNvSpPr txBox="1"/>
          <p:nvPr>
            <p:ph idx="1" type="body"/>
          </p:nvPr>
        </p:nvSpPr>
        <p:spPr>
          <a:xfrm>
            <a:off x="297725" y="1299950"/>
            <a:ext cx="433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zh-TW" sz="1500"/>
              <a:t>Complete</a:t>
            </a:r>
            <a:r>
              <a:rPr lang="zh-TW" sz="1500"/>
              <a:t> partition window and const array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zh-TW" sz="1500"/>
              <a:t>Entire loop can be unrolled</a:t>
            </a:r>
            <a:endParaRPr sz="1500"/>
          </a:p>
        </p:txBody>
      </p:sp>
      <p:pic>
        <p:nvPicPr>
          <p:cNvPr id="209" name="Google Shape;20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550" y="2141850"/>
            <a:ext cx="4214450" cy="2427025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7"/>
          <p:cNvSpPr txBox="1"/>
          <p:nvPr>
            <p:ph idx="2" type="body"/>
          </p:nvPr>
        </p:nvSpPr>
        <p:spPr>
          <a:xfrm>
            <a:off x="4719500" y="1299950"/>
            <a:ext cx="4481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zh-TW" sz="1500"/>
              <a:t>Expand entire loop</a:t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zh-TW" sz="1500"/>
              <a:t>Reduce one cycle compared to unrolled loop</a:t>
            </a:r>
            <a:endParaRPr sz="1500"/>
          </a:p>
        </p:txBody>
      </p:sp>
      <p:pic>
        <p:nvPicPr>
          <p:cNvPr id="211" name="Google Shape;21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90950" y="2141850"/>
            <a:ext cx="3667975" cy="260680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7"/>
          <p:cNvSpPr/>
          <p:nvPr/>
        </p:nvSpPr>
        <p:spPr>
          <a:xfrm>
            <a:off x="573550" y="3383925"/>
            <a:ext cx="3842700" cy="11388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7"/>
          <p:cNvSpPr/>
          <p:nvPr/>
        </p:nvSpPr>
        <p:spPr>
          <a:xfrm>
            <a:off x="5274175" y="3383925"/>
            <a:ext cx="2823600" cy="12996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2500"/>
              <a:t>Loop Unrolling</a:t>
            </a:r>
            <a:r>
              <a:rPr lang="zh-TW" sz="2500"/>
              <a:t> - local maxima </a:t>
            </a:r>
            <a:r>
              <a:rPr lang="zh-TW" sz="1600">
                <a:solidFill>
                  <a:srgbClr val="595959"/>
                </a:solidFill>
              </a:rPr>
              <a:t>(</a:t>
            </a:r>
            <a:r>
              <a:rPr lang="zh-TW" sz="1600">
                <a:solidFill>
                  <a:srgbClr val="595959"/>
                </a:solidFill>
              </a:rPr>
              <a:t>Find local maximum on a 5*5 region)</a:t>
            </a:r>
            <a:endParaRPr sz="1600">
              <a:solidFill>
                <a:srgbClr val="595959"/>
              </a:solidFill>
            </a:endParaRPr>
          </a:p>
        </p:txBody>
      </p:sp>
      <p:sp>
        <p:nvSpPr>
          <p:cNvPr id="219" name="Google Shape;219;p28"/>
          <p:cNvSpPr txBox="1"/>
          <p:nvPr>
            <p:ph idx="1" type="body"/>
          </p:nvPr>
        </p:nvSpPr>
        <p:spPr>
          <a:xfrm>
            <a:off x="311700" y="1201650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zh-TW" sz="1500"/>
              <a:t>Condiser border condiction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zh-TW" sz="1500"/>
              <a:t>Origin version that can’t be unrolled</a:t>
            </a:r>
            <a:endParaRPr sz="1500"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0" name="Google Shape;220;p28"/>
          <p:cNvPicPr preferRelativeResize="0"/>
          <p:nvPr/>
        </p:nvPicPr>
        <p:blipFill rotWithShape="1">
          <a:blip r:embed="rId3">
            <a:alphaModFix/>
          </a:blip>
          <a:srcRect b="0" l="0" r="5123" t="0"/>
          <a:stretch/>
        </p:blipFill>
        <p:spPr>
          <a:xfrm>
            <a:off x="204088" y="2207225"/>
            <a:ext cx="4215125" cy="208620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28"/>
          <p:cNvSpPr txBox="1"/>
          <p:nvPr>
            <p:ph idx="2" type="body"/>
          </p:nvPr>
        </p:nvSpPr>
        <p:spPr>
          <a:xfrm>
            <a:off x="4831988" y="1201650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zh-TW" sz="1500"/>
              <a:t>Revised version that can be unrolled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2" name="Google Shape;22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8425" y="2207225"/>
            <a:ext cx="4287025" cy="1963300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8"/>
          <p:cNvSpPr/>
          <p:nvPr/>
        </p:nvSpPr>
        <p:spPr>
          <a:xfrm>
            <a:off x="499800" y="2523625"/>
            <a:ext cx="3261000" cy="7047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8"/>
          <p:cNvSpPr/>
          <p:nvPr/>
        </p:nvSpPr>
        <p:spPr>
          <a:xfrm>
            <a:off x="4953775" y="2484225"/>
            <a:ext cx="2281200" cy="5727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5" name="Google Shape;225;p28"/>
          <p:cNvCxnSpPr/>
          <p:nvPr/>
        </p:nvCxnSpPr>
        <p:spPr>
          <a:xfrm>
            <a:off x="2597350" y="3416725"/>
            <a:ext cx="7785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6" name="Google Shape;226;p28"/>
          <p:cNvCxnSpPr/>
          <p:nvPr/>
        </p:nvCxnSpPr>
        <p:spPr>
          <a:xfrm>
            <a:off x="6985825" y="3331500"/>
            <a:ext cx="7785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2500"/>
              <a:t>Optimization inside sub-functions</a:t>
            </a:r>
            <a:endParaRPr sz="2500"/>
          </a:p>
        </p:txBody>
      </p:sp>
      <p:sp>
        <p:nvSpPr>
          <p:cNvPr id="232" name="Google Shape;232;p29"/>
          <p:cNvSpPr txBox="1"/>
          <p:nvPr>
            <p:ph idx="1" type="body"/>
          </p:nvPr>
        </p:nvSpPr>
        <p:spPr>
          <a:xfrm>
            <a:off x="311700" y="10951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Improve timing in all sub-functions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all functions have the following structures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use pipeline to enhance the throughput</a:t>
            </a:r>
            <a:endParaRPr/>
          </a:p>
        </p:txBody>
      </p:sp>
      <p:pic>
        <p:nvPicPr>
          <p:cNvPr id="233" name="Google Shape;23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41450" y="133988"/>
            <a:ext cx="1435600" cy="4875525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29"/>
          <p:cNvSpPr/>
          <p:nvPr/>
        </p:nvSpPr>
        <p:spPr>
          <a:xfrm>
            <a:off x="6751475" y="655475"/>
            <a:ext cx="991500" cy="3933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9"/>
          <p:cNvSpPr/>
          <p:nvPr/>
        </p:nvSpPr>
        <p:spPr>
          <a:xfrm>
            <a:off x="6751475" y="1356800"/>
            <a:ext cx="991500" cy="3933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9"/>
          <p:cNvSpPr/>
          <p:nvPr/>
        </p:nvSpPr>
        <p:spPr>
          <a:xfrm>
            <a:off x="6751475" y="2058125"/>
            <a:ext cx="991500" cy="3933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9"/>
          <p:cNvSpPr/>
          <p:nvPr/>
        </p:nvSpPr>
        <p:spPr>
          <a:xfrm>
            <a:off x="6751475" y="2754000"/>
            <a:ext cx="991500" cy="3933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9"/>
          <p:cNvSpPr/>
          <p:nvPr/>
        </p:nvSpPr>
        <p:spPr>
          <a:xfrm>
            <a:off x="6751475" y="3456000"/>
            <a:ext cx="991500" cy="3933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9"/>
          <p:cNvSpPr/>
          <p:nvPr/>
        </p:nvSpPr>
        <p:spPr>
          <a:xfrm>
            <a:off x="6741450" y="4158000"/>
            <a:ext cx="991500" cy="3933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0" name="Google Shape;240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8222" y="2139875"/>
            <a:ext cx="3551701" cy="2869650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29"/>
          <p:cNvSpPr/>
          <p:nvPr/>
        </p:nvSpPr>
        <p:spPr>
          <a:xfrm>
            <a:off x="1646900" y="3048000"/>
            <a:ext cx="2687400" cy="1638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6" name="Google Shape;246;p30"/>
          <p:cNvGraphicFramePr/>
          <p:nvPr/>
        </p:nvGraphicFramePr>
        <p:xfrm>
          <a:off x="411588" y="436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{FE8D74FD-CCCE-42E2-859A-A5E1E2BD724F}</a:tableStyleId>
              </a:tblPr>
              <a:tblGrid>
                <a:gridCol w="1226750"/>
                <a:gridCol w="1224450"/>
                <a:gridCol w="1235200"/>
                <a:gridCol w="1235200"/>
                <a:gridCol w="817000"/>
                <a:gridCol w="817000"/>
                <a:gridCol w="817000"/>
                <a:gridCol w="817000"/>
              </a:tblGrid>
              <a:tr h="461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latency 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 hMerge="1"/>
                <a:tc hMerge="1"/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utilization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 hMerge="1"/>
                <a:tc hMerge="1"/>
                <a:tc hMerge="1"/>
              </a:tr>
              <a:tr h="648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Synthesis report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Run time 1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(256*256)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Run time 2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(1920*1080)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BRAM_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18k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DSP48E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FF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LUT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661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no pragma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58 ms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46.96 ms  [1]</a:t>
                      </a:r>
                      <a:endParaRPr/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1472 ms [1]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120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26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4433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11199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1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unroll 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5.290 ms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5.860 ms [1]</a:t>
                      </a:r>
                      <a:endParaRPr/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171.5 ms [1]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80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92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9299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16640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1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pipeline + unroll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2.663 ms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3.316 ms  [1]</a:t>
                      </a:r>
                      <a:endParaRPr/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83.51 ms [1]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80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127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16725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18057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1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CPU runtime 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235 ms </a:t>
                      </a:r>
                      <a:r>
                        <a:rPr lang="zh-TW">
                          <a:solidFill>
                            <a:schemeClr val="dk1"/>
                          </a:solidFill>
                        </a:rPr>
                        <a:t>[2]</a:t>
                      </a:r>
                      <a:endParaRPr/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2425 ms </a:t>
                      </a:r>
                      <a:r>
                        <a:rPr lang="zh-TW">
                          <a:solidFill>
                            <a:schemeClr val="dk1"/>
                          </a:solidFill>
                        </a:rPr>
                        <a:t>[2]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47" name="Google Shape;247;p30"/>
          <p:cNvSpPr txBox="1"/>
          <p:nvPr/>
        </p:nvSpPr>
        <p:spPr>
          <a:xfrm>
            <a:off x="514275" y="4312200"/>
            <a:ext cx="6064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[1] run under pynq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[2] run with python under </a:t>
            </a:r>
            <a:r>
              <a:rPr lang="zh-TW"/>
              <a:t>Intel(R) Xeon(R) CPU E5-2650 v2 @ 2.60GHz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Experimental results</a:t>
            </a:r>
            <a:endParaRPr/>
          </a:p>
        </p:txBody>
      </p:sp>
      <p:sp>
        <p:nvSpPr>
          <p:cNvPr id="253" name="Google Shape;253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54" name="Google Shape;25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3000" y="1017725"/>
            <a:ext cx="5723306" cy="196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3325" y="2983575"/>
            <a:ext cx="7827700" cy="202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Outline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Introduction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System &amp; Algorithms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Optimization &amp; Experimental Result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Conclusion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Outline</a:t>
            </a:r>
            <a:endParaRPr/>
          </a:p>
        </p:txBody>
      </p:sp>
      <p:sp>
        <p:nvSpPr>
          <p:cNvPr id="261" name="Google Shape;261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●"/>
            </a:pPr>
            <a:r>
              <a:rPr lang="zh-TW">
                <a:solidFill>
                  <a:srgbClr val="B7B7B7"/>
                </a:solidFill>
              </a:rPr>
              <a:t>Introduction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●"/>
            </a:pPr>
            <a:r>
              <a:rPr lang="zh-TW">
                <a:solidFill>
                  <a:srgbClr val="B7B7B7"/>
                </a:solidFill>
              </a:rPr>
              <a:t>System &amp; Algorithms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●"/>
            </a:pPr>
            <a:r>
              <a:rPr lang="zh-TW">
                <a:solidFill>
                  <a:srgbClr val="B7B7B7"/>
                </a:solidFill>
              </a:rPr>
              <a:t>Optimization &amp; Experimental Result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Conclusion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Conclusion</a:t>
            </a:r>
            <a:endParaRPr/>
          </a:p>
        </p:txBody>
      </p:sp>
      <p:sp>
        <p:nvSpPr>
          <p:cNvPr id="267" name="Google Shape;267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We use Xilinx tools to implement Harris Corner Detector into hardware design.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Optimize the hls code to meet the resource constraint and shorten the latency.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Deploy our design on PYNQ-Z2 board.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Kernel function speed up over 30x compare to CPU.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Outline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Introduction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●"/>
            </a:pPr>
            <a:r>
              <a:rPr lang="zh-TW">
                <a:solidFill>
                  <a:srgbClr val="B7B7B7"/>
                </a:solidFill>
              </a:rPr>
              <a:t>System &amp; Algorithms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●"/>
            </a:pPr>
            <a:r>
              <a:rPr lang="zh-TW">
                <a:solidFill>
                  <a:srgbClr val="B7B7B7"/>
                </a:solidFill>
              </a:rPr>
              <a:t>Optimization &amp; Experimental Result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●"/>
            </a:pPr>
            <a:r>
              <a:rPr lang="zh-TW">
                <a:solidFill>
                  <a:srgbClr val="B7B7B7"/>
                </a:solidFill>
              </a:rPr>
              <a:t>Conclusion</a:t>
            </a:r>
            <a:endParaRPr>
              <a:solidFill>
                <a:srgbClr val="B7B7B7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Feature extraction is a common technique in computer vision and machine learning application.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Harris corner detector is a method to extract features of corners in the image.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In this project, we e</a:t>
            </a:r>
            <a:r>
              <a:rPr lang="zh-TW"/>
              <a:t>xploit parallel computation to accelerate the process of harris corner detector</a:t>
            </a:r>
            <a:endParaRPr/>
          </a:p>
        </p:txBody>
      </p:sp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Introduction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Introduction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We use Xilinx Vivado HLS to implement hardware design.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Hardware can be deployed on PYNQ-Z2 board.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We explore some optimization methods.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Our target spcification: performance(latency) and precision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We try to keep calculation error low enough and optimize performance as much as possible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Outline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●"/>
            </a:pPr>
            <a:r>
              <a:rPr lang="zh-TW">
                <a:solidFill>
                  <a:srgbClr val="B7B7B7"/>
                </a:solidFill>
              </a:rPr>
              <a:t>Introduction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System &amp; Algorithms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●"/>
            </a:pPr>
            <a:r>
              <a:rPr lang="zh-TW">
                <a:solidFill>
                  <a:srgbClr val="B7B7B7"/>
                </a:solidFill>
              </a:rPr>
              <a:t>Optimization &amp; Experimental Result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●"/>
            </a:pPr>
            <a:r>
              <a:rPr lang="zh-TW">
                <a:solidFill>
                  <a:srgbClr val="B7B7B7"/>
                </a:solidFill>
              </a:rPr>
              <a:t>Conclusion</a:t>
            </a:r>
            <a:endParaRPr>
              <a:solidFill>
                <a:srgbClr val="B7B7B7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System Overview</a:t>
            </a:r>
            <a:endParaRPr/>
          </a:p>
        </p:txBody>
      </p:sp>
      <p:sp>
        <p:nvSpPr>
          <p:cNvPr id="91" name="Google Shape;91;p19"/>
          <p:cNvSpPr txBox="1"/>
          <p:nvPr/>
        </p:nvSpPr>
        <p:spPr>
          <a:xfrm>
            <a:off x="3719911" y="3052676"/>
            <a:ext cx="3567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>
                <a:solidFill>
                  <a:srgbClr val="000000"/>
                </a:solidFill>
              </a:rPr>
              <a:t> host recieve</a:t>
            </a:r>
            <a:r>
              <a:rPr lang="zh-TW" sz="1300"/>
              <a:t> </a:t>
            </a:r>
            <a:r>
              <a:rPr lang="zh-TW" sz="1300">
                <a:solidFill>
                  <a:srgbClr val="000000"/>
                </a:solidFill>
              </a:rPr>
              <a:t>result</a:t>
            </a:r>
            <a:endParaRPr sz="1300"/>
          </a:p>
        </p:txBody>
      </p:sp>
      <p:sp>
        <p:nvSpPr>
          <p:cNvPr id="92" name="Google Shape;92;p19"/>
          <p:cNvSpPr/>
          <p:nvPr/>
        </p:nvSpPr>
        <p:spPr>
          <a:xfrm>
            <a:off x="1440675" y="1484788"/>
            <a:ext cx="2367300" cy="25380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9"/>
          <p:cNvSpPr txBox="1"/>
          <p:nvPr/>
        </p:nvSpPr>
        <p:spPr>
          <a:xfrm>
            <a:off x="2097103" y="4022809"/>
            <a:ext cx="356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0000"/>
                </a:solidFill>
              </a:rPr>
              <a:t>Host</a:t>
            </a:r>
            <a:endParaRPr/>
          </a:p>
        </p:txBody>
      </p:sp>
      <p:cxnSp>
        <p:nvCxnSpPr>
          <p:cNvPr id="94" name="Google Shape;94;p19"/>
          <p:cNvCxnSpPr/>
          <p:nvPr/>
        </p:nvCxnSpPr>
        <p:spPr>
          <a:xfrm>
            <a:off x="3838275" y="1864450"/>
            <a:ext cx="1401300" cy="153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5" name="Google Shape;95;p19"/>
          <p:cNvSpPr/>
          <p:nvPr/>
        </p:nvSpPr>
        <p:spPr>
          <a:xfrm>
            <a:off x="5224728" y="1100800"/>
            <a:ext cx="2772000" cy="33222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000000"/>
                </a:solidFill>
              </a:rPr>
              <a:t>Harris Corner Detector Kernel</a:t>
            </a:r>
            <a:endParaRPr sz="1600">
              <a:solidFill>
                <a:srgbClr val="000000"/>
              </a:solidFill>
            </a:endParaRPr>
          </a:p>
        </p:txBody>
      </p:sp>
      <p:sp>
        <p:nvSpPr>
          <p:cNvPr id="96" name="Google Shape;96;p19"/>
          <p:cNvSpPr txBox="1"/>
          <p:nvPr/>
        </p:nvSpPr>
        <p:spPr>
          <a:xfrm>
            <a:off x="3852086" y="1487329"/>
            <a:ext cx="1874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>
                <a:solidFill>
                  <a:srgbClr val="000000"/>
                </a:solidFill>
              </a:rPr>
              <a:t>host sent image</a:t>
            </a:r>
            <a:endParaRPr sz="1300"/>
          </a:p>
        </p:txBody>
      </p:sp>
      <p:cxnSp>
        <p:nvCxnSpPr>
          <p:cNvPr id="97" name="Google Shape;97;p19"/>
          <p:cNvCxnSpPr/>
          <p:nvPr/>
        </p:nvCxnSpPr>
        <p:spPr>
          <a:xfrm rot="10800000">
            <a:off x="3807832" y="3442421"/>
            <a:ext cx="1416900" cy="132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8" name="Google Shape;98;p19"/>
          <p:cNvSpPr/>
          <p:nvPr/>
        </p:nvSpPr>
        <p:spPr>
          <a:xfrm>
            <a:off x="1669325" y="1682625"/>
            <a:ext cx="1944900" cy="4278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Acquire image(at most 1920*1080)</a:t>
            </a:r>
            <a:endParaRPr/>
          </a:p>
        </p:txBody>
      </p:sp>
      <p:cxnSp>
        <p:nvCxnSpPr>
          <p:cNvPr id="99" name="Google Shape;99;p19"/>
          <p:cNvCxnSpPr>
            <a:stCxn id="98" idx="3"/>
          </p:cNvCxnSpPr>
          <p:nvPr/>
        </p:nvCxnSpPr>
        <p:spPr>
          <a:xfrm flipH="1" rot="10800000">
            <a:off x="3614225" y="1887225"/>
            <a:ext cx="197100" cy="9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0" name="Google Shape;100;p19"/>
          <p:cNvCxnSpPr>
            <a:stCxn id="98" idx="2"/>
            <a:endCxn id="101" idx="0"/>
          </p:cNvCxnSpPr>
          <p:nvPr/>
        </p:nvCxnSpPr>
        <p:spPr>
          <a:xfrm>
            <a:off x="2641775" y="2110425"/>
            <a:ext cx="0" cy="258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1" name="Google Shape;101;p19"/>
          <p:cNvSpPr/>
          <p:nvPr/>
        </p:nvSpPr>
        <p:spPr>
          <a:xfrm>
            <a:off x="1531800" y="2368425"/>
            <a:ext cx="2220000" cy="4989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CPU computation using python API(for testing)</a:t>
            </a:r>
            <a:endParaRPr/>
          </a:p>
        </p:txBody>
      </p:sp>
      <p:cxnSp>
        <p:nvCxnSpPr>
          <p:cNvPr id="102" name="Google Shape;102;p19"/>
          <p:cNvCxnSpPr>
            <a:stCxn id="101" idx="2"/>
            <a:endCxn id="103" idx="0"/>
          </p:cNvCxnSpPr>
          <p:nvPr/>
        </p:nvCxnSpPr>
        <p:spPr>
          <a:xfrm>
            <a:off x="2641800" y="2867325"/>
            <a:ext cx="0" cy="258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3" name="Google Shape;103;p19"/>
          <p:cNvSpPr/>
          <p:nvPr/>
        </p:nvSpPr>
        <p:spPr>
          <a:xfrm>
            <a:off x="1669329" y="3125203"/>
            <a:ext cx="1944900" cy="5481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Show</a:t>
            </a:r>
            <a:r>
              <a:rPr lang="zh-TW"/>
              <a:t> results and performance</a:t>
            </a:r>
            <a:endParaRPr/>
          </a:p>
        </p:txBody>
      </p:sp>
      <p:sp>
        <p:nvSpPr>
          <p:cNvPr id="104" name="Google Shape;104;p19"/>
          <p:cNvSpPr txBox="1"/>
          <p:nvPr/>
        </p:nvSpPr>
        <p:spPr>
          <a:xfrm>
            <a:off x="3852078" y="1835109"/>
            <a:ext cx="356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AXI-stream</a:t>
            </a:r>
            <a:endParaRPr/>
          </a:p>
        </p:txBody>
      </p:sp>
      <p:sp>
        <p:nvSpPr>
          <p:cNvPr id="105" name="Google Shape;105;p19"/>
          <p:cNvSpPr txBox="1"/>
          <p:nvPr/>
        </p:nvSpPr>
        <p:spPr>
          <a:xfrm>
            <a:off x="3852078" y="3437572"/>
            <a:ext cx="356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AXI-stream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PL Block Diagram</a:t>
            </a:r>
            <a:endParaRPr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788" y="1535500"/>
            <a:ext cx="8614423" cy="303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Harris Corner Detector Algorithm</a:t>
            </a:r>
            <a:endParaRPr/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311700" y="12747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Image filter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gaussianBlur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Ix, Iy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gradients on x, y direction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cxnSp>
        <p:nvCxnSpPr>
          <p:cNvPr id="119" name="Google Shape;119;p21"/>
          <p:cNvCxnSpPr>
            <a:stCxn id="120" idx="2"/>
            <a:endCxn id="121" idx="0"/>
          </p:cNvCxnSpPr>
          <p:nvPr/>
        </p:nvCxnSpPr>
        <p:spPr>
          <a:xfrm>
            <a:off x="7520516" y="1544125"/>
            <a:ext cx="0" cy="20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2" name="Google Shape;122;p21"/>
          <p:cNvCxnSpPr>
            <a:stCxn id="121" idx="2"/>
            <a:endCxn id="123" idx="0"/>
          </p:cNvCxnSpPr>
          <p:nvPr/>
        </p:nvCxnSpPr>
        <p:spPr>
          <a:xfrm>
            <a:off x="7520541" y="2211221"/>
            <a:ext cx="0" cy="83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4" name="Google Shape;124;p21"/>
          <p:cNvCxnSpPr>
            <a:stCxn id="123" idx="2"/>
            <a:endCxn id="125" idx="0"/>
          </p:cNvCxnSpPr>
          <p:nvPr/>
        </p:nvCxnSpPr>
        <p:spPr>
          <a:xfrm flipH="1">
            <a:off x="7476128" y="3509854"/>
            <a:ext cx="44400" cy="17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6" name="Google Shape;126;p21"/>
          <p:cNvCxnSpPr>
            <a:stCxn id="125" idx="2"/>
            <a:endCxn id="127" idx="0"/>
          </p:cNvCxnSpPr>
          <p:nvPr/>
        </p:nvCxnSpPr>
        <p:spPr>
          <a:xfrm>
            <a:off x="7520535" y="3530975"/>
            <a:ext cx="0" cy="17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8" name="Google Shape;128;p21"/>
          <p:cNvCxnSpPr>
            <a:stCxn id="127" idx="2"/>
            <a:endCxn id="129" idx="0"/>
          </p:cNvCxnSpPr>
          <p:nvPr/>
        </p:nvCxnSpPr>
        <p:spPr>
          <a:xfrm>
            <a:off x="7520535" y="4166104"/>
            <a:ext cx="0" cy="16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30" name="Google Shape;130;p21"/>
          <p:cNvGrpSpPr/>
          <p:nvPr/>
        </p:nvGrpSpPr>
        <p:grpSpPr>
          <a:xfrm>
            <a:off x="6274391" y="445020"/>
            <a:ext cx="2492239" cy="4437458"/>
            <a:chOff x="5406294" y="377350"/>
            <a:chExt cx="2553000" cy="4603650"/>
          </a:xfrm>
        </p:grpSpPr>
        <p:sp>
          <p:nvSpPr>
            <p:cNvPr id="131" name="Google Shape;131;p21"/>
            <p:cNvSpPr/>
            <p:nvPr/>
          </p:nvSpPr>
          <p:spPr>
            <a:xfrm>
              <a:off x="5406294" y="932800"/>
              <a:ext cx="2553000" cy="4048200"/>
            </a:xfrm>
            <a:prstGeom prst="roundRect">
              <a:avLst>
                <a:gd fmla="val 16667" name="adj"/>
              </a:avLst>
            </a:prstGeom>
            <a:solidFill>
              <a:srgbClr val="00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>
                  <a:solidFill>
                    <a:schemeClr val="dk1"/>
                  </a:solidFill>
                </a:rPr>
                <a:t>		</a:t>
              </a:r>
              <a:endParaRPr sz="1600">
                <a:solidFill>
                  <a:schemeClr val="dk1"/>
                </a:solidFill>
              </a:endParaRPr>
            </a:p>
          </p:txBody>
        </p:sp>
        <p:sp>
          <p:nvSpPr>
            <p:cNvPr id="120" name="Google Shape;120;p21"/>
            <p:cNvSpPr/>
            <p:nvPr/>
          </p:nvSpPr>
          <p:spPr>
            <a:xfrm>
              <a:off x="5602800" y="1036419"/>
              <a:ext cx="2160000" cy="4812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input image</a:t>
              </a:r>
              <a:endParaRPr/>
            </a:p>
          </p:txBody>
        </p:sp>
        <p:sp>
          <p:nvSpPr>
            <p:cNvPr id="121" name="Google Shape;121;p21"/>
            <p:cNvSpPr/>
            <p:nvPr/>
          </p:nvSpPr>
          <p:spPr>
            <a:xfrm>
              <a:off x="5602826" y="1728499"/>
              <a:ext cx="2160000" cy="4812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RGB to grayscale</a:t>
              </a:r>
              <a:endParaRPr/>
            </a:p>
          </p:txBody>
        </p:sp>
        <p:sp>
          <p:nvSpPr>
            <p:cNvPr id="123" name="Google Shape;123;p21"/>
            <p:cNvSpPr/>
            <p:nvPr/>
          </p:nvSpPr>
          <p:spPr>
            <a:xfrm>
              <a:off x="5460762" y="3075768"/>
              <a:ext cx="2444100" cy="4812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zh-TW">
                  <a:solidFill>
                    <a:schemeClr val="dk1"/>
                  </a:solidFill>
                </a:rPr>
                <a:t>Calculate Ix, Iy and matrix M</a:t>
              </a:r>
              <a:endParaRPr/>
            </a:p>
          </p:txBody>
        </p:sp>
        <p:sp>
          <p:nvSpPr>
            <p:cNvPr id="127" name="Google Shape;127;p21"/>
            <p:cNvSpPr/>
            <p:nvPr/>
          </p:nvSpPr>
          <p:spPr>
            <a:xfrm>
              <a:off x="5475770" y="3756596"/>
              <a:ext cx="2414100" cy="4812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calculate det(M), trace(M) and response R</a:t>
              </a:r>
              <a:endParaRPr/>
            </a:p>
          </p:txBody>
        </p:sp>
        <p:sp>
          <p:nvSpPr>
            <p:cNvPr id="129" name="Google Shape;129;p21"/>
            <p:cNvSpPr/>
            <p:nvPr/>
          </p:nvSpPr>
          <p:spPr>
            <a:xfrm>
              <a:off x="5602826" y="4413321"/>
              <a:ext cx="2160000" cy="4812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Thresholding and  </a:t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Find local maxima</a:t>
              </a:r>
              <a:endParaRPr/>
            </a:p>
          </p:txBody>
        </p:sp>
        <p:sp>
          <p:nvSpPr>
            <p:cNvPr id="132" name="Google Shape;132;p21"/>
            <p:cNvSpPr txBox="1"/>
            <p:nvPr/>
          </p:nvSpPr>
          <p:spPr>
            <a:xfrm>
              <a:off x="5490900" y="377350"/>
              <a:ext cx="2297100" cy="6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Harris Corner Detector </a:t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Kernel</a:t>
              </a:r>
              <a:endParaRPr/>
            </a:p>
          </p:txBody>
        </p:sp>
      </p:grpSp>
      <p:cxnSp>
        <p:nvCxnSpPr>
          <p:cNvPr id="133" name="Google Shape;133;p21"/>
          <p:cNvCxnSpPr>
            <a:stCxn id="120" idx="2"/>
            <a:endCxn id="121" idx="0"/>
          </p:cNvCxnSpPr>
          <p:nvPr/>
        </p:nvCxnSpPr>
        <p:spPr>
          <a:xfrm>
            <a:off x="7520516" y="1544125"/>
            <a:ext cx="0" cy="20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4" name="Google Shape;134;p21"/>
          <p:cNvCxnSpPr>
            <a:stCxn id="123" idx="2"/>
            <a:endCxn id="127" idx="0"/>
          </p:cNvCxnSpPr>
          <p:nvPr/>
        </p:nvCxnSpPr>
        <p:spPr>
          <a:xfrm>
            <a:off x="7520528" y="3509854"/>
            <a:ext cx="0" cy="19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5" name="Google Shape;135;p21"/>
          <p:cNvCxnSpPr>
            <a:stCxn id="127" idx="2"/>
            <a:endCxn id="129" idx="0"/>
          </p:cNvCxnSpPr>
          <p:nvPr/>
        </p:nvCxnSpPr>
        <p:spPr>
          <a:xfrm>
            <a:off x="7520535" y="4166104"/>
            <a:ext cx="0" cy="16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36" name="Google Shape;136;p21"/>
          <p:cNvPicPr preferRelativeResize="0"/>
          <p:nvPr/>
        </p:nvPicPr>
        <p:blipFill rotWithShape="1">
          <a:blip r:embed="rId3">
            <a:alphaModFix/>
          </a:blip>
          <a:srcRect b="2186" l="2600" r="0" t="3553"/>
          <a:stretch/>
        </p:blipFill>
        <p:spPr>
          <a:xfrm>
            <a:off x="456475" y="2478325"/>
            <a:ext cx="3473601" cy="225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1"/>
          <p:cNvPicPr preferRelativeResize="0"/>
          <p:nvPr/>
        </p:nvPicPr>
        <p:blipFill rotWithShape="1">
          <a:blip r:embed="rId4">
            <a:alphaModFix/>
          </a:blip>
          <a:srcRect b="0" l="0" r="0" t="27953"/>
          <a:stretch/>
        </p:blipFill>
        <p:spPr>
          <a:xfrm>
            <a:off x="456475" y="4735550"/>
            <a:ext cx="4516931" cy="27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19550" y="1692600"/>
            <a:ext cx="2623050" cy="74222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1"/>
          <p:cNvSpPr/>
          <p:nvPr/>
        </p:nvSpPr>
        <p:spPr>
          <a:xfrm>
            <a:off x="6327588" y="2386200"/>
            <a:ext cx="2385900" cy="463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Image filter to blur image</a:t>
            </a:r>
            <a:endParaRPr/>
          </a:p>
        </p:txBody>
      </p:sp>
      <p:cxnSp>
        <p:nvCxnSpPr>
          <p:cNvPr id="140" name="Google Shape;140;p21"/>
          <p:cNvCxnSpPr>
            <a:stCxn id="121" idx="2"/>
            <a:endCxn id="139" idx="0"/>
          </p:cNvCxnSpPr>
          <p:nvPr/>
        </p:nvCxnSpPr>
        <p:spPr>
          <a:xfrm>
            <a:off x="7520541" y="2211221"/>
            <a:ext cx="0" cy="17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1" name="Google Shape;141;p21"/>
          <p:cNvCxnSpPr>
            <a:stCxn id="139" idx="2"/>
            <a:endCxn id="123" idx="0"/>
          </p:cNvCxnSpPr>
          <p:nvPr/>
        </p:nvCxnSpPr>
        <p:spPr>
          <a:xfrm>
            <a:off x="7520538" y="2850000"/>
            <a:ext cx="0" cy="19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