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7" r:id="rId2"/>
  </p:sldIdLst>
  <p:sldSz cx="43891200" cy="32004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0080">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2028"/>
    <a:srgbClr val="D00000"/>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17" autoAdjust="0"/>
    <p:restoredTop sz="94184" autoAdjust="0"/>
  </p:normalViewPr>
  <p:slideViewPr>
    <p:cSldViewPr>
      <p:cViewPr varScale="1">
        <p:scale>
          <a:sx n="26" d="100"/>
          <a:sy n="26" d="100"/>
        </p:scale>
        <p:origin x="1800" y="168"/>
      </p:cViewPr>
      <p:guideLst>
        <p:guide orient="horz" pos="10080"/>
        <p:guide pos="13824"/>
      </p:guideLst>
    </p:cSldViewPr>
  </p:slideViewPr>
  <p:notesTextViewPr>
    <p:cViewPr>
      <p:scale>
        <a:sx n="300" d="100"/>
        <a:sy n="300" d="100"/>
      </p:scale>
      <p:origin x="0" y="-72"/>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choi2\Box\EDPS_971\Simulation%20studies\ANOVA\ANOVA%20resul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choi2\Box\EDPS_971\Simulation%20studies\ANOVA\ANOVA%20resul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choi2\Box\EDPS_971\Simulation%20studies\ANOVA\ANOVA%20resul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choi2\Box\EDPS_971\Simulation%20studies\ANOVA\ANOVA%20result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choi2\Box\EDPS_971\Simulation%20studies\ANOVA\ANOVA%20result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dchoi2\Box\EDPS_971\Simulation%20studies\ANOVA\ANOVA%20results.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PERFORMANCE OF Gamma</a:t>
            </a:r>
            <a:r>
              <a:rPr lang="en-US" baseline="0"/>
              <a:t> hat</a:t>
            </a:r>
            <a:endParaRPr lang="en-US"/>
          </a:p>
        </c:rich>
      </c:tx>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graphs!$T$2</c:f>
              <c:strCache>
                <c:ptCount val="1"/>
                <c:pt idx="0">
                  <c:v>SAS</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graphs!$A$3:$A$17</c:f>
              <c:strCache>
                <c:ptCount val="14"/>
                <c:pt idx="0">
                  <c:v>MODEL COMPLEXITY</c:v>
                </c:pt>
                <c:pt idx="1">
                  <c:v>mtype*msize</c:v>
                </c:pt>
                <c:pt idx="2">
                  <c:v>MISSPECIFICATION</c:v>
                </c:pt>
                <c:pt idx="3">
                  <c:v>mtype*mlevel</c:v>
                </c:pt>
                <c:pt idx="4">
                  <c:v>msize*mlevel</c:v>
                </c:pt>
                <c:pt idx="5">
                  <c:v>mtype*msize*mlevel</c:v>
                </c:pt>
                <c:pt idx="6">
                  <c:v>SAMPLE SIZE</c:v>
                </c:pt>
                <c:pt idx="7">
                  <c:v>mtype*nsize</c:v>
                </c:pt>
                <c:pt idx="8">
                  <c:v>msize*nsize</c:v>
                </c:pt>
                <c:pt idx="9">
                  <c:v>mtype*msize*nsize</c:v>
                </c:pt>
                <c:pt idx="10">
                  <c:v>mlevel*nsize</c:v>
                </c:pt>
                <c:pt idx="11">
                  <c:v>mtype*mlevel*nsize</c:v>
                </c:pt>
                <c:pt idx="12">
                  <c:v>msize*mlevel*nsize</c:v>
                </c:pt>
                <c:pt idx="13">
                  <c:v>mtyp*msiz*mlev*nsize</c:v>
                </c:pt>
              </c:strCache>
            </c:strRef>
          </c:cat>
          <c:val>
            <c:numRef>
              <c:f>graphs!$T$3:$T$17</c:f>
              <c:numCache>
                <c:formatCode>0.0000</c:formatCode>
                <c:ptCount val="14"/>
                <c:pt idx="0">
                  <c:v>1.6000000000000001E-3</c:v>
                </c:pt>
                <c:pt idx="1">
                  <c:v>8.9999999999999998E-4</c:v>
                </c:pt>
                <c:pt idx="2">
                  <c:v>0.74329999999999996</c:v>
                </c:pt>
                <c:pt idx="3">
                  <c:v>2.8999999999999998E-3</c:v>
                </c:pt>
                <c:pt idx="4">
                  <c:v>1.0500000000000001E-2</c:v>
                </c:pt>
                <c:pt idx="5">
                  <c:v>3.0000000000000001E-3</c:v>
                </c:pt>
                <c:pt idx="6">
                  <c:v>3.5000000000000001E-3</c:v>
                </c:pt>
                <c:pt idx="7">
                  <c:v>1E-4</c:v>
                </c:pt>
                <c:pt idx="8">
                  <c:v>2.5999999999999999E-3</c:v>
                </c:pt>
                <c:pt idx="9">
                  <c:v>4.0000000000000002E-4</c:v>
                </c:pt>
                <c:pt idx="10">
                  <c:v>6.9999999999999999E-4</c:v>
                </c:pt>
                <c:pt idx="11">
                  <c:v>0</c:v>
                </c:pt>
                <c:pt idx="12">
                  <c:v>0</c:v>
                </c:pt>
                <c:pt idx="13">
                  <c:v>0</c:v>
                </c:pt>
              </c:numCache>
            </c:numRef>
          </c:val>
          <c:extLst>
            <c:ext xmlns:c16="http://schemas.microsoft.com/office/drawing/2014/chart" uri="{C3380CC4-5D6E-409C-BE32-E72D297353CC}">
              <c16:uniqueId val="{00000000-220D-4F67-B138-17BBD117FE26}"/>
            </c:ext>
          </c:extLst>
        </c:ser>
        <c:ser>
          <c:idx val="1"/>
          <c:order val="1"/>
          <c:tx>
            <c:strRef>
              <c:f>graphs!$U$2</c:f>
              <c:strCache>
                <c:ptCount val="1"/>
                <c:pt idx="0">
                  <c:v>R</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graphs!$A$3:$A$17</c:f>
              <c:strCache>
                <c:ptCount val="14"/>
                <c:pt idx="0">
                  <c:v>MODEL COMPLEXITY</c:v>
                </c:pt>
                <c:pt idx="1">
                  <c:v>mtype*msize</c:v>
                </c:pt>
                <c:pt idx="2">
                  <c:v>MISSPECIFICATION</c:v>
                </c:pt>
                <c:pt idx="3">
                  <c:v>mtype*mlevel</c:v>
                </c:pt>
                <c:pt idx="4">
                  <c:v>msize*mlevel</c:v>
                </c:pt>
                <c:pt idx="5">
                  <c:v>mtype*msize*mlevel</c:v>
                </c:pt>
                <c:pt idx="6">
                  <c:v>SAMPLE SIZE</c:v>
                </c:pt>
                <c:pt idx="7">
                  <c:v>mtype*nsize</c:v>
                </c:pt>
                <c:pt idx="8">
                  <c:v>msize*nsize</c:v>
                </c:pt>
                <c:pt idx="9">
                  <c:v>mtype*msize*nsize</c:v>
                </c:pt>
                <c:pt idx="10">
                  <c:v>mlevel*nsize</c:v>
                </c:pt>
                <c:pt idx="11">
                  <c:v>mtype*mlevel*nsize</c:v>
                </c:pt>
                <c:pt idx="12">
                  <c:v>msize*mlevel*nsize</c:v>
                </c:pt>
                <c:pt idx="13">
                  <c:v>mtyp*msiz*mlev*nsize</c:v>
                </c:pt>
              </c:strCache>
            </c:strRef>
          </c:cat>
          <c:val>
            <c:numRef>
              <c:f>graphs!$U$3:$U$17</c:f>
              <c:numCache>
                <c:formatCode>0.0000</c:formatCode>
                <c:ptCount val="14"/>
                <c:pt idx="0">
                  <c:v>1.1000000000000001E-3</c:v>
                </c:pt>
                <c:pt idx="1">
                  <c:v>1.4E-3</c:v>
                </c:pt>
                <c:pt idx="2">
                  <c:v>0.75209999999999999</c:v>
                </c:pt>
                <c:pt idx="3">
                  <c:v>3.3E-3</c:v>
                </c:pt>
                <c:pt idx="4">
                  <c:v>8.8999999999999999E-3</c:v>
                </c:pt>
                <c:pt idx="5">
                  <c:v>2E-3</c:v>
                </c:pt>
                <c:pt idx="6">
                  <c:v>2.7000000000000001E-3</c:v>
                </c:pt>
                <c:pt idx="7">
                  <c:v>1E-4</c:v>
                </c:pt>
                <c:pt idx="8">
                  <c:v>2.8E-3</c:v>
                </c:pt>
                <c:pt idx="9">
                  <c:v>2.0000000000000001E-4</c:v>
                </c:pt>
                <c:pt idx="10">
                  <c:v>8.0000000000000004E-4</c:v>
                </c:pt>
                <c:pt idx="11">
                  <c:v>0</c:v>
                </c:pt>
                <c:pt idx="12">
                  <c:v>0</c:v>
                </c:pt>
                <c:pt idx="13">
                  <c:v>1E-4</c:v>
                </c:pt>
              </c:numCache>
            </c:numRef>
          </c:val>
          <c:extLst>
            <c:ext xmlns:c16="http://schemas.microsoft.com/office/drawing/2014/chart" uri="{C3380CC4-5D6E-409C-BE32-E72D297353CC}">
              <c16:uniqueId val="{00000001-220D-4F67-B138-17BBD117FE26}"/>
            </c:ext>
          </c:extLst>
        </c:ser>
        <c:dLbls>
          <c:dLblPos val="outEnd"/>
          <c:showLegendKey val="0"/>
          <c:showVal val="1"/>
          <c:showCatName val="0"/>
          <c:showSerName val="0"/>
          <c:showPercent val="0"/>
          <c:showBubbleSize val="0"/>
        </c:dLbls>
        <c:gapWidth val="444"/>
        <c:overlap val="-90"/>
        <c:axId val="416203839"/>
        <c:axId val="416202175"/>
      </c:barChart>
      <c:catAx>
        <c:axId val="41620383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416202175"/>
        <c:crosses val="autoZero"/>
        <c:auto val="1"/>
        <c:lblAlgn val="ctr"/>
        <c:lblOffset val="100"/>
        <c:noMultiLvlLbl val="0"/>
      </c:catAx>
      <c:valAx>
        <c:axId val="416202175"/>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0000"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6203839"/>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ysClr val="windowText" lastClr="000000"/>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baseline="0"/>
              <a:t>performance of </a:t>
            </a:r>
            <a:r>
              <a:rPr lang="en-US"/>
              <a:t>RMSEA</a:t>
            </a:r>
          </a:p>
        </c:rich>
      </c:tx>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graphs!$D$2</c:f>
              <c:strCache>
                <c:ptCount val="1"/>
                <c:pt idx="0">
                  <c:v>SAS</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graphs!$A$3:$A$17</c:f>
              <c:strCache>
                <c:ptCount val="15"/>
                <c:pt idx="0">
                  <c:v>MODEL TYPES</c:v>
                </c:pt>
                <c:pt idx="1">
                  <c:v>MODEL COMPLEXITY</c:v>
                </c:pt>
                <c:pt idx="2">
                  <c:v>mtype*msize</c:v>
                </c:pt>
                <c:pt idx="3">
                  <c:v>MISSPECIFICATION</c:v>
                </c:pt>
                <c:pt idx="4">
                  <c:v>mtype*mlevel</c:v>
                </c:pt>
                <c:pt idx="5">
                  <c:v>msize*mlevel</c:v>
                </c:pt>
                <c:pt idx="6">
                  <c:v>mtype*msize*mlevel</c:v>
                </c:pt>
                <c:pt idx="7">
                  <c:v>SAMPLE SIZE</c:v>
                </c:pt>
                <c:pt idx="8">
                  <c:v>mtype*nsize</c:v>
                </c:pt>
                <c:pt idx="9">
                  <c:v>msize*nsize</c:v>
                </c:pt>
                <c:pt idx="10">
                  <c:v>mtype*msize*nsize</c:v>
                </c:pt>
                <c:pt idx="11">
                  <c:v>mlevel*nsize</c:v>
                </c:pt>
                <c:pt idx="12">
                  <c:v>mtype*mlevel*nsize</c:v>
                </c:pt>
                <c:pt idx="13">
                  <c:v>msize*mlevel*nsize</c:v>
                </c:pt>
                <c:pt idx="14">
                  <c:v>mtyp*msiz*mlev*nsize</c:v>
                </c:pt>
              </c:strCache>
            </c:strRef>
          </c:cat>
          <c:val>
            <c:numRef>
              <c:f>graphs!$D$3:$D$17</c:f>
              <c:numCache>
                <c:formatCode>0.0000</c:formatCode>
                <c:ptCount val="15"/>
                <c:pt idx="0">
                  <c:v>1.2699999999999999E-2</c:v>
                </c:pt>
                <c:pt idx="1">
                  <c:v>0.19739999999999999</c:v>
                </c:pt>
                <c:pt idx="2">
                  <c:v>2.5499999999999998E-2</c:v>
                </c:pt>
                <c:pt idx="3">
                  <c:v>0.4708</c:v>
                </c:pt>
                <c:pt idx="4">
                  <c:v>7.1999999999999998E-3</c:v>
                </c:pt>
                <c:pt idx="5">
                  <c:v>8.5599999999999996E-2</c:v>
                </c:pt>
                <c:pt idx="6">
                  <c:v>1.4800000000000001E-2</c:v>
                </c:pt>
                <c:pt idx="7">
                  <c:v>5.0000000000000001E-4</c:v>
                </c:pt>
                <c:pt idx="8">
                  <c:v>0</c:v>
                </c:pt>
                <c:pt idx="9">
                  <c:v>6.9999999999999999E-4</c:v>
                </c:pt>
                <c:pt idx="10">
                  <c:v>1E-4</c:v>
                </c:pt>
                <c:pt idx="11">
                  <c:v>4.8999999999999998E-3</c:v>
                </c:pt>
                <c:pt idx="12">
                  <c:v>1E-4</c:v>
                </c:pt>
                <c:pt idx="13">
                  <c:v>8.0000000000000004E-4</c:v>
                </c:pt>
                <c:pt idx="14">
                  <c:v>0</c:v>
                </c:pt>
              </c:numCache>
            </c:numRef>
          </c:val>
          <c:extLst>
            <c:ext xmlns:c16="http://schemas.microsoft.com/office/drawing/2014/chart" uri="{C3380CC4-5D6E-409C-BE32-E72D297353CC}">
              <c16:uniqueId val="{00000000-C730-4F9C-8335-D8D013DB358C}"/>
            </c:ext>
          </c:extLst>
        </c:ser>
        <c:ser>
          <c:idx val="1"/>
          <c:order val="1"/>
          <c:tx>
            <c:strRef>
              <c:f>graphs!$E$2</c:f>
              <c:strCache>
                <c:ptCount val="1"/>
                <c:pt idx="0">
                  <c:v>R</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graphs!$A$3:$A$17</c:f>
              <c:strCache>
                <c:ptCount val="15"/>
                <c:pt idx="0">
                  <c:v>MODEL TYPES</c:v>
                </c:pt>
                <c:pt idx="1">
                  <c:v>MODEL COMPLEXITY</c:v>
                </c:pt>
                <c:pt idx="2">
                  <c:v>mtype*msize</c:v>
                </c:pt>
                <c:pt idx="3">
                  <c:v>MISSPECIFICATION</c:v>
                </c:pt>
                <c:pt idx="4">
                  <c:v>mtype*mlevel</c:v>
                </c:pt>
                <c:pt idx="5">
                  <c:v>msize*mlevel</c:v>
                </c:pt>
                <c:pt idx="6">
                  <c:v>mtype*msize*mlevel</c:v>
                </c:pt>
                <c:pt idx="7">
                  <c:v>SAMPLE SIZE</c:v>
                </c:pt>
                <c:pt idx="8">
                  <c:v>mtype*nsize</c:v>
                </c:pt>
                <c:pt idx="9">
                  <c:v>msize*nsize</c:v>
                </c:pt>
                <c:pt idx="10">
                  <c:v>mtype*msize*nsize</c:v>
                </c:pt>
                <c:pt idx="11">
                  <c:v>mlevel*nsize</c:v>
                </c:pt>
                <c:pt idx="12">
                  <c:v>mtype*mlevel*nsize</c:v>
                </c:pt>
                <c:pt idx="13">
                  <c:v>msize*mlevel*nsize</c:v>
                </c:pt>
                <c:pt idx="14">
                  <c:v>mtyp*msiz*mlev*nsize</c:v>
                </c:pt>
              </c:strCache>
            </c:strRef>
          </c:cat>
          <c:val>
            <c:numRef>
              <c:f>graphs!$E$3:$E$17</c:f>
              <c:numCache>
                <c:formatCode>0.0000</c:formatCode>
                <c:ptCount val="15"/>
                <c:pt idx="0">
                  <c:v>1.2E-2</c:v>
                </c:pt>
                <c:pt idx="1">
                  <c:v>0.1958</c:v>
                </c:pt>
                <c:pt idx="2">
                  <c:v>2.69E-2</c:v>
                </c:pt>
                <c:pt idx="3">
                  <c:v>0.4783</c:v>
                </c:pt>
                <c:pt idx="4">
                  <c:v>7.0000000000000001E-3</c:v>
                </c:pt>
                <c:pt idx="5">
                  <c:v>8.7800000000000003E-2</c:v>
                </c:pt>
                <c:pt idx="6">
                  <c:v>1.34E-2</c:v>
                </c:pt>
                <c:pt idx="7">
                  <c:v>2.9999999999999997E-4</c:v>
                </c:pt>
                <c:pt idx="8">
                  <c:v>0</c:v>
                </c:pt>
                <c:pt idx="9">
                  <c:v>8.0000000000000004E-4</c:v>
                </c:pt>
                <c:pt idx="10">
                  <c:v>0</c:v>
                </c:pt>
                <c:pt idx="11">
                  <c:v>4.4999999999999997E-3</c:v>
                </c:pt>
                <c:pt idx="12">
                  <c:v>0</c:v>
                </c:pt>
                <c:pt idx="13">
                  <c:v>5.9999999999999995E-4</c:v>
                </c:pt>
                <c:pt idx="14">
                  <c:v>1E-4</c:v>
                </c:pt>
              </c:numCache>
            </c:numRef>
          </c:val>
          <c:extLst>
            <c:ext xmlns:c16="http://schemas.microsoft.com/office/drawing/2014/chart" uri="{C3380CC4-5D6E-409C-BE32-E72D297353CC}">
              <c16:uniqueId val="{00000001-C730-4F9C-8335-D8D013DB358C}"/>
            </c:ext>
          </c:extLst>
        </c:ser>
        <c:dLbls>
          <c:dLblPos val="outEnd"/>
          <c:showLegendKey val="0"/>
          <c:showVal val="1"/>
          <c:showCatName val="0"/>
          <c:showSerName val="0"/>
          <c:showPercent val="0"/>
          <c:showBubbleSize val="0"/>
        </c:dLbls>
        <c:gapWidth val="444"/>
        <c:overlap val="-90"/>
        <c:axId val="416203839"/>
        <c:axId val="416202175"/>
      </c:barChart>
      <c:catAx>
        <c:axId val="41620383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416202175"/>
        <c:crosses val="autoZero"/>
        <c:auto val="1"/>
        <c:lblAlgn val="ctr"/>
        <c:lblOffset val="100"/>
        <c:noMultiLvlLbl val="0"/>
      </c:catAx>
      <c:valAx>
        <c:axId val="416202175"/>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0000"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6203839"/>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ysClr val="windowText" lastClr="000000"/>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Performance of</a:t>
            </a:r>
            <a:r>
              <a:rPr lang="en-US" baseline="0"/>
              <a:t> </a:t>
            </a:r>
            <a:r>
              <a:rPr lang="el-GR"/>
              <a:t>χ²</a:t>
            </a:r>
            <a:endParaRPr lang="en-US"/>
          </a:p>
        </c:rich>
      </c:tx>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graphs!$B$2</c:f>
              <c:strCache>
                <c:ptCount val="1"/>
                <c:pt idx="0">
                  <c:v>SAS</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graphs!$A$3:$A$17</c:f>
              <c:strCache>
                <c:ptCount val="15"/>
                <c:pt idx="0">
                  <c:v>MODEL TYPES</c:v>
                </c:pt>
                <c:pt idx="1">
                  <c:v>MODEL COMPLEXITY</c:v>
                </c:pt>
                <c:pt idx="2">
                  <c:v>mtype*msize</c:v>
                </c:pt>
                <c:pt idx="3">
                  <c:v>MISSPECIFICATION</c:v>
                </c:pt>
                <c:pt idx="4">
                  <c:v>mtype*mlevel</c:v>
                </c:pt>
                <c:pt idx="5">
                  <c:v>msize*mlevel</c:v>
                </c:pt>
                <c:pt idx="6">
                  <c:v>mtype*msize*mlevel</c:v>
                </c:pt>
                <c:pt idx="7">
                  <c:v>SAMPLE SIZE</c:v>
                </c:pt>
                <c:pt idx="8">
                  <c:v>mtype*nsize</c:v>
                </c:pt>
                <c:pt idx="9">
                  <c:v>msize*nsize</c:v>
                </c:pt>
                <c:pt idx="10">
                  <c:v>mtype*msize*nsize</c:v>
                </c:pt>
                <c:pt idx="11">
                  <c:v>mlevel*nsize</c:v>
                </c:pt>
                <c:pt idx="12">
                  <c:v>mtype*mlevel*nsize</c:v>
                </c:pt>
                <c:pt idx="13">
                  <c:v>msize*mlevel*nsize</c:v>
                </c:pt>
                <c:pt idx="14">
                  <c:v>mtyp*msiz*mlev*nsize</c:v>
                </c:pt>
              </c:strCache>
            </c:strRef>
          </c:cat>
          <c:val>
            <c:numRef>
              <c:f>graphs!$B$3:$B$17</c:f>
              <c:numCache>
                <c:formatCode>0.0000</c:formatCode>
                <c:ptCount val="15"/>
                <c:pt idx="0">
                  <c:v>1.23E-2</c:v>
                </c:pt>
                <c:pt idx="1">
                  <c:v>0.29409999999999997</c:v>
                </c:pt>
                <c:pt idx="2">
                  <c:v>2.5000000000000001E-2</c:v>
                </c:pt>
                <c:pt idx="3">
                  <c:v>0.222</c:v>
                </c:pt>
                <c:pt idx="4">
                  <c:v>5.9999999999999995E-4</c:v>
                </c:pt>
                <c:pt idx="5">
                  <c:v>3.7900000000000003E-2</c:v>
                </c:pt>
                <c:pt idx="6">
                  <c:v>2.5000000000000001E-3</c:v>
                </c:pt>
                <c:pt idx="7">
                  <c:v>0.18429999999999999</c:v>
                </c:pt>
                <c:pt idx="8">
                  <c:v>5.9999999999999995E-4</c:v>
                </c:pt>
                <c:pt idx="9">
                  <c:v>3.8100000000000002E-2</c:v>
                </c:pt>
                <c:pt idx="10">
                  <c:v>2.3E-3</c:v>
                </c:pt>
                <c:pt idx="11">
                  <c:v>0.1293</c:v>
                </c:pt>
                <c:pt idx="12">
                  <c:v>5.0000000000000001E-4</c:v>
                </c:pt>
                <c:pt idx="13">
                  <c:v>2.3300000000000001E-2</c:v>
                </c:pt>
                <c:pt idx="14">
                  <c:v>1.5E-3</c:v>
                </c:pt>
              </c:numCache>
            </c:numRef>
          </c:val>
          <c:extLst>
            <c:ext xmlns:c16="http://schemas.microsoft.com/office/drawing/2014/chart" uri="{C3380CC4-5D6E-409C-BE32-E72D297353CC}">
              <c16:uniqueId val="{00000000-59D5-4BD7-81C4-B89BE9D0487F}"/>
            </c:ext>
          </c:extLst>
        </c:ser>
        <c:ser>
          <c:idx val="1"/>
          <c:order val="1"/>
          <c:tx>
            <c:strRef>
              <c:f>graphs!$C$2</c:f>
              <c:strCache>
                <c:ptCount val="1"/>
                <c:pt idx="0">
                  <c:v>R</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graphs!$A$3:$A$17</c:f>
              <c:strCache>
                <c:ptCount val="15"/>
                <c:pt idx="0">
                  <c:v>MODEL TYPES</c:v>
                </c:pt>
                <c:pt idx="1">
                  <c:v>MODEL COMPLEXITY</c:v>
                </c:pt>
                <c:pt idx="2">
                  <c:v>mtype*msize</c:v>
                </c:pt>
                <c:pt idx="3">
                  <c:v>MISSPECIFICATION</c:v>
                </c:pt>
                <c:pt idx="4">
                  <c:v>mtype*mlevel</c:v>
                </c:pt>
                <c:pt idx="5">
                  <c:v>msize*mlevel</c:v>
                </c:pt>
                <c:pt idx="6">
                  <c:v>mtype*msize*mlevel</c:v>
                </c:pt>
                <c:pt idx="7">
                  <c:v>SAMPLE SIZE</c:v>
                </c:pt>
                <c:pt idx="8">
                  <c:v>mtype*nsize</c:v>
                </c:pt>
                <c:pt idx="9">
                  <c:v>msize*nsize</c:v>
                </c:pt>
                <c:pt idx="10">
                  <c:v>mtype*msize*nsize</c:v>
                </c:pt>
                <c:pt idx="11">
                  <c:v>mlevel*nsize</c:v>
                </c:pt>
                <c:pt idx="12">
                  <c:v>mtype*mlevel*nsize</c:v>
                </c:pt>
                <c:pt idx="13">
                  <c:v>msize*mlevel*nsize</c:v>
                </c:pt>
                <c:pt idx="14">
                  <c:v>mtyp*msiz*mlev*nsize</c:v>
                </c:pt>
              </c:strCache>
            </c:strRef>
          </c:cat>
          <c:val>
            <c:numRef>
              <c:f>graphs!$C$3:$C$17</c:f>
              <c:numCache>
                <c:formatCode>0.0000</c:formatCode>
                <c:ptCount val="15"/>
                <c:pt idx="0">
                  <c:v>1.11E-2</c:v>
                </c:pt>
                <c:pt idx="1">
                  <c:v>0.29149999999999998</c:v>
                </c:pt>
                <c:pt idx="2">
                  <c:v>2.4199999999999999E-2</c:v>
                </c:pt>
                <c:pt idx="3">
                  <c:v>0.2263</c:v>
                </c:pt>
                <c:pt idx="4">
                  <c:v>5.9999999999999995E-4</c:v>
                </c:pt>
                <c:pt idx="5">
                  <c:v>3.7600000000000001E-2</c:v>
                </c:pt>
                <c:pt idx="6">
                  <c:v>2.8999999999999998E-3</c:v>
                </c:pt>
                <c:pt idx="7">
                  <c:v>0.18459999999999999</c:v>
                </c:pt>
                <c:pt idx="8">
                  <c:v>2.9999999999999997E-4</c:v>
                </c:pt>
                <c:pt idx="9">
                  <c:v>3.6200000000000003E-2</c:v>
                </c:pt>
                <c:pt idx="10">
                  <c:v>2.2000000000000001E-3</c:v>
                </c:pt>
                <c:pt idx="11">
                  <c:v>0.13220000000000001</c:v>
                </c:pt>
                <c:pt idx="12">
                  <c:v>4.0000000000000002E-4</c:v>
                </c:pt>
                <c:pt idx="13">
                  <c:v>2.2800000000000001E-2</c:v>
                </c:pt>
                <c:pt idx="14">
                  <c:v>1.6999999999999999E-3</c:v>
                </c:pt>
              </c:numCache>
            </c:numRef>
          </c:val>
          <c:extLst>
            <c:ext xmlns:c16="http://schemas.microsoft.com/office/drawing/2014/chart" uri="{C3380CC4-5D6E-409C-BE32-E72D297353CC}">
              <c16:uniqueId val="{00000001-59D5-4BD7-81C4-B89BE9D0487F}"/>
            </c:ext>
          </c:extLst>
        </c:ser>
        <c:dLbls>
          <c:dLblPos val="outEnd"/>
          <c:showLegendKey val="0"/>
          <c:showVal val="1"/>
          <c:showCatName val="0"/>
          <c:showSerName val="0"/>
          <c:showPercent val="0"/>
          <c:showBubbleSize val="0"/>
        </c:dLbls>
        <c:gapWidth val="444"/>
        <c:overlap val="-90"/>
        <c:axId val="416203839"/>
        <c:axId val="416202175"/>
      </c:barChart>
      <c:catAx>
        <c:axId val="41620383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416202175"/>
        <c:crosses val="autoZero"/>
        <c:auto val="1"/>
        <c:lblAlgn val="ctr"/>
        <c:lblOffset val="100"/>
        <c:noMultiLvlLbl val="0"/>
      </c:catAx>
      <c:valAx>
        <c:axId val="416202175"/>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0000"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6203839"/>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ysClr val="windowText" lastClr="000000"/>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Performance of</a:t>
            </a:r>
            <a:r>
              <a:rPr lang="en-US" baseline="0"/>
              <a:t> </a:t>
            </a:r>
            <a:r>
              <a:rPr lang="en-US"/>
              <a:t>rmr</a:t>
            </a:r>
          </a:p>
        </c:rich>
      </c:tx>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graphs!$F$2</c:f>
              <c:strCache>
                <c:ptCount val="1"/>
                <c:pt idx="0">
                  <c:v>SAS</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graphs!$A$3:$A$17</c:f>
              <c:strCache>
                <c:ptCount val="15"/>
                <c:pt idx="0">
                  <c:v>MODEL TYPES</c:v>
                </c:pt>
                <c:pt idx="1">
                  <c:v>MODEL COMPLEXITY</c:v>
                </c:pt>
                <c:pt idx="2">
                  <c:v>mtype*msize</c:v>
                </c:pt>
                <c:pt idx="3">
                  <c:v>MISSPECIFICATION</c:v>
                </c:pt>
                <c:pt idx="4">
                  <c:v>mtype*mlevel</c:v>
                </c:pt>
                <c:pt idx="5">
                  <c:v>msize*mlevel</c:v>
                </c:pt>
                <c:pt idx="6">
                  <c:v>mtype*msize*mlevel</c:v>
                </c:pt>
                <c:pt idx="7">
                  <c:v>SAMPLE SIZE</c:v>
                </c:pt>
                <c:pt idx="8">
                  <c:v>mtype*nsize</c:v>
                </c:pt>
                <c:pt idx="9">
                  <c:v>msize*nsize</c:v>
                </c:pt>
                <c:pt idx="10">
                  <c:v>mtype*msize*nsize</c:v>
                </c:pt>
                <c:pt idx="11">
                  <c:v>mlevel*nsize</c:v>
                </c:pt>
                <c:pt idx="12">
                  <c:v>mtype*mlevel*nsize</c:v>
                </c:pt>
                <c:pt idx="13">
                  <c:v>msize*mlevel*nsize</c:v>
                </c:pt>
                <c:pt idx="14">
                  <c:v>mtyp*msiz*mlev*nsize</c:v>
                </c:pt>
              </c:strCache>
            </c:strRef>
          </c:cat>
          <c:val>
            <c:numRef>
              <c:f>graphs!$F$3:$F$17</c:f>
              <c:numCache>
                <c:formatCode>0.0000</c:formatCode>
                <c:ptCount val="15"/>
                <c:pt idx="0">
                  <c:v>0.3201</c:v>
                </c:pt>
                <c:pt idx="1">
                  <c:v>0.23980000000000001</c:v>
                </c:pt>
                <c:pt idx="2">
                  <c:v>0.23949999999999999</c:v>
                </c:pt>
                <c:pt idx="3">
                  <c:v>4.5499999999999999E-2</c:v>
                </c:pt>
                <c:pt idx="4">
                  <c:v>3.9E-2</c:v>
                </c:pt>
                <c:pt idx="5">
                  <c:v>2.3300000000000001E-2</c:v>
                </c:pt>
                <c:pt idx="6">
                  <c:v>2.5899999999999999E-2</c:v>
                </c:pt>
                <c:pt idx="7">
                  <c:v>9.7000000000000003E-3</c:v>
                </c:pt>
                <c:pt idx="8">
                  <c:v>9.1999999999999998E-3</c:v>
                </c:pt>
                <c:pt idx="9">
                  <c:v>8.3000000000000001E-3</c:v>
                </c:pt>
                <c:pt idx="10">
                  <c:v>8.0000000000000002E-3</c:v>
                </c:pt>
                <c:pt idx="11">
                  <c:v>1.1000000000000001E-3</c:v>
                </c:pt>
                <c:pt idx="12">
                  <c:v>1.1000000000000001E-3</c:v>
                </c:pt>
                <c:pt idx="13">
                  <c:v>1E-3</c:v>
                </c:pt>
                <c:pt idx="14">
                  <c:v>1E-3</c:v>
                </c:pt>
              </c:numCache>
            </c:numRef>
          </c:val>
          <c:extLst>
            <c:ext xmlns:c16="http://schemas.microsoft.com/office/drawing/2014/chart" uri="{C3380CC4-5D6E-409C-BE32-E72D297353CC}">
              <c16:uniqueId val="{00000000-9EFA-4A2B-8BE1-B2F68C6A01C4}"/>
            </c:ext>
          </c:extLst>
        </c:ser>
        <c:ser>
          <c:idx val="1"/>
          <c:order val="1"/>
          <c:tx>
            <c:strRef>
              <c:f>graphs!$G$2</c:f>
              <c:strCache>
                <c:ptCount val="1"/>
                <c:pt idx="0">
                  <c:v>R</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graphs!$A$3:$A$17</c:f>
              <c:strCache>
                <c:ptCount val="15"/>
                <c:pt idx="0">
                  <c:v>MODEL TYPES</c:v>
                </c:pt>
                <c:pt idx="1">
                  <c:v>MODEL COMPLEXITY</c:v>
                </c:pt>
                <c:pt idx="2">
                  <c:v>mtype*msize</c:v>
                </c:pt>
                <c:pt idx="3">
                  <c:v>MISSPECIFICATION</c:v>
                </c:pt>
                <c:pt idx="4">
                  <c:v>mtype*mlevel</c:v>
                </c:pt>
                <c:pt idx="5">
                  <c:v>msize*mlevel</c:v>
                </c:pt>
                <c:pt idx="6">
                  <c:v>mtype*msize*mlevel</c:v>
                </c:pt>
                <c:pt idx="7">
                  <c:v>SAMPLE SIZE</c:v>
                </c:pt>
                <c:pt idx="8">
                  <c:v>mtype*nsize</c:v>
                </c:pt>
                <c:pt idx="9">
                  <c:v>msize*nsize</c:v>
                </c:pt>
                <c:pt idx="10">
                  <c:v>mtype*msize*nsize</c:v>
                </c:pt>
                <c:pt idx="11">
                  <c:v>mlevel*nsize</c:v>
                </c:pt>
                <c:pt idx="12">
                  <c:v>mtype*mlevel*nsize</c:v>
                </c:pt>
                <c:pt idx="13">
                  <c:v>msize*mlevel*nsize</c:v>
                </c:pt>
                <c:pt idx="14">
                  <c:v>mtyp*msiz*mlev*nsize</c:v>
                </c:pt>
              </c:strCache>
            </c:strRef>
          </c:cat>
          <c:val>
            <c:numRef>
              <c:f>graphs!$G$3:$G$17</c:f>
              <c:numCache>
                <c:formatCode>0.0000</c:formatCode>
                <c:ptCount val="15"/>
                <c:pt idx="0">
                  <c:v>0.32090000000000002</c:v>
                </c:pt>
                <c:pt idx="1">
                  <c:v>0.24</c:v>
                </c:pt>
                <c:pt idx="2">
                  <c:v>0.24060000000000001</c:v>
                </c:pt>
                <c:pt idx="3">
                  <c:v>4.5499999999999999E-2</c:v>
                </c:pt>
                <c:pt idx="4">
                  <c:v>3.8899999999999997E-2</c:v>
                </c:pt>
                <c:pt idx="5">
                  <c:v>2.3099999999999999E-2</c:v>
                </c:pt>
                <c:pt idx="6">
                  <c:v>2.5700000000000001E-2</c:v>
                </c:pt>
                <c:pt idx="7">
                  <c:v>8.9999999999999993E-3</c:v>
                </c:pt>
                <c:pt idx="8">
                  <c:v>8.5000000000000006E-3</c:v>
                </c:pt>
                <c:pt idx="9">
                  <c:v>7.9000000000000008E-3</c:v>
                </c:pt>
                <c:pt idx="10">
                  <c:v>7.6E-3</c:v>
                </c:pt>
                <c:pt idx="11">
                  <c:v>1.2999999999999999E-3</c:v>
                </c:pt>
                <c:pt idx="12">
                  <c:v>1.1999999999999999E-3</c:v>
                </c:pt>
                <c:pt idx="13">
                  <c:v>1.1000000000000001E-3</c:v>
                </c:pt>
                <c:pt idx="14">
                  <c:v>1.1000000000000001E-3</c:v>
                </c:pt>
              </c:numCache>
            </c:numRef>
          </c:val>
          <c:extLst>
            <c:ext xmlns:c16="http://schemas.microsoft.com/office/drawing/2014/chart" uri="{C3380CC4-5D6E-409C-BE32-E72D297353CC}">
              <c16:uniqueId val="{00000001-9EFA-4A2B-8BE1-B2F68C6A01C4}"/>
            </c:ext>
          </c:extLst>
        </c:ser>
        <c:dLbls>
          <c:dLblPos val="outEnd"/>
          <c:showLegendKey val="0"/>
          <c:showVal val="1"/>
          <c:showCatName val="0"/>
          <c:showSerName val="0"/>
          <c:showPercent val="0"/>
          <c:showBubbleSize val="0"/>
        </c:dLbls>
        <c:gapWidth val="444"/>
        <c:overlap val="-90"/>
        <c:axId val="416203839"/>
        <c:axId val="416202175"/>
      </c:barChart>
      <c:catAx>
        <c:axId val="41620383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416202175"/>
        <c:crosses val="autoZero"/>
        <c:auto val="1"/>
        <c:lblAlgn val="ctr"/>
        <c:lblOffset val="100"/>
        <c:noMultiLvlLbl val="0"/>
      </c:catAx>
      <c:valAx>
        <c:axId val="416202175"/>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0000"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6203839"/>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ysClr val="windowText" lastClr="000000"/>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Performance of</a:t>
            </a:r>
            <a:r>
              <a:rPr lang="en-US" baseline="0"/>
              <a:t> </a:t>
            </a:r>
            <a:r>
              <a:rPr lang="en-US"/>
              <a:t>srmr</a:t>
            </a:r>
          </a:p>
        </c:rich>
      </c:tx>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graphs!$H$2</c:f>
              <c:strCache>
                <c:ptCount val="1"/>
                <c:pt idx="0">
                  <c:v>SAS</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graphs!$A$3:$A$17</c:f>
              <c:strCache>
                <c:ptCount val="15"/>
                <c:pt idx="0">
                  <c:v>MODEL TYPES</c:v>
                </c:pt>
                <c:pt idx="1">
                  <c:v>MODEL COMPLEXITY</c:v>
                </c:pt>
                <c:pt idx="2">
                  <c:v>mtype*msize</c:v>
                </c:pt>
                <c:pt idx="3">
                  <c:v>MISSPECIFICATION</c:v>
                </c:pt>
                <c:pt idx="4">
                  <c:v>mtype*mlevel</c:v>
                </c:pt>
                <c:pt idx="5">
                  <c:v>msize*mlevel</c:v>
                </c:pt>
                <c:pt idx="6">
                  <c:v>mtype*msize*mlevel</c:v>
                </c:pt>
                <c:pt idx="7">
                  <c:v>SAMPLE SIZE</c:v>
                </c:pt>
                <c:pt idx="8">
                  <c:v>mtype*nsize</c:v>
                </c:pt>
                <c:pt idx="9">
                  <c:v>msize*nsize</c:v>
                </c:pt>
                <c:pt idx="10">
                  <c:v>mtype*msize*nsize</c:v>
                </c:pt>
                <c:pt idx="11">
                  <c:v>mlevel*nsize</c:v>
                </c:pt>
                <c:pt idx="12">
                  <c:v>mtype*mlevel*nsize</c:v>
                </c:pt>
                <c:pt idx="13">
                  <c:v>msize*mlevel*nsize</c:v>
                </c:pt>
                <c:pt idx="14">
                  <c:v>mtyp*msiz*mlev*nsize</c:v>
                </c:pt>
              </c:strCache>
            </c:strRef>
          </c:cat>
          <c:val>
            <c:numRef>
              <c:f>graphs!$H$3:$H$17</c:f>
              <c:numCache>
                <c:formatCode>0.0000</c:formatCode>
                <c:ptCount val="15"/>
                <c:pt idx="0">
                  <c:v>7.5399999999999995E-2</c:v>
                </c:pt>
                <c:pt idx="1">
                  <c:v>1.4200000000000001E-2</c:v>
                </c:pt>
                <c:pt idx="2">
                  <c:v>1.46E-2</c:v>
                </c:pt>
                <c:pt idx="3">
                  <c:v>0.50529999999999997</c:v>
                </c:pt>
                <c:pt idx="4">
                  <c:v>6.3700000000000007E-2</c:v>
                </c:pt>
                <c:pt idx="5">
                  <c:v>0.14130000000000001</c:v>
                </c:pt>
                <c:pt idx="6">
                  <c:v>5.2400000000000002E-2</c:v>
                </c:pt>
                <c:pt idx="7">
                  <c:v>2.47E-2</c:v>
                </c:pt>
                <c:pt idx="8">
                  <c:v>4.0000000000000002E-4</c:v>
                </c:pt>
                <c:pt idx="9">
                  <c:v>5.1999999999999998E-3</c:v>
                </c:pt>
                <c:pt idx="10">
                  <c:v>3.8999999999999998E-3</c:v>
                </c:pt>
                <c:pt idx="11">
                  <c:v>2.5000000000000001E-3</c:v>
                </c:pt>
                <c:pt idx="12">
                  <c:v>1E-4</c:v>
                </c:pt>
                <c:pt idx="13">
                  <c:v>5.0000000000000001E-4</c:v>
                </c:pt>
                <c:pt idx="14">
                  <c:v>2.9999999999999997E-4</c:v>
                </c:pt>
              </c:numCache>
            </c:numRef>
          </c:val>
          <c:extLst>
            <c:ext xmlns:c16="http://schemas.microsoft.com/office/drawing/2014/chart" uri="{C3380CC4-5D6E-409C-BE32-E72D297353CC}">
              <c16:uniqueId val="{00000000-1548-4BC7-A3E9-CDF15645578F}"/>
            </c:ext>
          </c:extLst>
        </c:ser>
        <c:ser>
          <c:idx val="1"/>
          <c:order val="1"/>
          <c:tx>
            <c:strRef>
              <c:f>graphs!$I$2</c:f>
              <c:strCache>
                <c:ptCount val="1"/>
                <c:pt idx="0">
                  <c:v>R</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graphs!$A$3:$A$17</c:f>
              <c:strCache>
                <c:ptCount val="15"/>
                <c:pt idx="0">
                  <c:v>MODEL TYPES</c:v>
                </c:pt>
                <c:pt idx="1">
                  <c:v>MODEL COMPLEXITY</c:v>
                </c:pt>
                <c:pt idx="2">
                  <c:v>mtype*msize</c:v>
                </c:pt>
                <c:pt idx="3">
                  <c:v>MISSPECIFICATION</c:v>
                </c:pt>
                <c:pt idx="4">
                  <c:v>mtype*mlevel</c:v>
                </c:pt>
                <c:pt idx="5">
                  <c:v>msize*mlevel</c:v>
                </c:pt>
                <c:pt idx="6">
                  <c:v>mtype*msize*mlevel</c:v>
                </c:pt>
                <c:pt idx="7">
                  <c:v>SAMPLE SIZE</c:v>
                </c:pt>
                <c:pt idx="8">
                  <c:v>mtype*nsize</c:v>
                </c:pt>
                <c:pt idx="9">
                  <c:v>msize*nsize</c:v>
                </c:pt>
                <c:pt idx="10">
                  <c:v>mtype*msize*nsize</c:v>
                </c:pt>
                <c:pt idx="11">
                  <c:v>mlevel*nsize</c:v>
                </c:pt>
                <c:pt idx="12">
                  <c:v>mtype*mlevel*nsize</c:v>
                </c:pt>
                <c:pt idx="13">
                  <c:v>msize*mlevel*nsize</c:v>
                </c:pt>
                <c:pt idx="14">
                  <c:v>mtyp*msiz*mlev*nsize</c:v>
                </c:pt>
              </c:strCache>
            </c:strRef>
          </c:cat>
          <c:val>
            <c:numRef>
              <c:f>graphs!$I$3:$I$17</c:f>
              <c:numCache>
                <c:formatCode>0.0000</c:formatCode>
                <c:ptCount val="15"/>
                <c:pt idx="0">
                  <c:v>6.4699999999999994E-2</c:v>
                </c:pt>
                <c:pt idx="1">
                  <c:v>1.9699999999999999E-2</c:v>
                </c:pt>
                <c:pt idx="2">
                  <c:v>8.6999999999999994E-3</c:v>
                </c:pt>
                <c:pt idx="3">
                  <c:v>0.52129999999999999</c:v>
                </c:pt>
                <c:pt idx="4">
                  <c:v>7.3999999999999996E-2</c:v>
                </c:pt>
                <c:pt idx="5">
                  <c:v>0.1366</c:v>
                </c:pt>
                <c:pt idx="6">
                  <c:v>4.1399999999999999E-2</c:v>
                </c:pt>
                <c:pt idx="7">
                  <c:v>2.4899999999999999E-2</c:v>
                </c:pt>
                <c:pt idx="8">
                  <c:v>8.9999999999999998E-4</c:v>
                </c:pt>
                <c:pt idx="9">
                  <c:v>6.7000000000000002E-3</c:v>
                </c:pt>
                <c:pt idx="10">
                  <c:v>3.8999999999999998E-3</c:v>
                </c:pt>
                <c:pt idx="11">
                  <c:v>2.3999999999999998E-3</c:v>
                </c:pt>
                <c:pt idx="12">
                  <c:v>2.9999999999999997E-4</c:v>
                </c:pt>
                <c:pt idx="13">
                  <c:v>5.0000000000000001E-4</c:v>
                </c:pt>
                <c:pt idx="14">
                  <c:v>2.0000000000000001E-4</c:v>
                </c:pt>
              </c:numCache>
            </c:numRef>
          </c:val>
          <c:extLst>
            <c:ext xmlns:c16="http://schemas.microsoft.com/office/drawing/2014/chart" uri="{C3380CC4-5D6E-409C-BE32-E72D297353CC}">
              <c16:uniqueId val="{00000001-1548-4BC7-A3E9-CDF15645578F}"/>
            </c:ext>
          </c:extLst>
        </c:ser>
        <c:dLbls>
          <c:dLblPos val="outEnd"/>
          <c:showLegendKey val="0"/>
          <c:showVal val="1"/>
          <c:showCatName val="0"/>
          <c:showSerName val="0"/>
          <c:showPercent val="0"/>
          <c:showBubbleSize val="0"/>
        </c:dLbls>
        <c:gapWidth val="444"/>
        <c:overlap val="-90"/>
        <c:axId val="416203839"/>
        <c:axId val="416202175"/>
      </c:barChart>
      <c:catAx>
        <c:axId val="41620383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416202175"/>
        <c:crosses val="autoZero"/>
        <c:auto val="1"/>
        <c:lblAlgn val="ctr"/>
        <c:lblOffset val="100"/>
        <c:noMultiLvlLbl val="0"/>
      </c:catAx>
      <c:valAx>
        <c:axId val="416202175"/>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0000"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6203839"/>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ysClr val="windowText" lastClr="000000"/>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Performance of</a:t>
            </a:r>
            <a:r>
              <a:rPr lang="en-US" baseline="0"/>
              <a:t> </a:t>
            </a:r>
            <a:r>
              <a:rPr lang="en-US"/>
              <a:t>cfi</a:t>
            </a:r>
          </a:p>
        </c:rich>
      </c:tx>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graphs!$N$2</c:f>
              <c:strCache>
                <c:ptCount val="1"/>
                <c:pt idx="0">
                  <c:v>SAS</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graphs!$A$3:$A$17</c:f>
              <c:strCache>
                <c:ptCount val="15"/>
                <c:pt idx="0">
                  <c:v>MODEL TYPES</c:v>
                </c:pt>
                <c:pt idx="1">
                  <c:v>MODEL COMPLEXITY</c:v>
                </c:pt>
                <c:pt idx="2">
                  <c:v>mtype*msize</c:v>
                </c:pt>
                <c:pt idx="3">
                  <c:v>MISSPECIFICATION</c:v>
                </c:pt>
                <c:pt idx="4">
                  <c:v>mtype*mlevel</c:v>
                </c:pt>
                <c:pt idx="5">
                  <c:v>msize*mlevel</c:v>
                </c:pt>
                <c:pt idx="6">
                  <c:v>mtype*msize*mlevel</c:v>
                </c:pt>
                <c:pt idx="7">
                  <c:v>SAMPLE SIZE</c:v>
                </c:pt>
                <c:pt idx="8">
                  <c:v>mtype*nsize</c:v>
                </c:pt>
                <c:pt idx="9">
                  <c:v>msize*nsize</c:v>
                </c:pt>
                <c:pt idx="10">
                  <c:v>mtype*msize*nsize</c:v>
                </c:pt>
                <c:pt idx="11">
                  <c:v>mlevel*nsize</c:v>
                </c:pt>
                <c:pt idx="12">
                  <c:v>mtype*mlevel*nsize</c:v>
                </c:pt>
                <c:pt idx="13">
                  <c:v>msize*mlevel*nsize</c:v>
                </c:pt>
                <c:pt idx="14">
                  <c:v>mtyp*msiz*mlev*nsize</c:v>
                </c:pt>
              </c:strCache>
            </c:strRef>
          </c:cat>
          <c:val>
            <c:numRef>
              <c:f>graphs!$N$3:$N$17</c:f>
              <c:numCache>
                <c:formatCode>0.0000</c:formatCode>
                <c:ptCount val="15"/>
                <c:pt idx="0">
                  <c:v>2.4500000000000001E-2</c:v>
                </c:pt>
                <c:pt idx="1">
                  <c:v>3.8300000000000001E-2</c:v>
                </c:pt>
                <c:pt idx="2">
                  <c:v>1.5599999999999999E-2</c:v>
                </c:pt>
                <c:pt idx="3">
                  <c:v>0.61460000000000004</c:v>
                </c:pt>
                <c:pt idx="4">
                  <c:v>1.43E-2</c:v>
                </c:pt>
                <c:pt idx="5">
                  <c:v>6.2700000000000006E-2</c:v>
                </c:pt>
                <c:pt idx="6">
                  <c:v>4.5999999999999999E-3</c:v>
                </c:pt>
                <c:pt idx="7">
                  <c:v>2.3999999999999998E-3</c:v>
                </c:pt>
                <c:pt idx="8">
                  <c:v>2.9999999999999997E-4</c:v>
                </c:pt>
                <c:pt idx="9">
                  <c:v>1.1000000000000001E-3</c:v>
                </c:pt>
                <c:pt idx="10">
                  <c:v>6.9999999999999999E-4</c:v>
                </c:pt>
                <c:pt idx="11">
                  <c:v>2.9999999999999997E-4</c:v>
                </c:pt>
                <c:pt idx="12">
                  <c:v>0</c:v>
                </c:pt>
                <c:pt idx="13">
                  <c:v>0</c:v>
                </c:pt>
                <c:pt idx="14">
                  <c:v>0</c:v>
                </c:pt>
              </c:numCache>
            </c:numRef>
          </c:val>
          <c:extLst>
            <c:ext xmlns:c16="http://schemas.microsoft.com/office/drawing/2014/chart" uri="{C3380CC4-5D6E-409C-BE32-E72D297353CC}">
              <c16:uniqueId val="{00000000-F5BA-437D-8760-BF6E7D0642F1}"/>
            </c:ext>
          </c:extLst>
        </c:ser>
        <c:ser>
          <c:idx val="1"/>
          <c:order val="1"/>
          <c:tx>
            <c:strRef>
              <c:f>graphs!$O$2</c:f>
              <c:strCache>
                <c:ptCount val="1"/>
                <c:pt idx="0">
                  <c:v>R</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graphs!$A$3:$A$17</c:f>
              <c:strCache>
                <c:ptCount val="15"/>
                <c:pt idx="0">
                  <c:v>MODEL TYPES</c:v>
                </c:pt>
                <c:pt idx="1">
                  <c:v>MODEL COMPLEXITY</c:v>
                </c:pt>
                <c:pt idx="2">
                  <c:v>mtype*msize</c:v>
                </c:pt>
                <c:pt idx="3">
                  <c:v>MISSPECIFICATION</c:v>
                </c:pt>
                <c:pt idx="4">
                  <c:v>mtype*mlevel</c:v>
                </c:pt>
                <c:pt idx="5">
                  <c:v>msize*mlevel</c:v>
                </c:pt>
                <c:pt idx="6">
                  <c:v>mtype*msize*mlevel</c:v>
                </c:pt>
                <c:pt idx="7">
                  <c:v>SAMPLE SIZE</c:v>
                </c:pt>
                <c:pt idx="8">
                  <c:v>mtype*nsize</c:v>
                </c:pt>
                <c:pt idx="9">
                  <c:v>msize*nsize</c:v>
                </c:pt>
                <c:pt idx="10">
                  <c:v>mtype*msize*nsize</c:v>
                </c:pt>
                <c:pt idx="11">
                  <c:v>mlevel*nsize</c:v>
                </c:pt>
                <c:pt idx="12">
                  <c:v>mtype*mlevel*nsize</c:v>
                </c:pt>
                <c:pt idx="13">
                  <c:v>msize*mlevel*nsize</c:v>
                </c:pt>
                <c:pt idx="14">
                  <c:v>mtyp*msiz*mlev*nsize</c:v>
                </c:pt>
              </c:strCache>
            </c:strRef>
          </c:cat>
          <c:val>
            <c:numRef>
              <c:f>graphs!$O$3:$O$17</c:f>
              <c:numCache>
                <c:formatCode>0.0000</c:formatCode>
                <c:ptCount val="15"/>
                <c:pt idx="0">
                  <c:v>2.1999999999999999E-2</c:v>
                </c:pt>
                <c:pt idx="1">
                  <c:v>4.0399999999999998E-2</c:v>
                </c:pt>
                <c:pt idx="2">
                  <c:v>1.37E-2</c:v>
                </c:pt>
                <c:pt idx="3">
                  <c:v>0.62219999999999998</c:v>
                </c:pt>
                <c:pt idx="4">
                  <c:v>1.47E-2</c:v>
                </c:pt>
                <c:pt idx="5">
                  <c:v>6.0900000000000003E-2</c:v>
                </c:pt>
                <c:pt idx="6">
                  <c:v>4.8999999999999998E-3</c:v>
                </c:pt>
                <c:pt idx="7">
                  <c:v>1.6000000000000001E-3</c:v>
                </c:pt>
                <c:pt idx="8">
                  <c:v>2.9999999999999997E-4</c:v>
                </c:pt>
                <c:pt idx="9">
                  <c:v>1.1999999999999999E-3</c:v>
                </c:pt>
                <c:pt idx="10">
                  <c:v>4.0000000000000002E-4</c:v>
                </c:pt>
                <c:pt idx="11">
                  <c:v>4.0000000000000002E-4</c:v>
                </c:pt>
                <c:pt idx="12">
                  <c:v>1E-4</c:v>
                </c:pt>
                <c:pt idx="13">
                  <c:v>0</c:v>
                </c:pt>
                <c:pt idx="14">
                  <c:v>1E-4</c:v>
                </c:pt>
              </c:numCache>
            </c:numRef>
          </c:val>
          <c:extLst>
            <c:ext xmlns:c16="http://schemas.microsoft.com/office/drawing/2014/chart" uri="{C3380CC4-5D6E-409C-BE32-E72D297353CC}">
              <c16:uniqueId val="{00000001-F5BA-437D-8760-BF6E7D0642F1}"/>
            </c:ext>
          </c:extLst>
        </c:ser>
        <c:dLbls>
          <c:dLblPos val="outEnd"/>
          <c:showLegendKey val="0"/>
          <c:showVal val="1"/>
          <c:showCatName val="0"/>
          <c:showSerName val="0"/>
          <c:showPercent val="0"/>
          <c:showBubbleSize val="0"/>
        </c:dLbls>
        <c:gapWidth val="444"/>
        <c:overlap val="-90"/>
        <c:axId val="416203839"/>
        <c:axId val="416202175"/>
      </c:barChart>
      <c:catAx>
        <c:axId val="41620383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416202175"/>
        <c:crosses val="autoZero"/>
        <c:auto val="1"/>
        <c:lblAlgn val="ctr"/>
        <c:lblOffset val="100"/>
        <c:noMultiLvlLbl val="0"/>
      </c:catAx>
      <c:valAx>
        <c:axId val="416202175"/>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0000"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6203839"/>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ysClr val="windowText" lastClr="000000"/>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AB03C7-8B06-455C-9B3B-E97E5DB176FF}" type="datetimeFigureOut">
              <a:rPr lang="en-US" smtClean="0"/>
              <a:t>4/29/2019</a:t>
            </a:fld>
            <a:endParaRPr lang="en-US"/>
          </a:p>
        </p:txBody>
      </p:sp>
      <p:sp>
        <p:nvSpPr>
          <p:cNvPr id="4" name="Slide Image Placeholder 3"/>
          <p:cNvSpPr>
            <a:spLocks noGrp="1" noRot="1" noChangeAspect="1"/>
          </p:cNvSpPr>
          <p:nvPr>
            <p:ph type="sldImg" idx="2"/>
          </p:nvPr>
        </p:nvSpPr>
        <p:spPr>
          <a:xfrm>
            <a:off x="1312863" y="1143000"/>
            <a:ext cx="42322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E10602-EC74-41B4-9AD9-166B08F56264}" type="slidenum">
              <a:rPr lang="en-US" smtClean="0"/>
              <a:t>‹#›</a:t>
            </a:fld>
            <a:endParaRPr lang="en-US"/>
          </a:p>
        </p:txBody>
      </p:sp>
    </p:spTree>
    <p:extLst>
      <p:ext uri="{BB962C8B-B14F-4D97-AF65-F5344CB8AC3E}">
        <p14:creationId xmlns:p14="http://schemas.microsoft.com/office/powerpoint/2010/main" val="1630556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E10602-EC74-41B4-9AD9-166B08F56264}" type="slidenum">
              <a:rPr lang="en-US" smtClean="0"/>
              <a:t>1</a:t>
            </a:fld>
            <a:endParaRPr lang="en-US"/>
          </a:p>
        </p:txBody>
      </p:sp>
    </p:spTree>
    <p:extLst>
      <p:ext uri="{BB962C8B-B14F-4D97-AF65-F5344CB8AC3E}">
        <p14:creationId xmlns:p14="http://schemas.microsoft.com/office/powerpoint/2010/main" val="2021571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5237163"/>
            <a:ext cx="32918400" cy="11142662"/>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5486400" y="16810038"/>
            <a:ext cx="32918400" cy="77263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672C91A1-4F41-45FB-A069-66D2553581C9}" type="slidenum">
              <a:rPr lang="en-US" altLang="en-US"/>
              <a:pPr>
                <a:defRPr/>
              </a:pPr>
              <a:t>‹#›</a:t>
            </a:fld>
            <a:endParaRPr lang="en-US" altLang="en-US"/>
          </a:p>
        </p:txBody>
      </p:sp>
    </p:spTree>
    <p:extLst>
      <p:ext uri="{BB962C8B-B14F-4D97-AF65-F5344CB8AC3E}">
        <p14:creationId xmlns:p14="http://schemas.microsoft.com/office/powerpoint/2010/main" val="1814724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5282C58B-B6CD-4842-A9F6-78417612890C}" type="slidenum">
              <a:rPr lang="en-US" altLang="en-US"/>
              <a:pPr>
                <a:defRPr/>
              </a:pPr>
              <a:t>‹#›</a:t>
            </a:fld>
            <a:endParaRPr lang="en-US" altLang="en-US"/>
          </a:p>
        </p:txBody>
      </p:sp>
    </p:spTree>
    <p:extLst>
      <p:ext uri="{BB962C8B-B14F-4D97-AF65-F5344CB8AC3E}">
        <p14:creationId xmlns:p14="http://schemas.microsoft.com/office/powerpoint/2010/main" val="3976865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2163" y="2844800"/>
            <a:ext cx="9326562" cy="25603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2475" y="2844800"/>
            <a:ext cx="27827288" cy="25603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A1B671FD-1E63-471E-AFF4-750E1063DA3E}" type="slidenum">
              <a:rPr lang="en-US" altLang="en-US"/>
              <a:pPr>
                <a:defRPr/>
              </a:pPr>
              <a:t>‹#›</a:t>
            </a:fld>
            <a:endParaRPr lang="en-US" altLang="en-US"/>
          </a:p>
        </p:txBody>
      </p:sp>
    </p:spTree>
    <p:extLst>
      <p:ext uri="{BB962C8B-B14F-4D97-AF65-F5344CB8AC3E}">
        <p14:creationId xmlns:p14="http://schemas.microsoft.com/office/powerpoint/2010/main" val="1884446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D01866FE-99C1-4919-A8F1-25FF31A51E7D}" type="slidenum">
              <a:rPr lang="en-US" altLang="en-US"/>
              <a:pPr>
                <a:defRPr/>
              </a:pPr>
              <a:t>‹#›</a:t>
            </a:fld>
            <a:endParaRPr lang="en-US" altLang="en-US"/>
          </a:p>
        </p:txBody>
      </p:sp>
    </p:spTree>
    <p:extLst>
      <p:ext uri="{BB962C8B-B14F-4D97-AF65-F5344CB8AC3E}">
        <p14:creationId xmlns:p14="http://schemas.microsoft.com/office/powerpoint/2010/main" val="953433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025" y="7978775"/>
            <a:ext cx="37857113" cy="13312775"/>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2994025" y="21416963"/>
            <a:ext cx="37857113" cy="700087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D4028B12-F80F-4A6D-B7C5-18F9BC8B5A09}" type="slidenum">
              <a:rPr lang="en-US" altLang="en-US"/>
              <a:pPr>
                <a:defRPr/>
              </a:pPr>
              <a:t>‹#›</a:t>
            </a:fld>
            <a:endParaRPr lang="en-US" altLang="en-US"/>
          </a:p>
        </p:txBody>
      </p:sp>
    </p:spTree>
    <p:extLst>
      <p:ext uri="{BB962C8B-B14F-4D97-AF65-F5344CB8AC3E}">
        <p14:creationId xmlns:p14="http://schemas.microsoft.com/office/powerpoint/2010/main" val="125767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2475" y="9245600"/>
            <a:ext cx="18576925" cy="19202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0" y="9245600"/>
            <a:ext cx="18576925" cy="19202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FBC411F1-8F14-42C7-8F9D-BADE639D9D55}" type="slidenum">
              <a:rPr lang="en-US" altLang="en-US"/>
              <a:pPr>
                <a:defRPr/>
              </a:pPr>
              <a:t>‹#›</a:t>
            </a:fld>
            <a:endParaRPr lang="en-US" altLang="en-US"/>
          </a:p>
        </p:txBody>
      </p:sp>
    </p:spTree>
    <p:extLst>
      <p:ext uri="{BB962C8B-B14F-4D97-AF65-F5344CB8AC3E}">
        <p14:creationId xmlns:p14="http://schemas.microsoft.com/office/powerpoint/2010/main" val="525134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2600" y="1703388"/>
            <a:ext cx="37857113" cy="6186487"/>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3022600" y="7845425"/>
            <a:ext cx="18568988" cy="3844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022600" y="11690350"/>
            <a:ext cx="18568988" cy="171942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20238" y="7845425"/>
            <a:ext cx="18659475" cy="3844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22220238" y="11690350"/>
            <a:ext cx="18659475" cy="171942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CE2FBCE1-1867-469A-8DAA-33D41CB0A7A8}" type="slidenum">
              <a:rPr lang="en-US" altLang="en-US"/>
              <a:pPr>
                <a:defRPr/>
              </a:pPr>
              <a:t>‹#›</a:t>
            </a:fld>
            <a:endParaRPr lang="en-US" altLang="en-US"/>
          </a:p>
        </p:txBody>
      </p:sp>
    </p:spTree>
    <p:extLst>
      <p:ext uri="{BB962C8B-B14F-4D97-AF65-F5344CB8AC3E}">
        <p14:creationId xmlns:p14="http://schemas.microsoft.com/office/powerpoint/2010/main" val="2327899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3F52C793-D09D-4198-BD74-9F22B300526B}" type="slidenum">
              <a:rPr lang="en-US" altLang="en-US"/>
              <a:pPr>
                <a:defRPr/>
              </a:pPr>
              <a:t>‹#›</a:t>
            </a:fld>
            <a:endParaRPr lang="en-US" altLang="en-US"/>
          </a:p>
        </p:txBody>
      </p:sp>
    </p:spTree>
    <p:extLst>
      <p:ext uri="{BB962C8B-B14F-4D97-AF65-F5344CB8AC3E}">
        <p14:creationId xmlns:p14="http://schemas.microsoft.com/office/powerpoint/2010/main" val="3561735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9D0A1445-9408-493C-BCF1-21DF6AC17A7B}" type="slidenum">
              <a:rPr lang="en-US" altLang="en-US"/>
              <a:pPr>
                <a:defRPr/>
              </a:pPr>
              <a:t>‹#›</a:t>
            </a:fld>
            <a:endParaRPr lang="en-US" altLang="en-US"/>
          </a:p>
        </p:txBody>
      </p:sp>
    </p:spTree>
    <p:extLst>
      <p:ext uri="{BB962C8B-B14F-4D97-AF65-F5344CB8AC3E}">
        <p14:creationId xmlns:p14="http://schemas.microsoft.com/office/powerpoint/2010/main" val="4185167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2600" y="2133600"/>
            <a:ext cx="14157325" cy="74676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18659475" y="4608513"/>
            <a:ext cx="22220238" cy="227425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22600" y="9601200"/>
            <a:ext cx="14157325" cy="17787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15B60659-DA52-41C3-BCF1-A701B8B94E6B}" type="slidenum">
              <a:rPr lang="en-US" altLang="en-US"/>
              <a:pPr>
                <a:defRPr/>
              </a:pPr>
              <a:t>‹#›</a:t>
            </a:fld>
            <a:endParaRPr lang="en-US" altLang="en-US"/>
          </a:p>
        </p:txBody>
      </p:sp>
    </p:spTree>
    <p:extLst>
      <p:ext uri="{BB962C8B-B14F-4D97-AF65-F5344CB8AC3E}">
        <p14:creationId xmlns:p14="http://schemas.microsoft.com/office/powerpoint/2010/main" val="3355744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2600" y="2133600"/>
            <a:ext cx="14157325" cy="74676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18659475" y="4608513"/>
            <a:ext cx="22220238" cy="2274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3022600" y="9601200"/>
            <a:ext cx="14157325" cy="17787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9CEE4F24-63ED-40D2-8DCD-E534711AEE5B}" type="slidenum">
              <a:rPr lang="en-US" altLang="en-US"/>
              <a:pPr>
                <a:defRPr/>
              </a:pPr>
              <a:t>‹#›</a:t>
            </a:fld>
            <a:endParaRPr lang="en-US" altLang="en-US"/>
          </a:p>
        </p:txBody>
      </p:sp>
    </p:spTree>
    <p:extLst>
      <p:ext uri="{BB962C8B-B14F-4D97-AF65-F5344CB8AC3E}">
        <p14:creationId xmlns:p14="http://schemas.microsoft.com/office/powerpoint/2010/main" val="1840441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2475" y="2844800"/>
            <a:ext cx="373062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3610" tIns="216808" rIns="433610" bIns="216808"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3292475" y="9245600"/>
            <a:ext cx="37306250" cy="1920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3610" tIns="216808" rIns="433610" bIns="21680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3292475" y="29159200"/>
            <a:ext cx="91440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3610" tIns="216808" rIns="433610" bIns="216808" numCol="1" anchor="t" anchorCtr="0" compatLnSpc="1">
            <a:prstTxWarp prst="textNoShape">
              <a:avLst/>
            </a:prstTxWarp>
          </a:bodyPr>
          <a:lstStyle>
            <a:lvl1pPr defTabSz="4337050">
              <a:defRPr sz="6600"/>
            </a:lvl1pPr>
          </a:lstStyle>
          <a:p>
            <a:pPr>
              <a:defRPr/>
            </a:pPr>
            <a:endParaRPr lang="en-US" altLang="en-US"/>
          </a:p>
        </p:txBody>
      </p:sp>
      <p:sp>
        <p:nvSpPr>
          <p:cNvPr id="1029" name="Rectangle 5"/>
          <p:cNvSpPr>
            <a:spLocks noGrp="1" noChangeArrowheads="1"/>
          </p:cNvSpPr>
          <p:nvPr>
            <p:ph type="ftr" sz="quarter" idx="3"/>
          </p:nvPr>
        </p:nvSpPr>
        <p:spPr bwMode="auto">
          <a:xfrm>
            <a:off x="14995525" y="29159200"/>
            <a:ext cx="1390015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3610" tIns="216808" rIns="433610" bIns="216808" numCol="1" anchor="t" anchorCtr="0" compatLnSpc="1">
            <a:prstTxWarp prst="textNoShape">
              <a:avLst/>
            </a:prstTxWarp>
          </a:bodyPr>
          <a:lstStyle>
            <a:lvl1pPr algn="ctr" defTabSz="4337050">
              <a:defRPr sz="6600"/>
            </a:lvl1pPr>
          </a:lstStyle>
          <a:p>
            <a:pPr>
              <a:defRPr/>
            </a:pPr>
            <a:endParaRPr lang="en-US" altLang="en-US"/>
          </a:p>
        </p:txBody>
      </p:sp>
      <p:sp>
        <p:nvSpPr>
          <p:cNvPr id="1030" name="Rectangle 6"/>
          <p:cNvSpPr>
            <a:spLocks noGrp="1" noChangeArrowheads="1"/>
          </p:cNvSpPr>
          <p:nvPr>
            <p:ph type="sldNum" sz="quarter" idx="4"/>
          </p:nvPr>
        </p:nvSpPr>
        <p:spPr bwMode="auto">
          <a:xfrm>
            <a:off x="31454725" y="29159200"/>
            <a:ext cx="91440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3610" tIns="216808" rIns="433610" bIns="216808" numCol="1" anchor="t" anchorCtr="0" compatLnSpc="1">
            <a:prstTxWarp prst="textNoShape">
              <a:avLst/>
            </a:prstTxWarp>
          </a:bodyPr>
          <a:lstStyle>
            <a:lvl1pPr algn="r" defTabSz="4337050">
              <a:defRPr sz="6600"/>
            </a:lvl1pPr>
          </a:lstStyle>
          <a:p>
            <a:pPr>
              <a:defRPr/>
            </a:pPr>
            <a:fld id="{88A68EBF-773B-4903-BD20-157FD0D1C75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37050" rtl="0" eaLnBrk="0" fontAlgn="base" hangingPunct="0">
        <a:spcBef>
          <a:spcPct val="0"/>
        </a:spcBef>
        <a:spcAft>
          <a:spcPct val="0"/>
        </a:spcAft>
        <a:defRPr sz="20900" kern="1200">
          <a:solidFill>
            <a:schemeClr val="tx2"/>
          </a:solidFill>
          <a:latin typeface="+mj-lt"/>
          <a:ea typeface="+mj-ea"/>
          <a:cs typeface="+mj-cs"/>
        </a:defRPr>
      </a:lvl1pPr>
      <a:lvl2pPr algn="ctr" defTabSz="4337050" rtl="0" eaLnBrk="0" fontAlgn="base" hangingPunct="0">
        <a:spcBef>
          <a:spcPct val="0"/>
        </a:spcBef>
        <a:spcAft>
          <a:spcPct val="0"/>
        </a:spcAft>
        <a:defRPr sz="20900">
          <a:solidFill>
            <a:schemeClr val="tx2"/>
          </a:solidFill>
          <a:latin typeface="Times New Roman" panose="02020603050405020304" pitchFamily="18" charset="0"/>
        </a:defRPr>
      </a:lvl2pPr>
      <a:lvl3pPr algn="ctr" defTabSz="4337050" rtl="0" eaLnBrk="0" fontAlgn="base" hangingPunct="0">
        <a:spcBef>
          <a:spcPct val="0"/>
        </a:spcBef>
        <a:spcAft>
          <a:spcPct val="0"/>
        </a:spcAft>
        <a:defRPr sz="20900">
          <a:solidFill>
            <a:schemeClr val="tx2"/>
          </a:solidFill>
          <a:latin typeface="Times New Roman" panose="02020603050405020304" pitchFamily="18" charset="0"/>
        </a:defRPr>
      </a:lvl3pPr>
      <a:lvl4pPr algn="ctr" defTabSz="4337050" rtl="0" eaLnBrk="0" fontAlgn="base" hangingPunct="0">
        <a:spcBef>
          <a:spcPct val="0"/>
        </a:spcBef>
        <a:spcAft>
          <a:spcPct val="0"/>
        </a:spcAft>
        <a:defRPr sz="20900">
          <a:solidFill>
            <a:schemeClr val="tx2"/>
          </a:solidFill>
          <a:latin typeface="Times New Roman" panose="02020603050405020304" pitchFamily="18" charset="0"/>
        </a:defRPr>
      </a:lvl4pPr>
      <a:lvl5pPr algn="ctr" defTabSz="4337050" rtl="0" eaLnBrk="0" fontAlgn="base" hangingPunct="0">
        <a:spcBef>
          <a:spcPct val="0"/>
        </a:spcBef>
        <a:spcAft>
          <a:spcPct val="0"/>
        </a:spcAft>
        <a:defRPr sz="20900">
          <a:solidFill>
            <a:schemeClr val="tx2"/>
          </a:solidFill>
          <a:latin typeface="Times New Roman" panose="02020603050405020304" pitchFamily="18" charset="0"/>
        </a:defRPr>
      </a:lvl5pPr>
      <a:lvl6pPr marL="457200" algn="ctr" defTabSz="4337050" rtl="0" eaLnBrk="0" fontAlgn="base" hangingPunct="0">
        <a:spcBef>
          <a:spcPct val="0"/>
        </a:spcBef>
        <a:spcAft>
          <a:spcPct val="0"/>
        </a:spcAft>
        <a:defRPr sz="20900">
          <a:solidFill>
            <a:schemeClr val="tx2"/>
          </a:solidFill>
          <a:latin typeface="Times New Roman" panose="02020603050405020304" pitchFamily="18" charset="0"/>
        </a:defRPr>
      </a:lvl6pPr>
      <a:lvl7pPr marL="914400" algn="ctr" defTabSz="4337050" rtl="0" eaLnBrk="0" fontAlgn="base" hangingPunct="0">
        <a:spcBef>
          <a:spcPct val="0"/>
        </a:spcBef>
        <a:spcAft>
          <a:spcPct val="0"/>
        </a:spcAft>
        <a:defRPr sz="20900">
          <a:solidFill>
            <a:schemeClr val="tx2"/>
          </a:solidFill>
          <a:latin typeface="Times New Roman" panose="02020603050405020304" pitchFamily="18" charset="0"/>
        </a:defRPr>
      </a:lvl7pPr>
      <a:lvl8pPr marL="1371600" algn="ctr" defTabSz="4337050" rtl="0" eaLnBrk="0" fontAlgn="base" hangingPunct="0">
        <a:spcBef>
          <a:spcPct val="0"/>
        </a:spcBef>
        <a:spcAft>
          <a:spcPct val="0"/>
        </a:spcAft>
        <a:defRPr sz="20900">
          <a:solidFill>
            <a:schemeClr val="tx2"/>
          </a:solidFill>
          <a:latin typeface="Times New Roman" panose="02020603050405020304" pitchFamily="18" charset="0"/>
        </a:defRPr>
      </a:lvl8pPr>
      <a:lvl9pPr marL="1828800" algn="ctr" defTabSz="4337050" rtl="0" eaLnBrk="0" fontAlgn="base" hangingPunct="0">
        <a:spcBef>
          <a:spcPct val="0"/>
        </a:spcBef>
        <a:spcAft>
          <a:spcPct val="0"/>
        </a:spcAft>
        <a:defRPr sz="20900">
          <a:solidFill>
            <a:schemeClr val="tx2"/>
          </a:solidFill>
          <a:latin typeface="Times New Roman" panose="02020603050405020304" pitchFamily="18" charset="0"/>
        </a:defRPr>
      </a:lvl9pPr>
    </p:titleStyle>
    <p:bodyStyle>
      <a:lvl1pPr marL="1625600" indent="-1625600" algn="l" defTabSz="4337050" rtl="0" eaLnBrk="0" fontAlgn="base" hangingPunct="0">
        <a:spcBef>
          <a:spcPct val="20000"/>
        </a:spcBef>
        <a:spcAft>
          <a:spcPct val="0"/>
        </a:spcAft>
        <a:buChar char="•"/>
        <a:defRPr sz="15200" kern="1200">
          <a:solidFill>
            <a:schemeClr val="tx1"/>
          </a:solidFill>
          <a:latin typeface="+mn-lt"/>
          <a:ea typeface="+mn-ea"/>
          <a:cs typeface="+mn-cs"/>
        </a:defRPr>
      </a:lvl1pPr>
      <a:lvl2pPr marL="3524250" indent="-1355725" algn="l" defTabSz="4337050" rtl="0" eaLnBrk="0" fontAlgn="base" hangingPunct="0">
        <a:spcBef>
          <a:spcPct val="20000"/>
        </a:spcBef>
        <a:spcAft>
          <a:spcPct val="0"/>
        </a:spcAft>
        <a:buChar char="–"/>
        <a:defRPr sz="13300" kern="1200">
          <a:solidFill>
            <a:schemeClr val="tx1"/>
          </a:solidFill>
          <a:latin typeface="+mn-lt"/>
          <a:ea typeface="+mn-ea"/>
          <a:cs typeface="+mn-cs"/>
        </a:defRPr>
      </a:lvl2pPr>
      <a:lvl3pPr marL="5421313" indent="-1084263" algn="l" defTabSz="4337050" rtl="0" eaLnBrk="0" fontAlgn="base" hangingPunct="0">
        <a:spcBef>
          <a:spcPct val="20000"/>
        </a:spcBef>
        <a:spcAft>
          <a:spcPct val="0"/>
        </a:spcAft>
        <a:buChar char="•"/>
        <a:defRPr sz="11400" kern="1200">
          <a:solidFill>
            <a:schemeClr val="tx1"/>
          </a:solidFill>
          <a:latin typeface="+mn-lt"/>
          <a:ea typeface="+mn-ea"/>
          <a:cs typeface="+mn-cs"/>
        </a:defRPr>
      </a:lvl3pPr>
      <a:lvl4pPr marL="7589838" indent="-1084263" algn="l" defTabSz="4337050" rtl="0" eaLnBrk="0" fontAlgn="base" hangingPunct="0">
        <a:spcBef>
          <a:spcPct val="20000"/>
        </a:spcBef>
        <a:spcAft>
          <a:spcPct val="0"/>
        </a:spcAft>
        <a:buChar char="–"/>
        <a:defRPr sz="9500" kern="1200">
          <a:solidFill>
            <a:schemeClr val="tx1"/>
          </a:solidFill>
          <a:latin typeface="+mn-lt"/>
          <a:ea typeface="+mn-ea"/>
          <a:cs typeface="+mn-cs"/>
        </a:defRPr>
      </a:lvl4pPr>
      <a:lvl5pPr marL="9758363" indent="-1084263" algn="l" defTabSz="4337050" rtl="0" eaLnBrk="0" fontAlgn="base" hangingPunct="0">
        <a:spcBef>
          <a:spcPct val="20000"/>
        </a:spcBef>
        <a:spcAft>
          <a:spcPct val="0"/>
        </a:spcAft>
        <a:buChar char="»"/>
        <a:defRPr sz="9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chart" Target="../charts/chart4.xml"/><Relationship Id="rId11" Type="http://schemas.openxmlformats.org/officeDocument/2006/relationships/image" Target="../media/image3.jpeg"/><Relationship Id="rId5" Type="http://schemas.openxmlformats.org/officeDocument/2006/relationships/chart" Target="../charts/chart3.xml"/><Relationship Id="rId10" Type="http://schemas.openxmlformats.org/officeDocument/2006/relationships/image" Target="../media/image2.png"/><Relationship Id="rId4" Type="http://schemas.openxmlformats.org/officeDocument/2006/relationships/chart" Target="../charts/chart2.xml"/><Relationship Id="rId9"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9103911" y="6965804"/>
            <a:ext cx="13188026" cy="13379118"/>
            <a:chOff x="28041599" y="5036069"/>
            <a:chExt cx="13188026" cy="13379118"/>
          </a:xfrm>
        </p:grpSpPr>
        <p:graphicFrame>
          <p:nvGraphicFramePr>
            <p:cNvPr id="9" name="Chart 8"/>
            <p:cNvGraphicFramePr>
              <a:graphicFrameLocks/>
            </p:cNvGraphicFramePr>
            <p:nvPr>
              <p:extLst>
                <p:ext uri="{D42A27DB-BD31-4B8C-83A1-F6EECF244321}">
                  <p14:modId xmlns:p14="http://schemas.microsoft.com/office/powerpoint/2010/main" val="4234163913"/>
                </p:ext>
              </p:extLst>
            </p:nvPr>
          </p:nvGraphicFramePr>
          <p:xfrm>
            <a:off x="34747021" y="14046012"/>
            <a:ext cx="6482603" cy="436517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a:graphicFrameLocks/>
            </p:cNvGraphicFramePr>
            <p:nvPr>
              <p:extLst>
                <p:ext uri="{D42A27DB-BD31-4B8C-83A1-F6EECF244321}">
                  <p14:modId xmlns:p14="http://schemas.microsoft.com/office/powerpoint/2010/main" val="3645511077"/>
                </p:ext>
              </p:extLst>
            </p:nvPr>
          </p:nvGraphicFramePr>
          <p:xfrm>
            <a:off x="28041600" y="9525000"/>
            <a:ext cx="6484203" cy="436917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p:cNvGraphicFramePr>
              <a:graphicFrameLocks/>
            </p:cNvGraphicFramePr>
            <p:nvPr>
              <p:extLst>
                <p:ext uri="{D42A27DB-BD31-4B8C-83A1-F6EECF244321}">
                  <p14:modId xmlns:p14="http://schemas.microsoft.com/office/powerpoint/2010/main" val="1105377301"/>
                </p:ext>
              </p:extLst>
            </p:nvPr>
          </p:nvGraphicFramePr>
          <p:xfrm>
            <a:off x="28041600" y="5036069"/>
            <a:ext cx="6482603" cy="436917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3" name="Chart 12"/>
            <p:cNvGraphicFramePr>
              <a:graphicFrameLocks/>
            </p:cNvGraphicFramePr>
            <p:nvPr>
              <p:extLst>
                <p:ext uri="{D42A27DB-BD31-4B8C-83A1-F6EECF244321}">
                  <p14:modId xmlns:p14="http://schemas.microsoft.com/office/powerpoint/2010/main" val="3320766198"/>
                </p:ext>
              </p:extLst>
            </p:nvPr>
          </p:nvGraphicFramePr>
          <p:xfrm>
            <a:off x="34747022" y="5036069"/>
            <a:ext cx="6482603" cy="436917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p:cNvGraphicFramePr>
              <a:graphicFrameLocks/>
            </p:cNvGraphicFramePr>
            <p:nvPr>
              <p:extLst>
                <p:ext uri="{D42A27DB-BD31-4B8C-83A1-F6EECF244321}">
                  <p14:modId xmlns:p14="http://schemas.microsoft.com/office/powerpoint/2010/main" val="2244755798"/>
                </p:ext>
              </p:extLst>
            </p:nvPr>
          </p:nvGraphicFramePr>
          <p:xfrm>
            <a:off x="34747021" y="9525000"/>
            <a:ext cx="6482603" cy="4369175"/>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Chart 14"/>
            <p:cNvGraphicFramePr>
              <a:graphicFrameLocks/>
            </p:cNvGraphicFramePr>
            <p:nvPr>
              <p:extLst>
                <p:ext uri="{D42A27DB-BD31-4B8C-83A1-F6EECF244321}">
                  <p14:modId xmlns:p14="http://schemas.microsoft.com/office/powerpoint/2010/main" val="2111361679"/>
                </p:ext>
              </p:extLst>
            </p:nvPr>
          </p:nvGraphicFramePr>
          <p:xfrm>
            <a:off x="28041599" y="14046012"/>
            <a:ext cx="6482603" cy="4369175"/>
          </p:xfrm>
          <a:graphic>
            <a:graphicData uri="http://schemas.openxmlformats.org/drawingml/2006/chart">
              <c:chart xmlns:c="http://schemas.openxmlformats.org/drawingml/2006/chart" xmlns:r="http://schemas.openxmlformats.org/officeDocument/2006/relationships" r:id="rId8"/>
            </a:graphicData>
          </a:graphic>
        </p:graphicFrame>
      </p:grpSp>
      <p:sp>
        <p:nvSpPr>
          <p:cNvPr id="3" name="Rectangle 2"/>
          <p:cNvSpPr/>
          <p:nvPr/>
        </p:nvSpPr>
        <p:spPr>
          <a:xfrm>
            <a:off x="1911681" y="5877324"/>
            <a:ext cx="12222163" cy="12468093"/>
          </a:xfrm>
          <a:prstGeom prst="rect">
            <a:avLst/>
          </a:prstGeom>
          <a:ln w="44450" cmpd="sng">
            <a:solidFill>
              <a:schemeClr val="tx1"/>
            </a:solidFill>
          </a:ln>
        </p:spPr>
        <p:txBody>
          <a:bodyPr wrap="square">
            <a:spAutoFit/>
          </a:bodyPr>
          <a:lstStyle/>
          <a:p>
            <a:pPr marL="0" marR="0">
              <a:lnSpc>
                <a:spcPct val="107000"/>
              </a:lnSpc>
              <a:spcBef>
                <a:spcPts val="0"/>
              </a:spcBef>
              <a:spcAft>
                <a:spcPts val="800"/>
              </a:spcAft>
            </a:pPr>
            <a:r>
              <a:rPr lang="en-US" sz="3600" b="1" dirty="0" smtClean="0">
                <a:latin typeface="Calibri" panose="020F0502020204030204" pitchFamily="34" charset="0"/>
                <a:ea typeface="Malgun Gothic" panose="020B0503020000020004" pitchFamily="34" charset="-127"/>
                <a:cs typeface="Times New Roman" panose="02020603050405020304" pitchFamily="18" charset="0"/>
              </a:rPr>
              <a:t>Abstract/Rationale</a:t>
            </a:r>
            <a:endParaRPr lang="en-US" sz="3600" dirty="0">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Bef>
                <a:spcPts val="0"/>
              </a:spcBef>
              <a:spcAft>
                <a:spcPts val="800"/>
              </a:spcAft>
            </a:pPr>
            <a:r>
              <a:rPr lang="en-US" dirty="0">
                <a:latin typeface="Calibri" panose="020F0502020204030204" pitchFamily="34" charset="0"/>
                <a:ea typeface="Malgun Gothic" panose="020B0503020000020004" pitchFamily="34" charset="-127"/>
                <a:cs typeface="Times New Roman" panose="02020603050405020304" pitchFamily="18" charset="0"/>
              </a:rPr>
              <a:t>In this study, Monte Carlo </a:t>
            </a:r>
            <a:r>
              <a:rPr lang="en-US" dirty="0" smtClean="0">
                <a:latin typeface="Calibri" panose="020F0502020204030204" pitchFamily="34" charset="0"/>
                <a:ea typeface="Malgun Gothic" panose="020B0503020000020004" pitchFamily="34" charset="-127"/>
                <a:cs typeface="Times New Roman" panose="02020603050405020304" pitchFamily="18" charset="0"/>
              </a:rPr>
              <a:t>methods were </a:t>
            </a:r>
            <a:r>
              <a:rPr lang="en-US" dirty="0">
                <a:latin typeface="Calibri" panose="020F0502020204030204" pitchFamily="34" charset="0"/>
                <a:ea typeface="Malgun Gothic" panose="020B0503020000020004" pitchFamily="34" charset="-127"/>
                <a:cs typeface="Times New Roman" panose="02020603050405020304" pitchFamily="18" charset="0"/>
              </a:rPr>
              <a:t>used to investigate the impact on fit indexes of varying sample size, model size, model type, and degree of model misspecification. </a:t>
            </a:r>
          </a:p>
          <a:p>
            <a:pPr marL="0" marR="0">
              <a:lnSpc>
                <a:spcPct val="107000"/>
              </a:lnSpc>
              <a:spcBef>
                <a:spcPts val="0"/>
              </a:spcBef>
              <a:spcAft>
                <a:spcPts val="800"/>
              </a:spcAft>
            </a:pPr>
            <a:r>
              <a:rPr lang="en-US" dirty="0" smtClean="0">
                <a:latin typeface="Calibri" panose="020F0502020204030204" pitchFamily="34" charset="0"/>
                <a:ea typeface="Malgun Gothic" panose="020B0503020000020004" pitchFamily="34" charset="-127"/>
                <a:cs typeface="Times New Roman" panose="02020603050405020304" pitchFamily="18" charset="0"/>
              </a:rPr>
              <a:t>Monte </a:t>
            </a:r>
            <a:r>
              <a:rPr lang="en-US" dirty="0">
                <a:latin typeface="Calibri" panose="020F0502020204030204" pitchFamily="34" charset="0"/>
                <a:ea typeface="Malgun Gothic" panose="020B0503020000020004" pitchFamily="34" charset="-127"/>
                <a:cs typeface="Times New Roman" panose="02020603050405020304" pitchFamily="18" charset="0"/>
              </a:rPr>
              <a:t>Carlo simulation is one of statistical techniques that use pseudo-random sampling (e.g., pulling random numbers from the given distribution) to derive approximate solutions to a variety of mathematical problems. </a:t>
            </a:r>
            <a:endParaRPr lang="en-US" dirty="0" smtClean="0">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Bef>
                <a:spcPts val="0"/>
              </a:spcBef>
              <a:spcAft>
                <a:spcPts val="800"/>
              </a:spcAft>
            </a:pPr>
            <a:r>
              <a:rPr lang="en-US" dirty="0" smtClean="0">
                <a:latin typeface="Calibri" panose="020F0502020204030204" pitchFamily="34" charset="0"/>
                <a:ea typeface="Malgun Gothic" panose="020B0503020000020004" pitchFamily="34" charset="-127"/>
                <a:cs typeface="Times New Roman" panose="02020603050405020304" pitchFamily="18" charset="0"/>
              </a:rPr>
              <a:t>Monte </a:t>
            </a:r>
            <a:r>
              <a:rPr lang="en-US" dirty="0">
                <a:latin typeface="Calibri" panose="020F0502020204030204" pitchFamily="34" charset="0"/>
                <a:ea typeface="Malgun Gothic" panose="020B0503020000020004" pitchFamily="34" charset="-127"/>
                <a:cs typeface="Times New Roman" panose="02020603050405020304" pitchFamily="18" charset="0"/>
              </a:rPr>
              <a:t>Carlo simulation offers researchers an alternative to the theoretical </a:t>
            </a:r>
            <a:r>
              <a:rPr lang="en-US" dirty="0" smtClean="0">
                <a:latin typeface="Calibri" panose="020F0502020204030204" pitchFamily="34" charset="0"/>
                <a:ea typeface="Malgun Gothic" panose="020B0503020000020004" pitchFamily="34" charset="-127"/>
                <a:cs typeface="Times New Roman" panose="02020603050405020304" pitchFamily="18" charset="0"/>
              </a:rPr>
              <a:t>approach </a:t>
            </a:r>
            <a:r>
              <a:rPr lang="en-US" dirty="0">
                <a:latin typeface="Calibri" panose="020F0502020204030204" pitchFamily="34" charset="0"/>
                <a:ea typeface="Malgun Gothic" panose="020B0503020000020004" pitchFamily="34" charset="-127"/>
                <a:cs typeface="Times New Roman" panose="02020603050405020304" pitchFamily="18" charset="0"/>
              </a:rPr>
              <a:t>by creating empirical sampling distributions under </a:t>
            </a:r>
            <a:r>
              <a:rPr lang="en-US" dirty="0" smtClean="0">
                <a:latin typeface="Calibri" panose="020F0502020204030204" pitchFamily="34" charset="0"/>
                <a:ea typeface="Malgun Gothic" panose="020B0503020000020004" pitchFamily="34" charset="-127"/>
                <a:cs typeface="Times New Roman" panose="02020603050405020304" pitchFamily="18" charset="0"/>
              </a:rPr>
              <a:t>certain assumptions. This is important because many situations exist in which implementing a theoretical approach is difficult or not possible at all (e.g., RMR, CFI, TLI have </a:t>
            </a:r>
            <a:r>
              <a:rPr lang="en-US" dirty="0">
                <a:latin typeface="Calibri" panose="020F0502020204030204" pitchFamily="34" charset="0"/>
                <a:ea typeface="Malgun Gothic" panose="020B0503020000020004" pitchFamily="34" charset="-127"/>
                <a:cs typeface="Times New Roman" panose="02020603050405020304" pitchFamily="18" charset="0"/>
              </a:rPr>
              <a:t>no </a:t>
            </a:r>
            <a:r>
              <a:rPr lang="en-US" dirty="0" smtClean="0">
                <a:latin typeface="Calibri" panose="020F0502020204030204" pitchFamily="34" charset="0"/>
                <a:ea typeface="Malgun Gothic" panose="020B0503020000020004" pitchFamily="34" charset="-127"/>
                <a:cs typeface="Times New Roman" panose="02020603050405020304" pitchFamily="18" charset="0"/>
              </a:rPr>
              <a:t>known statistical distributions). </a:t>
            </a:r>
          </a:p>
          <a:p>
            <a:pPr>
              <a:lnSpc>
                <a:spcPct val="107000"/>
              </a:lnSpc>
              <a:spcBef>
                <a:spcPts val="0"/>
              </a:spcBef>
              <a:spcAft>
                <a:spcPts val="800"/>
              </a:spcAft>
            </a:pPr>
            <a:r>
              <a:rPr lang="en-US" b="1" dirty="0" smtClean="0">
                <a:latin typeface="Calibri" panose="020F0502020204030204" pitchFamily="34" charset="0"/>
                <a:ea typeface="Malgun Gothic" panose="020B0503020000020004" pitchFamily="34" charset="-127"/>
                <a:cs typeface="Times New Roman" panose="02020603050405020304" pitchFamily="18" charset="0"/>
              </a:rPr>
              <a:t>Furthermore, when </a:t>
            </a:r>
            <a:r>
              <a:rPr lang="en-US" b="1" dirty="0">
                <a:latin typeface="Calibri" panose="020F0502020204030204" pitchFamily="34" charset="0"/>
                <a:ea typeface="Malgun Gothic" panose="020B0503020000020004" pitchFamily="34" charset="-127"/>
                <a:cs typeface="Times New Roman" panose="02020603050405020304" pitchFamily="18" charset="0"/>
              </a:rPr>
              <a:t>some theoretical assumptions are violated in the actual data, the validity of the estimates is often compromised and uncertain. </a:t>
            </a:r>
            <a:r>
              <a:rPr lang="en-US" dirty="0">
                <a:latin typeface="Calibri" panose="020F0502020204030204" pitchFamily="34" charset="0"/>
                <a:ea typeface="Malgun Gothic" panose="020B0503020000020004" pitchFamily="34" charset="-127"/>
                <a:cs typeface="Times New Roman" panose="02020603050405020304" pitchFamily="18" charset="0"/>
              </a:rPr>
              <a:t>Because the statistical properties of most SEM estimators do not necessarily hold under such conditions, researchers must turn to simulation research to support the validity of their inferences</a:t>
            </a:r>
            <a:r>
              <a:rPr lang="en-US" dirty="0" smtClean="0">
                <a:latin typeface="Calibri" panose="020F0502020204030204" pitchFamily="34" charset="0"/>
                <a:ea typeface="Malgun Gothic" panose="020B0503020000020004" pitchFamily="34" charset="-127"/>
                <a:cs typeface="Times New Roman" panose="02020603050405020304" pitchFamily="18" charset="0"/>
              </a:rPr>
              <a:t>.</a:t>
            </a:r>
            <a:endParaRPr lang="en-US" b="1" dirty="0" smtClean="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r>
              <a:rPr lang="en-US" b="1" dirty="0" smtClean="0">
                <a:latin typeface="Calibri" panose="020F0502020204030204" pitchFamily="34" charset="0"/>
                <a:ea typeface="Malgun Gothic" panose="020B0503020000020004" pitchFamily="34" charset="-127"/>
                <a:cs typeface="Times New Roman" panose="02020603050405020304" pitchFamily="18" charset="0"/>
              </a:rPr>
              <a:t>This </a:t>
            </a:r>
            <a:r>
              <a:rPr lang="en-US" b="1" dirty="0">
                <a:latin typeface="Calibri" panose="020F0502020204030204" pitchFamily="34" charset="0"/>
                <a:ea typeface="Malgun Gothic" panose="020B0503020000020004" pitchFamily="34" charset="-127"/>
                <a:cs typeface="Times New Roman" panose="02020603050405020304" pitchFamily="18" charset="0"/>
              </a:rPr>
              <a:t>study specifically addresses the sensitivity of various fit indices to various model modeling conditions such as sample size, model size, model type, and degree of model misspecification. </a:t>
            </a:r>
            <a:r>
              <a:rPr lang="en-US" dirty="0">
                <a:latin typeface="Calibri" panose="020F0502020204030204" pitchFamily="34" charset="0"/>
                <a:ea typeface="Malgun Gothic" panose="020B0503020000020004" pitchFamily="34" charset="-127"/>
                <a:cs typeface="Times New Roman" panose="02020603050405020304" pitchFamily="18" charset="0"/>
              </a:rPr>
              <a:t>Previous literatures have provided the guidelines for which fit indices must be used and proposed cutoff criteria for those fit indexes in model fit assessment. According to Hu and </a:t>
            </a:r>
            <a:r>
              <a:rPr lang="en-US" dirty="0" err="1">
                <a:latin typeface="Calibri" panose="020F0502020204030204" pitchFamily="34" charset="0"/>
                <a:ea typeface="Malgun Gothic" panose="020B0503020000020004" pitchFamily="34" charset="-127"/>
                <a:cs typeface="Times New Roman" panose="02020603050405020304" pitchFamily="18" charset="0"/>
              </a:rPr>
              <a:t>Bentler</a:t>
            </a:r>
            <a:r>
              <a:rPr lang="en-US" dirty="0">
                <a:latin typeface="Calibri" panose="020F0502020204030204" pitchFamily="34" charset="0"/>
                <a:ea typeface="Malgun Gothic" panose="020B0503020000020004" pitchFamily="34" charset="-127"/>
                <a:cs typeface="Times New Roman" panose="02020603050405020304" pitchFamily="18" charset="0"/>
              </a:rPr>
              <a:t> (1998), </a:t>
            </a:r>
            <a:r>
              <a:rPr lang="en-US" dirty="0" smtClean="0">
                <a:latin typeface="Calibri" panose="020F0502020204030204" pitchFamily="34" charset="0"/>
                <a:ea typeface="Malgun Gothic" panose="020B0503020000020004" pitchFamily="34" charset="-127"/>
                <a:cs typeface="Times New Roman" panose="02020603050405020304" pitchFamily="18" charset="0"/>
              </a:rPr>
              <a:t>a good </a:t>
            </a:r>
            <a:r>
              <a:rPr lang="en-US" dirty="0">
                <a:latin typeface="Calibri" panose="020F0502020204030204" pitchFamily="34" charset="0"/>
                <a:ea typeface="Malgun Gothic" panose="020B0503020000020004" pitchFamily="34" charset="-127"/>
                <a:cs typeface="Times New Roman" panose="02020603050405020304" pitchFamily="18" charset="0"/>
              </a:rPr>
              <a:t>index should approach its maximum under correct specification but also degrade substantially under misspecification. </a:t>
            </a:r>
            <a:r>
              <a:rPr lang="en-US" dirty="0" smtClean="0">
                <a:latin typeface="Calibri" panose="020F0502020204030204" pitchFamily="34" charset="0"/>
                <a:ea typeface="Malgun Gothic" panose="020B0503020000020004" pitchFamily="34" charset="-127"/>
                <a:cs typeface="Times New Roman" panose="02020603050405020304" pitchFamily="18" charset="0"/>
              </a:rPr>
              <a:t>It also </a:t>
            </a:r>
            <a:r>
              <a:rPr lang="en-US" dirty="0">
                <a:latin typeface="Calibri" panose="020F0502020204030204" pitchFamily="34" charset="0"/>
                <a:ea typeface="Malgun Gothic" panose="020B0503020000020004" pitchFamily="34" charset="-127"/>
                <a:cs typeface="Times New Roman" panose="02020603050405020304" pitchFamily="18" charset="0"/>
              </a:rPr>
              <a:t>should be sensitive to model misspecification, but not to types of </a:t>
            </a:r>
            <a:r>
              <a:rPr lang="en-US" dirty="0" smtClean="0">
                <a:latin typeface="Calibri" panose="020F0502020204030204" pitchFamily="34" charset="0"/>
                <a:ea typeface="Malgun Gothic" panose="020B0503020000020004" pitchFamily="34" charset="-127"/>
                <a:cs typeface="Times New Roman" panose="02020603050405020304" pitchFamily="18" charset="0"/>
              </a:rPr>
              <a:t>models.</a:t>
            </a:r>
          </a:p>
          <a:p>
            <a:pPr marL="0" marR="0">
              <a:lnSpc>
                <a:spcPct val="107000"/>
              </a:lnSpc>
              <a:spcBef>
                <a:spcPts val="0"/>
              </a:spcBef>
              <a:spcAft>
                <a:spcPts val="800"/>
              </a:spcAft>
            </a:pPr>
            <a:r>
              <a:rPr lang="en-US" dirty="0" smtClean="0">
                <a:latin typeface="Calibri" panose="020F0502020204030204" pitchFamily="34" charset="0"/>
                <a:ea typeface="Malgun Gothic" panose="020B0503020000020004" pitchFamily="34" charset="-127"/>
                <a:cs typeface="Times New Roman" panose="02020603050405020304" pitchFamily="18" charset="0"/>
              </a:rPr>
              <a:t>Recently</a:t>
            </a:r>
            <a:r>
              <a:rPr lang="en-US" dirty="0">
                <a:latin typeface="Calibri" panose="020F0502020204030204" pitchFamily="34" charset="0"/>
                <a:ea typeface="Malgun Gothic" panose="020B0503020000020004" pitchFamily="34" charset="-127"/>
                <a:cs typeface="Times New Roman" panose="02020603050405020304" pitchFamily="18" charset="0"/>
              </a:rPr>
              <a:t>, however, many fit indices are found not only to be sensitive to model misspecification (desirable), but also be sensitive to other modeling conditions such as types of model (e.g., CFA, SR, or LGM; undesirable), model complexity, and sample sizes, thus invalidating the previously proposed cutoff criteria. Therefore, this study </a:t>
            </a:r>
            <a:r>
              <a:rPr lang="en-US" dirty="0" smtClean="0">
                <a:latin typeface="Calibri" panose="020F0502020204030204" pitchFamily="34" charset="0"/>
                <a:ea typeface="Malgun Gothic" panose="020B0503020000020004" pitchFamily="34" charset="-127"/>
                <a:cs typeface="Times New Roman" panose="02020603050405020304" pitchFamily="18" charset="0"/>
              </a:rPr>
              <a:t>revisits </a:t>
            </a:r>
            <a:r>
              <a:rPr lang="en-US" dirty="0">
                <a:latin typeface="Calibri" panose="020F0502020204030204" pitchFamily="34" charset="0"/>
                <a:ea typeface="Malgun Gothic" panose="020B0503020000020004" pitchFamily="34" charset="-127"/>
                <a:cs typeface="Times New Roman" panose="02020603050405020304" pitchFamily="18" charset="0"/>
              </a:rPr>
              <a:t>the notion of so-called global cutoff for model fit indices and examine the performance of those indices while considering relevant factors</a:t>
            </a:r>
            <a:r>
              <a:rPr lang="en-US" dirty="0" smtClean="0">
                <a:latin typeface="Calibri" panose="020F0502020204030204" pitchFamily="34" charset="0"/>
                <a:ea typeface="Malgun Gothic" panose="020B0503020000020004" pitchFamily="34" charset="-127"/>
                <a:cs typeface="Times New Roman" panose="02020603050405020304" pitchFamily="18" charset="0"/>
              </a:rPr>
              <a:t>.</a:t>
            </a:r>
          </a:p>
          <a:p>
            <a:pPr marL="0" marR="0">
              <a:lnSpc>
                <a:spcPct val="107000"/>
              </a:lnSpc>
              <a:spcBef>
                <a:spcPts val="0"/>
              </a:spcBef>
              <a:spcAft>
                <a:spcPts val="800"/>
              </a:spcAft>
            </a:pPr>
            <a:r>
              <a:rPr lang="en-US" dirty="0" smtClean="0">
                <a:latin typeface="Calibri" panose="020F0502020204030204" pitchFamily="34" charset="0"/>
                <a:ea typeface="Malgun Gothic" panose="020B0503020000020004" pitchFamily="34" charset="-127"/>
                <a:cs typeface="Times New Roman" panose="02020603050405020304" pitchFamily="18" charset="0"/>
              </a:rPr>
              <a:t>The results were consistent with the findings from Fan &amp; </a:t>
            </a:r>
            <a:r>
              <a:rPr lang="en-US" dirty="0" err="1" smtClean="0">
                <a:latin typeface="Calibri" panose="020F0502020204030204" pitchFamily="34" charset="0"/>
                <a:ea typeface="Malgun Gothic" panose="020B0503020000020004" pitchFamily="34" charset="-127"/>
                <a:cs typeface="Times New Roman" panose="02020603050405020304" pitchFamily="18" charset="0"/>
              </a:rPr>
              <a:t>Sivo</a:t>
            </a:r>
            <a:r>
              <a:rPr lang="en-US" dirty="0" smtClean="0">
                <a:latin typeface="Calibri" panose="020F0502020204030204" pitchFamily="34" charset="0"/>
                <a:ea typeface="Malgun Gothic" panose="020B0503020000020004" pitchFamily="34" charset="-127"/>
                <a:cs typeface="Times New Roman" panose="02020603050405020304" pitchFamily="18" charset="0"/>
              </a:rPr>
              <a:t> (2007) to the some degrees, but did not perfectly replicate them. Implications and Limitations are discussed at the end.</a:t>
            </a:r>
          </a:p>
        </p:txBody>
      </p:sp>
      <p:sp>
        <p:nvSpPr>
          <p:cNvPr id="5" name="Rectangle 4"/>
          <p:cNvSpPr/>
          <p:nvPr/>
        </p:nvSpPr>
        <p:spPr>
          <a:xfrm>
            <a:off x="1911681" y="19681040"/>
            <a:ext cx="12222162" cy="10009663"/>
          </a:xfrm>
          <a:prstGeom prst="rect">
            <a:avLst/>
          </a:prstGeom>
          <a:ln w="44450" cmpd="sng">
            <a:solidFill>
              <a:schemeClr val="tx1"/>
            </a:solidFill>
          </a:ln>
        </p:spPr>
        <p:txBody>
          <a:bodyPr wrap="square">
            <a:spAutoFit/>
          </a:bodyPr>
          <a:lstStyle/>
          <a:p>
            <a:pPr marL="0" marR="0">
              <a:lnSpc>
                <a:spcPct val="107000"/>
              </a:lnSpc>
              <a:spcBef>
                <a:spcPts val="0"/>
              </a:spcBef>
              <a:spcAft>
                <a:spcPts val="800"/>
              </a:spcAft>
            </a:pPr>
            <a:r>
              <a:rPr lang="en-US" sz="3600" b="1" dirty="0" smtClean="0">
                <a:latin typeface="Calibri" panose="020F0502020204030204" pitchFamily="34" charset="0"/>
                <a:ea typeface="Malgun Gothic" panose="020B0503020000020004" pitchFamily="34" charset="-127"/>
                <a:cs typeface="Times New Roman" panose="02020603050405020304" pitchFamily="18" charset="0"/>
              </a:rPr>
              <a:t>Method</a:t>
            </a:r>
            <a:endParaRPr lang="en-US" sz="3600" dirty="0" smtClean="0">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Bef>
                <a:spcPts val="0"/>
              </a:spcBef>
              <a:spcAft>
                <a:spcPts val="800"/>
              </a:spcAft>
            </a:pPr>
            <a:r>
              <a:rPr lang="en-US" dirty="0">
                <a:latin typeface="Calibri" panose="020F0502020204030204" pitchFamily="34" charset="0"/>
                <a:ea typeface="Malgun Gothic" panose="020B0503020000020004" pitchFamily="34" charset="-127"/>
                <a:cs typeface="Times New Roman" panose="02020603050405020304" pitchFamily="18" charset="0"/>
              </a:rPr>
              <a:t>Monte Carlo simulation was </a:t>
            </a:r>
            <a:r>
              <a:rPr lang="en-US" dirty="0" smtClean="0">
                <a:latin typeface="Calibri" panose="020F0502020204030204" pitchFamily="34" charset="0"/>
                <a:ea typeface="Malgun Gothic" panose="020B0503020000020004" pitchFamily="34" charset="-127"/>
                <a:cs typeface="Times New Roman" panose="02020603050405020304" pitchFamily="18" charset="0"/>
              </a:rPr>
              <a:t>run </a:t>
            </a:r>
            <a:r>
              <a:rPr lang="en-US" dirty="0">
                <a:latin typeface="Calibri" panose="020F0502020204030204" pitchFamily="34" charset="0"/>
                <a:ea typeface="Malgun Gothic" panose="020B0503020000020004" pitchFamily="34" charset="-127"/>
                <a:cs typeface="Times New Roman" panose="02020603050405020304" pitchFamily="18" charset="0"/>
              </a:rPr>
              <a:t>to investigate the impact on fit indexes of varying sample size, model size, model type, and degree of model misspecification. </a:t>
            </a:r>
          </a:p>
          <a:p>
            <a:pPr marL="0" marR="0">
              <a:lnSpc>
                <a:spcPct val="107000"/>
              </a:lnSpc>
              <a:spcBef>
                <a:spcPts val="0"/>
              </a:spcBef>
              <a:spcAft>
                <a:spcPts val="800"/>
              </a:spcAft>
            </a:pPr>
            <a:r>
              <a:rPr lang="en-US" b="1" dirty="0" smtClean="0">
                <a:latin typeface="Calibri" panose="020F0502020204030204" pitchFamily="34" charset="0"/>
                <a:ea typeface="Malgun Gothic" panose="020B0503020000020004" pitchFamily="34" charset="-127"/>
                <a:cs typeface="Times New Roman" panose="02020603050405020304" pitchFamily="18" charset="0"/>
              </a:rPr>
              <a:t>Dependent variable: </a:t>
            </a:r>
            <a:r>
              <a:rPr lang="en-US" dirty="0" smtClean="0">
                <a:latin typeface="Calibri" panose="020F0502020204030204" pitchFamily="34" charset="0"/>
                <a:ea typeface="Malgun Gothic" panose="020B0503020000020004" pitchFamily="34" charset="-127"/>
                <a:cs typeface="Times New Roman" panose="02020603050405020304" pitchFamily="18" charset="0"/>
              </a:rPr>
              <a:t>stand-alone model fit indices (</a:t>
            </a:r>
            <a:r>
              <a:rPr lang="el-GR" dirty="0" smtClean="0">
                <a:latin typeface="Calibri" panose="020F0502020204030204" pitchFamily="34" charset="0"/>
                <a:ea typeface="Malgun Gothic" panose="020B0503020000020004" pitchFamily="34" charset="-127"/>
                <a:cs typeface="Times New Roman" panose="02020603050405020304" pitchFamily="18" charset="0"/>
              </a:rPr>
              <a:t>χ²</a:t>
            </a:r>
            <a:r>
              <a:rPr lang="el-GR" dirty="0">
                <a:latin typeface="Calibri" panose="020F0502020204030204" pitchFamily="34" charset="0"/>
                <a:ea typeface="Malgun Gothic" panose="020B0503020000020004" pitchFamily="34" charset="-127"/>
                <a:cs typeface="Times New Roman" panose="02020603050405020304" pitchFamily="18" charset="0"/>
              </a:rPr>
              <a:t>, </a:t>
            </a:r>
            <a:r>
              <a:rPr lang="en-US" dirty="0">
                <a:latin typeface="Calibri" panose="020F0502020204030204" pitchFamily="34" charset="0"/>
                <a:ea typeface="Malgun Gothic" panose="020B0503020000020004" pitchFamily="34" charset="-127"/>
                <a:cs typeface="Times New Roman" panose="02020603050405020304" pitchFamily="18" charset="0"/>
              </a:rPr>
              <a:t>RMSEA, RMR, SRMR, GFI, AGFI, CFI, NFI, TLI, Gamma </a:t>
            </a:r>
            <a:r>
              <a:rPr lang="en-US" dirty="0" smtClean="0">
                <a:latin typeface="Calibri" panose="020F0502020204030204" pitchFamily="34" charset="0"/>
                <a:ea typeface="Malgun Gothic" panose="020B0503020000020004" pitchFamily="34" charset="-127"/>
                <a:cs typeface="Times New Roman" panose="02020603050405020304" pitchFamily="18" charset="0"/>
              </a:rPr>
              <a:t>hat).</a:t>
            </a:r>
          </a:p>
          <a:p>
            <a:pPr>
              <a:lnSpc>
                <a:spcPct val="107000"/>
              </a:lnSpc>
              <a:spcBef>
                <a:spcPts val="0"/>
              </a:spcBef>
              <a:spcAft>
                <a:spcPts val="800"/>
              </a:spcAft>
            </a:pPr>
            <a:r>
              <a:rPr lang="en-US" b="1" dirty="0" smtClean="0">
                <a:latin typeface="Calibri" panose="020F0502020204030204" pitchFamily="34" charset="0"/>
                <a:ea typeface="Malgun Gothic" panose="020B0503020000020004" pitchFamily="34" charset="-127"/>
                <a:cs typeface="Times New Roman" panose="02020603050405020304" pitchFamily="18" charset="0"/>
              </a:rPr>
              <a:t>Independent variable: </a:t>
            </a:r>
            <a:r>
              <a:rPr lang="en-US" dirty="0">
                <a:latin typeface="Calibri" panose="020F0502020204030204" pitchFamily="34" charset="0"/>
                <a:ea typeface="Malgun Gothic" panose="020B0503020000020004" pitchFamily="34" charset="-127"/>
                <a:cs typeface="Times New Roman" panose="02020603050405020304" pitchFamily="18" charset="0"/>
              </a:rPr>
              <a:t>model </a:t>
            </a:r>
            <a:r>
              <a:rPr lang="en-US" dirty="0" smtClean="0">
                <a:latin typeface="Calibri" panose="020F0502020204030204" pitchFamily="34" charset="0"/>
                <a:ea typeface="Malgun Gothic" panose="020B0503020000020004" pitchFamily="34" charset="-127"/>
                <a:cs typeface="Times New Roman" panose="02020603050405020304" pitchFamily="18" charset="0"/>
              </a:rPr>
              <a:t>type (</a:t>
            </a:r>
            <a:r>
              <a:rPr lang="en-US" dirty="0">
                <a:latin typeface="Calibri" panose="020F0502020204030204" pitchFamily="34" charset="0"/>
                <a:ea typeface="Malgun Gothic" panose="020B0503020000020004" pitchFamily="34" charset="-127"/>
                <a:cs typeface="Times New Roman" panose="02020603050405020304" pitchFamily="18" charset="0"/>
              </a:rPr>
              <a:t>CFA </a:t>
            </a:r>
            <a:r>
              <a:rPr lang="en-US" dirty="0" smtClean="0">
                <a:latin typeface="Calibri" panose="020F0502020204030204" pitchFamily="34" charset="0"/>
                <a:ea typeface="Malgun Gothic" panose="020B0503020000020004" pitchFamily="34" charset="-127"/>
                <a:cs typeface="Times New Roman" panose="02020603050405020304" pitchFamily="18" charset="0"/>
              </a:rPr>
              <a:t>&amp; </a:t>
            </a:r>
            <a:r>
              <a:rPr lang="en-US" dirty="0">
                <a:latin typeface="Calibri" panose="020F0502020204030204" pitchFamily="34" charset="0"/>
                <a:ea typeface="Malgun Gothic" panose="020B0503020000020004" pitchFamily="34" charset="-127"/>
                <a:cs typeface="Times New Roman" panose="02020603050405020304" pitchFamily="18" charset="0"/>
              </a:rPr>
              <a:t>SR</a:t>
            </a:r>
            <a:r>
              <a:rPr lang="en-US" dirty="0" smtClean="0">
                <a:latin typeface="Calibri" panose="020F0502020204030204" pitchFamily="34" charset="0"/>
                <a:ea typeface="Malgun Gothic" panose="020B0503020000020004" pitchFamily="34" charset="-127"/>
                <a:cs typeface="Times New Roman" panose="02020603050405020304" pitchFamily="18" charset="0"/>
              </a:rPr>
              <a:t>), </a:t>
            </a:r>
            <a:r>
              <a:rPr lang="en-US" dirty="0">
                <a:latin typeface="Calibri" panose="020F0502020204030204" pitchFamily="34" charset="0"/>
                <a:ea typeface="Malgun Gothic" panose="020B0503020000020004" pitchFamily="34" charset="-127"/>
                <a:cs typeface="Times New Roman" panose="02020603050405020304" pitchFamily="18" charset="0"/>
              </a:rPr>
              <a:t>model </a:t>
            </a:r>
            <a:r>
              <a:rPr lang="en-US" dirty="0" smtClean="0">
                <a:latin typeface="Calibri" panose="020F0502020204030204" pitchFamily="34" charset="0"/>
                <a:ea typeface="Malgun Gothic" panose="020B0503020000020004" pitchFamily="34" charset="-127"/>
                <a:cs typeface="Times New Roman" panose="02020603050405020304" pitchFamily="18" charset="0"/>
              </a:rPr>
              <a:t>size (big &amp; small), </a:t>
            </a:r>
            <a:r>
              <a:rPr lang="en-US" dirty="0">
                <a:latin typeface="Calibri" panose="020F0502020204030204" pitchFamily="34" charset="0"/>
                <a:ea typeface="Malgun Gothic" panose="020B0503020000020004" pitchFamily="34" charset="-127"/>
                <a:cs typeface="Times New Roman" panose="02020603050405020304" pitchFamily="18" charset="0"/>
              </a:rPr>
              <a:t>sample </a:t>
            </a:r>
            <a:r>
              <a:rPr lang="en-US" dirty="0" smtClean="0">
                <a:latin typeface="Calibri" panose="020F0502020204030204" pitchFamily="34" charset="0"/>
                <a:ea typeface="Malgun Gothic" panose="020B0503020000020004" pitchFamily="34" charset="-127"/>
                <a:cs typeface="Times New Roman" panose="02020603050405020304" pitchFamily="18" charset="0"/>
              </a:rPr>
              <a:t>size(100, 200, 500, &amp; 1000), and degree of model misspecification (True, LV1, &amp; LV2).</a:t>
            </a:r>
          </a:p>
          <a:p>
            <a:pPr marL="0" marR="0">
              <a:lnSpc>
                <a:spcPct val="107000"/>
              </a:lnSpc>
              <a:spcBef>
                <a:spcPts val="0"/>
              </a:spcBef>
              <a:spcAft>
                <a:spcPts val="800"/>
              </a:spcAft>
            </a:pPr>
            <a:r>
              <a:rPr lang="en-US" b="1" dirty="0" smtClean="0">
                <a:latin typeface="Calibri" panose="020F0502020204030204" pitchFamily="34" charset="0"/>
                <a:ea typeface="Malgun Gothic" panose="020B0503020000020004" pitchFamily="34" charset="-127"/>
                <a:cs typeface="Times New Roman" panose="02020603050405020304" pitchFamily="18" charset="0"/>
              </a:rPr>
              <a:t>The total number of cells was 48 </a:t>
            </a:r>
            <a:r>
              <a:rPr lang="en-US" dirty="0" smtClean="0">
                <a:latin typeface="Calibri" panose="020F0502020204030204" pitchFamily="34" charset="0"/>
                <a:ea typeface="Malgun Gothic" panose="020B0503020000020004" pitchFamily="34" charset="-127"/>
                <a:cs typeface="Times New Roman" panose="02020603050405020304" pitchFamily="18" charset="0"/>
              </a:rPr>
              <a:t>(3 degrees of model misspecification × 2 model types × 2 levels of model complexity x 4 sample sizes). Within each cell condition, 500 replications were implemented. The total number of cases is 48 x 500 = 24000 cases.</a:t>
            </a:r>
          </a:p>
          <a:p>
            <a:pPr marL="0" marR="0">
              <a:lnSpc>
                <a:spcPct val="107000"/>
              </a:lnSpc>
              <a:spcBef>
                <a:spcPts val="0"/>
              </a:spcBef>
              <a:spcAft>
                <a:spcPts val="800"/>
              </a:spcAft>
            </a:pPr>
            <a:r>
              <a:rPr lang="en-US" b="1" dirty="0" smtClean="0">
                <a:latin typeface="Calibri" panose="020F0502020204030204" pitchFamily="34" charset="0"/>
                <a:ea typeface="Malgun Gothic" panose="020B0503020000020004" pitchFamily="34" charset="-127"/>
                <a:cs typeface="Times New Roman" panose="02020603050405020304" pitchFamily="18" charset="0"/>
              </a:rPr>
              <a:t>To quantify model misspecification, </a:t>
            </a:r>
            <a:r>
              <a:rPr lang="en-US" dirty="0" smtClean="0">
                <a:latin typeface="Calibri" panose="020F0502020204030204" pitchFamily="34" charset="0"/>
                <a:ea typeface="Malgun Gothic" panose="020B0503020000020004" pitchFamily="34" charset="-127"/>
                <a:cs typeface="Times New Roman" panose="02020603050405020304" pitchFamily="18" charset="0"/>
              </a:rPr>
              <a:t>a single replication was run for each of the 12 models (3 degrees of model misspecification × 2 model types × 2 levels of model complexity), using 1,000,000 cases to obtain the “population” gamma hat.</a:t>
            </a:r>
          </a:p>
          <a:p>
            <a:pPr marL="0" marR="0">
              <a:lnSpc>
                <a:spcPct val="107000"/>
              </a:lnSpc>
              <a:spcBef>
                <a:spcPts val="0"/>
              </a:spcBef>
              <a:spcAft>
                <a:spcPts val="800"/>
              </a:spcAft>
            </a:pPr>
            <a:r>
              <a:rPr lang="en-US" dirty="0" smtClean="0">
                <a:latin typeface="Calibri" panose="020F0502020204030204" pitchFamily="34" charset="0"/>
                <a:ea typeface="Malgun Gothic" panose="020B0503020000020004" pitchFamily="34" charset="-127"/>
                <a:cs typeface="Times New Roman" panose="02020603050405020304" pitchFamily="18" charset="0"/>
              </a:rPr>
              <a:t>For True model, gamma = 1.</a:t>
            </a:r>
          </a:p>
          <a:p>
            <a:pPr marL="0" marR="0">
              <a:lnSpc>
                <a:spcPct val="107000"/>
              </a:lnSpc>
              <a:spcBef>
                <a:spcPts val="0"/>
              </a:spcBef>
              <a:spcAft>
                <a:spcPts val="800"/>
              </a:spcAft>
            </a:pPr>
            <a:r>
              <a:rPr lang="en-US" dirty="0" smtClean="0">
                <a:latin typeface="Calibri" panose="020F0502020204030204" pitchFamily="34" charset="0"/>
                <a:ea typeface="Malgun Gothic" panose="020B0503020000020004" pitchFamily="34" charset="-127"/>
                <a:cs typeface="Times New Roman" panose="02020603050405020304" pitchFamily="18" charset="0"/>
              </a:rPr>
              <a:t>For LV1 model</a:t>
            </a:r>
            <a:r>
              <a:rPr lang="en-US" dirty="0">
                <a:latin typeface="Calibri" panose="020F0502020204030204" pitchFamily="34" charset="0"/>
                <a:ea typeface="Malgun Gothic" panose="020B0503020000020004" pitchFamily="34" charset="-127"/>
                <a:cs typeface="Times New Roman" panose="02020603050405020304" pitchFamily="18" charset="0"/>
              </a:rPr>
              <a:t>, gamma = 0.9686 to 0.9762 </a:t>
            </a:r>
            <a:r>
              <a:rPr lang="en-US" dirty="0" smtClean="0">
                <a:latin typeface="Calibri" panose="020F0502020204030204" pitchFamily="34" charset="0"/>
                <a:ea typeface="Malgun Gothic" panose="020B0503020000020004" pitchFamily="34" charset="-127"/>
                <a:cs typeface="Times New Roman" panose="02020603050405020304" pitchFamily="18" charset="0"/>
              </a:rPr>
              <a:t>(</a:t>
            </a:r>
            <a:r>
              <a:rPr lang="en-US" dirty="0">
                <a:latin typeface="Calibri" panose="020F0502020204030204" pitchFamily="34" charset="0"/>
                <a:ea typeface="Malgun Gothic" panose="020B0503020000020004" pitchFamily="34" charset="-127"/>
                <a:cs typeface="Times New Roman" panose="02020603050405020304" pitchFamily="18" charset="0"/>
              </a:rPr>
              <a:t>M = 0.9724, SD = 0.0003). </a:t>
            </a:r>
            <a:endParaRPr lang="en-US" dirty="0" smtClean="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r>
              <a:rPr lang="en-US" dirty="0" smtClean="0">
                <a:latin typeface="Calibri" panose="020F0502020204030204" pitchFamily="34" charset="0"/>
                <a:ea typeface="Malgun Gothic" panose="020B0503020000020004" pitchFamily="34" charset="-127"/>
                <a:cs typeface="Times New Roman" panose="02020603050405020304" pitchFamily="18" charset="0"/>
              </a:rPr>
              <a:t>For LV2 model</a:t>
            </a:r>
            <a:r>
              <a:rPr lang="en-US" dirty="0">
                <a:latin typeface="Calibri" panose="020F0502020204030204" pitchFamily="34" charset="0"/>
                <a:ea typeface="Malgun Gothic" panose="020B0503020000020004" pitchFamily="34" charset="-127"/>
                <a:cs typeface="Times New Roman" panose="02020603050405020304" pitchFamily="18" charset="0"/>
              </a:rPr>
              <a:t>, gamma = 0.9237 to 0.9442 (M = 0.9374, SD = 0.0077).</a:t>
            </a:r>
            <a:endParaRPr lang="en-US" dirty="0" smtClean="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r>
              <a:rPr lang="en-US" b="1" dirty="0">
                <a:latin typeface="Calibri" panose="020F0502020204030204" pitchFamily="34" charset="0"/>
                <a:ea typeface="Malgun Gothic" panose="020B0503020000020004" pitchFamily="34" charset="-127"/>
                <a:cs typeface="Times New Roman" panose="02020603050405020304" pitchFamily="18" charset="0"/>
              </a:rPr>
              <a:t>4-way between-factor </a:t>
            </a:r>
            <a:r>
              <a:rPr lang="en-US" b="1" dirty="0" smtClean="0">
                <a:latin typeface="Calibri" panose="020F0502020204030204" pitchFamily="34" charset="0"/>
                <a:ea typeface="Malgun Gothic" panose="020B0503020000020004" pitchFamily="34" charset="-127"/>
                <a:cs typeface="Times New Roman" panose="02020603050405020304" pitchFamily="18" charset="0"/>
              </a:rPr>
              <a:t>ANOVA </a:t>
            </a:r>
            <a:r>
              <a:rPr lang="en-US" b="1" dirty="0">
                <a:latin typeface="Calibri" panose="020F0502020204030204" pitchFamily="34" charset="0"/>
                <a:ea typeface="Malgun Gothic" panose="020B0503020000020004" pitchFamily="34" charset="-127"/>
                <a:cs typeface="Times New Roman" panose="02020603050405020304" pitchFamily="18" charset="0"/>
              </a:rPr>
              <a:t>was conducted </a:t>
            </a:r>
            <a:r>
              <a:rPr lang="en-US" dirty="0">
                <a:latin typeface="Calibri" panose="020F0502020204030204" pitchFamily="34" charset="0"/>
                <a:ea typeface="Malgun Gothic" panose="020B0503020000020004" pitchFamily="34" charset="-127"/>
                <a:cs typeface="Times New Roman" panose="02020603050405020304" pitchFamily="18" charset="0"/>
              </a:rPr>
              <a:t>to determine the extent to which variation in the fit indexes across cells was attributable to the modeling conditions that were manipulated by the study design, as quantified by η². </a:t>
            </a:r>
            <a:endParaRPr lang="en-US" dirty="0" smtClean="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r>
              <a:rPr lang="en-US" dirty="0">
                <a:latin typeface="Calibri" panose="020F0502020204030204" pitchFamily="34" charset="0"/>
                <a:ea typeface="Malgun Gothic" panose="020B0503020000020004" pitchFamily="34" charset="-127"/>
                <a:cs typeface="Times New Roman" panose="02020603050405020304" pitchFamily="18" charset="0"/>
              </a:rPr>
              <a:t>the η² value of a fit index represents the sensitivity of the fit index to different independent variables (types of models, model misspecification, sample size, and interactions) and their interactions.</a:t>
            </a:r>
          </a:p>
        </p:txBody>
      </p:sp>
      <p:sp>
        <p:nvSpPr>
          <p:cNvPr id="6" name="Rectangle 5"/>
          <p:cNvSpPr/>
          <p:nvPr/>
        </p:nvSpPr>
        <p:spPr>
          <a:xfrm>
            <a:off x="28983867" y="21879083"/>
            <a:ext cx="13487400" cy="7543668"/>
          </a:xfrm>
          <a:prstGeom prst="rect">
            <a:avLst/>
          </a:prstGeom>
          <a:ln w="44450" cmpd="sng">
            <a:solidFill>
              <a:schemeClr val="tx1"/>
            </a:solidFill>
          </a:ln>
        </p:spPr>
        <p:txBody>
          <a:bodyPr wrap="square">
            <a:spAutoFit/>
          </a:bodyPr>
          <a:lstStyle/>
          <a:p>
            <a:pPr marL="0" marR="0">
              <a:lnSpc>
                <a:spcPct val="107000"/>
              </a:lnSpc>
              <a:spcBef>
                <a:spcPts val="0"/>
              </a:spcBef>
              <a:spcAft>
                <a:spcPts val="800"/>
              </a:spcAft>
            </a:pPr>
            <a:r>
              <a:rPr lang="en-US" sz="3600" b="1" dirty="0" smtClean="0">
                <a:latin typeface="Calibri" panose="020F0502020204030204" pitchFamily="34" charset="0"/>
                <a:ea typeface="Malgun Gothic" panose="020B0503020000020004" pitchFamily="34" charset="-127"/>
                <a:cs typeface="Times New Roman" panose="02020603050405020304" pitchFamily="18" charset="0"/>
              </a:rPr>
              <a:t>Implications</a:t>
            </a:r>
            <a:endParaRPr lang="en-US" sz="3600" dirty="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r>
              <a:rPr lang="en-US" dirty="0">
                <a:latin typeface="Calibri" panose="020F0502020204030204" pitchFamily="34" charset="0"/>
                <a:ea typeface="Malgun Gothic" panose="020B0503020000020004" pitchFamily="34" charset="-127"/>
                <a:cs typeface="Times New Roman" panose="02020603050405020304" pitchFamily="18" charset="0"/>
              </a:rPr>
              <a:t>Gamma hat and CFI outperformed other fit indices as a sole function of model misspecification showing robustness to other varying modeling conditions, whereas χ² and RMR showed the worst performance.</a:t>
            </a:r>
          </a:p>
          <a:p>
            <a:pPr marL="0" marR="0">
              <a:lnSpc>
                <a:spcPct val="107000"/>
              </a:lnSpc>
              <a:spcBef>
                <a:spcPts val="0"/>
              </a:spcBef>
              <a:spcAft>
                <a:spcPts val="800"/>
              </a:spcAft>
            </a:pPr>
            <a:r>
              <a:rPr lang="en-US" dirty="0">
                <a:latin typeface="Calibri" panose="020F0502020204030204" pitchFamily="34" charset="0"/>
                <a:ea typeface="Malgun Gothic" panose="020B0503020000020004" pitchFamily="34" charset="-127"/>
                <a:cs typeface="Times New Roman" panose="02020603050405020304" pitchFamily="18" charset="0"/>
              </a:rPr>
              <a:t>However, RMSEA is designed to be sensitive to the model complexity on purpose </a:t>
            </a:r>
            <a:r>
              <a:rPr lang="en-US" dirty="0" smtClean="0">
                <a:latin typeface="Calibri" panose="020F0502020204030204" pitchFamily="34" charset="0"/>
                <a:ea typeface="Malgun Gothic" panose="020B0503020000020004" pitchFamily="34" charset="-127"/>
                <a:cs typeface="Times New Roman" panose="02020603050405020304" pitchFamily="18" charset="0"/>
              </a:rPr>
              <a:t>(</a:t>
            </a:r>
            <a:r>
              <a:rPr lang="en-US" dirty="0">
                <a:latin typeface="Calibri" panose="020F0502020204030204" pitchFamily="34" charset="0"/>
                <a:ea typeface="Malgun Gothic" panose="020B0503020000020004" pitchFamily="34" charset="-127"/>
                <a:cs typeface="Times New Roman" panose="02020603050405020304" pitchFamily="18" charset="0"/>
              </a:rPr>
              <a:t>e.g</a:t>
            </a:r>
            <a:r>
              <a:rPr lang="en-US" dirty="0" smtClean="0">
                <a:latin typeface="Calibri" panose="020F0502020204030204" pitchFamily="34" charset="0"/>
                <a:ea typeface="Malgun Gothic" panose="020B0503020000020004" pitchFamily="34" charset="-127"/>
                <a:cs typeface="Times New Roman" panose="02020603050405020304" pitchFamily="18" charset="0"/>
              </a:rPr>
              <a:t>., RMSEA penalizes </a:t>
            </a:r>
            <a:r>
              <a:rPr lang="en-US" dirty="0">
                <a:latin typeface="Calibri" panose="020F0502020204030204" pitchFamily="34" charset="0"/>
                <a:ea typeface="Malgun Gothic" panose="020B0503020000020004" pitchFamily="34" charset="-127"/>
                <a:cs typeface="Times New Roman" panose="02020603050405020304" pitchFamily="18" charset="0"/>
              </a:rPr>
              <a:t>smaller models and </a:t>
            </a:r>
            <a:r>
              <a:rPr lang="en-US" dirty="0" smtClean="0">
                <a:latin typeface="Calibri" panose="020F0502020204030204" pitchFamily="34" charset="0"/>
                <a:ea typeface="Malgun Gothic" panose="020B0503020000020004" pitchFamily="34" charset="-127"/>
                <a:cs typeface="Times New Roman" panose="02020603050405020304" pitchFamily="18" charset="0"/>
              </a:rPr>
              <a:t>rewards </a:t>
            </a:r>
            <a:r>
              <a:rPr lang="en-US" dirty="0">
                <a:latin typeface="Calibri" panose="020F0502020204030204" pitchFamily="34" charset="0"/>
                <a:ea typeface="Malgun Gothic" panose="020B0503020000020004" pitchFamily="34" charset="-127"/>
                <a:cs typeface="Times New Roman" panose="02020603050405020304" pitchFamily="18" charset="0"/>
              </a:rPr>
              <a:t>larger </a:t>
            </a:r>
            <a:r>
              <a:rPr lang="en-US" dirty="0" smtClean="0">
                <a:latin typeface="Calibri" panose="020F0502020204030204" pitchFamily="34" charset="0"/>
                <a:ea typeface="Malgun Gothic" panose="020B0503020000020004" pitchFamily="34" charset="-127"/>
                <a:cs typeface="Times New Roman" panose="02020603050405020304" pitchFamily="18" charset="0"/>
              </a:rPr>
              <a:t>models) </a:t>
            </a:r>
            <a:endParaRPr lang="en-US" dirty="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r>
              <a:rPr lang="en-US" dirty="0">
                <a:latin typeface="Calibri" panose="020F0502020204030204" pitchFamily="34" charset="0"/>
                <a:ea typeface="Malgun Gothic" panose="020B0503020000020004" pitchFamily="34" charset="-127"/>
                <a:cs typeface="Times New Roman" panose="02020603050405020304" pitchFamily="18" charset="0"/>
              </a:rPr>
              <a:t>Gamma hat should be used in combination with other indices (e.g., </a:t>
            </a:r>
            <a:r>
              <a:rPr lang="en-US" dirty="0" smtClean="0">
                <a:latin typeface="Calibri" panose="020F0502020204030204" pitchFamily="34" charset="0"/>
                <a:ea typeface="Malgun Gothic" panose="020B0503020000020004" pitchFamily="34" charset="-127"/>
                <a:cs typeface="Times New Roman" panose="02020603050405020304" pitchFamily="18" charset="0"/>
              </a:rPr>
              <a:t>“</a:t>
            </a:r>
            <a:r>
              <a:rPr lang="en-US" i="1" dirty="0" smtClean="0">
                <a:latin typeface="Calibri" panose="020F0502020204030204" pitchFamily="34" charset="0"/>
                <a:ea typeface="Malgun Gothic" panose="020B0503020000020004" pitchFamily="34" charset="-127"/>
                <a:cs typeface="Times New Roman" panose="02020603050405020304" pitchFamily="18" charset="0"/>
              </a:rPr>
              <a:t>what </a:t>
            </a:r>
            <a:r>
              <a:rPr lang="en-US" i="1" dirty="0">
                <a:latin typeface="Calibri" panose="020F0502020204030204" pitchFamily="34" charset="0"/>
                <a:ea typeface="Malgun Gothic" panose="020B0503020000020004" pitchFamily="34" charset="-127"/>
                <a:cs typeface="Times New Roman" panose="02020603050405020304" pitchFamily="18" charset="0"/>
              </a:rPr>
              <a:t>does it mean that gamma hat is good but RMSEA is bad</a:t>
            </a:r>
            <a:r>
              <a:rPr lang="en-US" i="1" dirty="0" smtClean="0">
                <a:latin typeface="Calibri" panose="020F0502020204030204" pitchFamily="34" charset="0"/>
                <a:ea typeface="Malgun Gothic" panose="020B0503020000020004" pitchFamily="34" charset="-127"/>
                <a:cs typeface="Times New Roman" panose="02020603050405020304" pitchFamily="18" charset="0"/>
              </a:rPr>
              <a:t>?”</a:t>
            </a:r>
            <a:r>
              <a:rPr lang="en-US" dirty="0" smtClean="0">
                <a:latin typeface="Calibri" panose="020F0502020204030204" pitchFamily="34" charset="0"/>
                <a:ea typeface="Malgun Gothic" panose="020B0503020000020004" pitchFamily="34" charset="-127"/>
                <a:cs typeface="Times New Roman" panose="02020603050405020304" pitchFamily="18" charset="0"/>
              </a:rPr>
              <a:t>).</a:t>
            </a:r>
          </a:p>
          <a:p>
            <a:pPr marL="0" marR="0">
              <a:lnSpc>
                <a:spcPct val="107000"/>
              </a:lnSpc>
              <a:spcBef>
                <a:spcPts val="0"/>
              </a:spcBef>
              <a:spcAft>
                <a:spcPts val="800"/>
              </a:spcAft>
            </a:pPr>
            <a:r>
              <a:rPr lang="en-US" dirty="0" smtClean="0">
                <a:latin typeface="Calibri" panose="020F0502020204030204" pitchFamily="34" charset="0"/>
                <a:ea typeface="Malgun Gothic" panose="020B0503020000020004" pitchFamily="34" charset="-127"/>
                <a:cs typeface="Times New Roman" panose="02020603050405020304" pitchFamily="18" charset="0"/>
              </a:rPr>
              <a:t>R is more convenient for writing codes &amp; managing the errors.</a:t>
            </a:r>
            <a:endParaRPr lang="en-US" dirty="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r>
              <a:rPr lang="en-US" sz="3600" b="1" dirty="0">
                <a:latin typeface="Calibri" panose="020F0502020204030204" pitchFamily="34" charset="0"/>
                <a:ea typeface="Malgun Gothic" panose="020B0503020000020004" pitchFamily="34" charset="-127"/>
                <a:cs typeface="Times New Roman" panose="02020603050405020304" pitchFamily="18" charset="0"/>
              </a:rPr>
              <a:t>Limitations</a:t>
            </a:r>
            <a:endParaRPr lang="en-US" sz="3600" dirty="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r>
              <a:rPr lang="en-US" dirty="0">
                <a:latin typeface="Calibri" panose="020F0502020204030204" pitchFamily="34" charset="0"/>
                <a:ea typeface="Malgun Gothic" panose="020B0503020000020004" pitchFamily="34" charset="-127"/>
                <a:cs typeface="Times New Roman" panose="02020603050405020304" pitchFamily="18" charset="0"/>
              </a:rPr>
              <a:t>Levels of model size was not </a:t>
            </a:r>
            <a:r>
              <a:rPr lang="en-US" dirty="0" smtClean="0">
                <a:latin typeface="Calibri" panose="020F0502020204030204" pitchFamily="34" charset="0"/>
                <a:ea typeface="Malgun Gothic" panose="020B0503020000020004" pitchFamily="34" charset="-127"/>
                <a:cs typeface="Times New Roman" panose="02020603050405020304" pitchFamily="18" charset="0"/>
              </a:rPr>
              <a:t>quantified.</a:t>
            </a:r>
            <a:endParaRPr lang="en-US" dirty="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r>
              <a:rPr lang="en-US" dirty="0">
                <a:latin typeface="Calibri" panose="020F0502020204030204" pitchFamily="34" charset="0"/>
                <a:ea typeface="Malgun Gothic" panose="020B0503020000020004" pitchFamily="34" charset="-127"/>
                <a:cs typeface="Times New Roman" panose="02020603050405020304" pitchFamily="18" charset="0"/>
              </a:rPr>
              <a:t>Did not incorporate categorical variables in the model</a:t>
            </a:r>
            <a:r>
              <a:rPr lang="en-US" dirty="0" smtClean="0">
                <a:latin typeface="Calibri" panose="020F0502020204030204" pitchFamily="34" charset="0"/>
                <a:ea typeface="Malgun Gothic" panose="020B0503020000020004" pitchFamily="34" charset="-127"/>
                <a:cs typeface="Times New Roman" panose="02020603050405020304" pitchFamily="18" charset="0"/>
              </a:rPr>
              <a:t>.</a:t>
            </a:r>
          </a:p>
          <a:p>
            <a:pPr marL="0" marR="0">
              <a:lnSpc>
                <a:spcPct val="107000"/>
              </a:lnSpc>
              <a:spcBef>
                <a:spcPts val="0"/>
              </a:spcBef>
              <a:spcAft>
                <a:spcPts val="800"/>
              </a:spcAft>
            </a:pPr>
            <a:r>
              <a:rPr lang="en-US" dirty="0" smtClean="0">
                <a:latin typeface="Calibri" panose="020F0502020204030204" pitchFamily="34" charset="0"/>
                <a:ea typeface="Malgun Gothic" panose="020B0503020000020004" pitchFamily="34" charset="-127"/>
                <a:cs typeface="Times New Roman" panose="02020603050405020304" pitchFamily="18" charset="0"/>
              </a:rPr>
              <a:t>Did not incorporate missing data structure in the model.</a:t>
            </a:r>
            <a:endParaRPr lang="en-US" dirty="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r>
              <a:rPr lang="en-US" dirty="0">
                <a:latin typeface="Calibri" panose="020F0502020204030204" pitchFamily="34" charset="0"/>
                <a:ea typeface="Malgun Gothic" panose="020B0503020000020004" pitchFamily="34" charset="-127"/>
                <a:cs typeface="Times New Roman" panose="02020603050405020304" pitchFamily="18" charset="0"/>
              </a:rPr>
              <a:t>Did not incorporate non-normally distributed data in the model</a:t>
            </a:r>
            <a:r>
              <a:rPr lang="en-US" dirty="0" smtClean="0">
                <a:latin typeface="Calibri" panose="020F0502020204030204" pitchFamily="34" charset="0"/>
                <a:ea typeface="Malgun Gothic" panose="020B0503020000020004" pitchFamily="34" charset="-127"/>
                <a:cs typeface="Times New Roman" panose="02020603050405020304" pitchFamily="18" charset="0"/>
              </a:rPr>
              <a:t>.</a:t>
            </a:r>
            <a:endParaRPr lang="en-US" dirty="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r>
              <a:rPr lang="en-US" dirty="0">
                <a:latin typeface="Calibri" panose="020F0502020204030204" pitchFamily="34" charset="0"/>
                <a:ea typeface="Malgun Gothic" panose="020B0503020000020004" pitchFamily="34" charset="-127"/>
                <a:cs typeface="Times New Roman" panose="02020603050405020304" pitchFamily="18" charset="0"/>
              </a:rPr>
              <a:t>Did not incorporate various models in the </a:t>
            </a:r>
            <a:r>
              <a:rPr lang="en-US" dirty="0" smtClean="0">
                <a:latin typeface="Calibri" panose="020F0502020204030204" pitchFamily="34" charset="0"/>
                <a:ea typeface="Malgun Gothic" panose="020B0503020000020004" pitchFamily="34" charset="-127"/>
                <a:cs typeface="Times New Roman" panose="02020603050405020304" pitchFamily="18" charset="0"/>
              </a:rPr>
              <a:t>study (e.g., Latent Growth Model).</a:t>
            </a:r>
            <a:endParaRPr lang="en-US" dirty="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r>
              <a:rPr lang="en-US" dirty="0">
                <a:latin typeface="Calibri" panose="020F0502020204030204" pitchFamily="34" charset="0"/>
                <a:ea typeface="Malgun Gothic" panose="020B0503020000020004" pitchFamily="34" charset="-127"/>
                <a:cs typeface="Times New Roman" panose="02020603050405020304" pitchFamily="18" charset="0"/>
              </a:rPr>
              <a:t>Did not distinguish measurement model misspecification and structural model </a:t>
            </a:r>
            <a:r>
              <a:rPr lang="en-US" dirty="0" smtClean="0">
                <a:latin typeface="Calibri" panose="020F0502020204030204" pitchFamily="34" charset="0"/>
                <a:ea typeface="Malgun Gothic" panose="020B0503020000020004" pitchFamily="34" charset="-127"/>
                <a:cs typeface="Times New Roman" panose="02020603050405020304" pitchFamily="18" charset="0"/>
              </a:rPr>
              <a:t>misspecification.</a:t>
            </a:r>
            <a:endParaRPr lang="en-US" dirty="0">
              <a:latin typeface="Calibri" panose="020F0502020204030204" pitchFamily="34" charset="0"/>
              <a:ea typeface="Malgun Gothic" panose="020B0503020000020004" pitchFamily="34" charset="-127"/>
              <a:cs typeface="Times New Roman" panose="02020603050405020304" pitchFamily="18" charset="0"/>
            </a:endParaRPr>
          </a:p>
        </p:txBody>
      </p:sp>
      <p:sp>
        <p:nvSpPr>
          <p:cNvPr id="19" name="Rectangle 18"/>
          <p:cNvSpPr/>
          <p:nvPr/>
        </p:nvSpPr>
        <p:spPr>
          <a:xfrm>
            <a:off x="14935200" y="20222519"/>
            <a:ext cx="13188024" cy="9945030"/>
          </a:xfrm>
          <a:prstGeom prst="rect">
            <a:avLst/>
          </a:prstGeom>
          <a:ln w="44450" cmpd="sng">
            <a:solidFill>
              <a:schemeClr val="tx1"/>
            </a:solidFill>
          </a:ln>
        </p:spPr>
        <p:txBody>
          <a:bodyPr wrap="square">
            <a:spAutoFit/>
          </a:bodyPr>
          <a:lstStyle/>
          <a:p>
            <a:pPr marL="0" marR="0">
              <a:lnSpc>
                <a:spcPct val="107000"/>
              </a:lnSpc>
              <a:spcBef>
                <a:spcPts val="0"/>
              </a:spcBef>
              <a:spcAft>
                <a:spcPts val="800"/>
              </a:spcAft>
            </a:pPr>
            <a:r>
              <a:rPr lang="en-US" sz="3600" b="1" dirty="0" smtClean="0">
                <a:latin typeface="Calibri" panose="020F0502020204030204" pitchFamily="34" charset="0"/>
                <a:ea typeface="Malgun Gothic" panose="020B0503020000020004" pitchFamily="34" charset="-127"/>
                <a:cs typeface="Times New Roman" panose="02020603050405020304" pitchFamily="18" charset="0"/>
              </a:rPr>
              <a:t>Outcomes</a:t>
            </a:r>
            <a:endParaRPr lang="en-US" b="1" dirty="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r>
              <a:rPr lang="en-US" b="1" dirty="0">
                <a:latin typeface="Calibri" panose="020F0502020204030204" pitchFamily="34" charset="0"/>
                <a:ea typeface="Malgun Gothic" panose="020B0503020000020004" pitchFamily="34" charset="-127"/>
                <a:cs typeface="Times New Roman" panose="02020603050405020304" pitchFamily="18" charset="0"/>
              </a:rPr>
              <a:t>Results are presented in tabular and graphical form in Tables </a:t>
            </a:r>
            <a:r>
              <a:rPr lang="en-US" b="1" dirty="0" smtClean="0">
                <a:latin typeface="Calibri" panose="020F0502020204030204" pitchFamily="34" charset="0"/>
                <a:ea typeface="Malgun Gothic" panose="020B0503020000020004" pitchFamily="34" charset="-127"/>
                <a:cs typeface="Times New Roman" panose="02020603050405020304" pitchFamily="18" charset="0"/>
              </a:rPr>
              <a:t>2 </a:t>
            </a:r>
            <a:r>
              <a:rPr lang="en-US" b="1" dirty="0">
                <a:latin typeface="Calibri" panose="020F0502020204030204" pitchFamily="34" charset="0"/>
                <a:ea typeface="Malgun Gothic" panose="020B0503020000020004" pitchFamily="34" charset="-127"/>
                <a:cs typeface="Times New Roman" panose="02020603050405020304" pitchFamily="18" charset="0"/>
              </a:rPr>
              <a:t>&amp; Figures </a:t>
            </a:r>
            <a:r>
              <a:rPr lang="en-US" b="1" dirty="0" smtClean="0">
                <a:latin typeface="Calibri" panose="020F0502020204030204" pitchFamily="34" charset="0"/>
                <a:ea typeface="Malgun Gothic" panose="020B0503020000020004" pitchFamily="34" charset="-127"/>
                <a:cs typeface="Times New Roman" panose="02020603050405020304" pitchFamily="18" charset="0"/>
              </a:rPr>
              <a:t>2, </a:t>
            </a:r>
            <a:r>
              <a:rPr lang="en-US" b="1" dirty="0">
                <a:latin typeface="Calibri" panose="020F0502020204030204" pitchFamily="34" charset="0"/>
                <a:ea typeface="Malgun Gothic" panose="020B0503020000020004" pitchFamily="34" charset="-127"/>
                <a:cs typeface="Times New Roman" panose="02020603050405020304" pitchFamily="18" charset="0"/>
              </a:rPr>
              <a:t>respectively.</a:t>
            </a:r>
            <a:endParaRPr lang="en-US" b="1" dirty="0" smtClean="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smtClean="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smtClean="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smtClean="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smtClean="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smtClean="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smtClean="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smtClean="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smtClean="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sz="1800" b="1" dirty="0" smtClean="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r>
              <a:rPr lang="en-US" sz="1800" b="1" dirty="0" smtClean="0">
                <a:latin typeface="Calibri" panose="020F0502020204030204" pitchFamily="34" charset="0"/>
                <a:ea typeface="Malgun Gothic" panose="020B0503020000020004" pitchFamily="34" charset="-127"/>
                <a:cs typeface="Times New Roman" panose="02020603050405020304" pitchFamily="18" charset="0"/>
              </a:rPr>
              <a:t> (a*b = interaction between a &amp; b)  (Underscored values are &gt; 0.1)  (Bolded indices are also shown in graphs)</a:t>
            </a:r>
            <a:endParaRPr lang="en-US" sz="1800" b="1" dirty="0" smtClean="0">
              <a:latin typeface="Calibri" panose="020F0502020204030204" pitchFamily="34" charset="0"/>
              <a:ea typeface="Malgun Gothic" panose="020B0503020000020004" pitchFamily="34" charset="-127"/>
              <a:cs typeface="Times New Roman" panose="02020603050405020304" pitchFamily="18" charset="0"/>
            </a:endParaRPr>
          </a:p>
        </p:txBody>
      </p:sp>
      <p:sp>
        <p:nvSpPr>
          <p:cNvPr id="22" name="Rectangle 21"/>
          <p:cNvSpPr/>
          <p:nvPr/>
        </p:nvSpPr>
        <p:spPr>
          <a:xfrm>
            <a:off x="28954224" y="5877324"/>
            <a:ext cx="13487400" cy="15317911"/>
          </a:xfrm>
          <a:prstGeom prst="rect">
            <a:avLst/>
          </a:prstGeom>
          <a:ln w="44450" cmpd="sng">
            <a:solidFill>
              <a:schemeClr val="tx1"/>
            </a:solidFill>
          </a:ln>
        </p:spPr>
        <p:txBody>
          <a:bodyPr wrap="square">
            <a:spAutoFit/>
          </a:bodyPr>
          <a:lstStyle/>
          <a:p>
            <a:pPr marL="0" marR="0">
              <a:lnSpc>
                <a:spcPct val="107000"/>
              </a:lnSpc>
              <a:spcBef>
                <a:spcPts val="0"/>
              </a:spcBef>
              <a:spcAft>
                <a:spcPts val="800"/>
              </a:spcAft>
            </a:pPr>
            <a:r>
              <a:rPr lang="en-US" sz="3600" b="1" dirty="0" smtClean="0">
                <a:latin typeface="Calibri" panose="020F0502020204030204" pitchFamily="34" charset="0"/>
                <a:ea typeface="Malgun Gothic" panose="020B0503020000020004" pitchFamily="34" charset="-127"/>
                <a:cs typeface="Times New Roman" panose="02020603050405020304" pitchFamily="18" charset="0"/>
              </a:rPr>
              <a:t>Outcomes (cont’d)</a:t>
            </a:r>
          </a:p>
          <a:p>
            <a:pPr marL="0" marR="0">
              <a:lnSpc>
                <a:spcPct val="107000"/>
              </a:lnSpc>
              <a:spcBef>
                <a:spcPts val="0"/>
              </a:spcBef>
              <a:spcAft>
                <a:spcPts val="800"/>
              </a:spcAft>
            </a:pPr>
            <a:endParaRPr lang="en-US" sz="3600" b="1" dirty="0" smtClean="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smtClean="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smtClean="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smtClean="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smtClean="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smtClean="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smtClean="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smtClean="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smtClean="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smtClean="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smtClean="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smtClean="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smtClean="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smtClean="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smtClean="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smtClean="0">
              <a:latin typeface="Calibri" panose="020F0502020204030204" pitchFamily="34" charset="0"/>
              <a:ea typeface="Malgun Gothic" panose="020B0503020000020004" pitchFamily="34" charset="-127"/>
              <a:cs typeface="Times New Roman" panose="02020603050405020304" pitchFamily="18" charset="0"/>
            </a:endParaRPr>
          </a:p>
        </p:txBody>
      </p:sp>
      <p:sp>
        <p:nvSpPr>
          <p:cNvPr id="24" name="Rectangle 23"/>
          <p:cNvSpPr/>
          <p:nvPr/>
        </p:nvSpPr>
        <p:spPr>
          <a:xfrm>
            <a:off x="14935200" y="5890024"/>
            <a:ext cx="13188024" cy="13912078"/>
          </a:xfrm>
          <a:prstGeom prst="rect">
            <a:avLst/>
          </a:prstGeom>
          <a:ln w="44450" cmpd="sng">
            <a:solidFill>
              <a:schemeClr val="tx1"/>
            </a:solidFill>
          </a:ln>
        </p:spPr>
        <p:txBody>
          <a:bodyPr wrap="square">
            <a:spAutoFit/>
          </a:bodyPr>
          <a:lstStyle/>
          <a:p>
            <a:pPr marL="0" marR="0">
              <a:lnSpc>
                <a:spcPct val="107000"/>
              </a:lnSpc>
              <a:spcBef>
                <a:spcPts val="0"/>
              </a:spcBef>
              <a:spcAft>
                <a:spcPts val="800"/>
              </a:spcAft>
            </a:pPr>
            <a:r>
              <a:rPr lang="en-US" sz="3600" b="1" dirty="0" smtClean="0">
                <a:latin typeface="Calibri" panose="020F0502020204030204" pitchFamily="34" charset="0"/>
                <a:ea typeface="Malgun Gothic" panose="020B0503020000020004" pitchFamily="34" charset="-127"/>
                <a:cs typeface="Times New Roman" panose="02020603050405020304" pitchFamily="18" charset="0"/>
              </a:rPr>
              <a:t>Method (cont’d)</a:t>
            </a:r>
          </a:p>
          <a:p>
            <a:pPr marL="0" marR="0">
              <a:lnSpc>
                <a:spcPct val="107000"/>
              </a:lnSpc>
              <a:spcBef>
                <a:spcPts val="0"/>
              </a:spcBef>
              <a:spcAft>
                <a:spcPts val="800"/>
              </a:spcAft>
            </a:pPr>
            <a:r>
              <a:rPr lang="en-US" dirty="0" smtClean="0">
                <a:latin typeface="Calibri" panose="020F0502020204030204" pitchFamily="34" charset="0"/>
                <a:ea typeface="Malgun Gothic" panose="020B0503020000020004" pitchFamily="34" charset="-127"/>
                <a:cs typeface="Times New Roman" panose="02020603050405020304" pitchFamily="18" charset="0"/>
              </a:rPr>
              <a:t>Two </a:t>
            </a:r>
            <a:r>
              <a:rPr lang="en-US" dirty="0">
                <a:latin typeface="Calibri" panose="020F0502020204030204" pitchFamily="34" charset="0"/>
                <a:ea typeface="Malgun Gothic" panose="020B0503020000020004" pitchFamily="34" charset="-127"/>
                <a:cs typeface="Times New Roman" panose="02020603050405020304" pitchFamily="18" charset="0"/>
              </a:rPr>
              <a:t>program languages – SAS and R – were used for implementing data simulation, model fitting and estimation, to generate but supposedly equivalent data. Then, SAS PROC GLM was solely used for secondary data analysis. The results of analysis on generated data using SAS and R were later compared to each other. </a:t>
            </a:r>
            <a:endParaRPr lang="en-US" dirty="0" smtClean="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dirty="0" smtClean="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dirty="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dirty="0" smtClean="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dirty="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sz="3600" b="1" dirty="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sz="3600" b="1" dirty="0" smtClean="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sz="3600" b="1" dirty="0" smtClean="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smtClean="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smtClean="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smtClean="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smtClean="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smtClean="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smtClean="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smtClean="0">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b="1" dirty="0" smtClean="0">
              <a:latin typeface="Calibri" panose="020F0502020204030204" pitchFamily="34" charset="0"/>
              <a:ea typeface="Malgun Gothic" panose="020B0503020000020004" pitchFamily="34" charset="-127"/>
              <a:cs typeface="Times New Roman" panose="02020603050405020304" pitchFamily="18" charset="0"/>
            </a:endParaRPr>
          </a:p>
        </p:txBody>
      </p:sp>
      <p:grpSp>
        <p:nvGrpSpPr>
          <p:cNvPr id="7" name="Group 6"/>
          <p:cNvGrpSpPr/>
          <p:nvPr/>
        </p:nvGrpSpPr>
        <p:grpSpPr>
          <a:xfrm>
            <a:off x="1676400" y="1042989"/>
            <a:ext cx="40433070" cy="4367211"/>
            <a:chOff x="1676400" y="1042989"/>
            <a:chExt cx="40433070" cy="4367211"/>
          </a:xfrm>
        </p:grpSpPr>
        <p:grpSp>
          <p:nvGrpSpPr>
            <p:cNvPr id="3426" name="Group 4"/>
            <p:cNvGrpSpPr>
              <a:grpSpLocks/>
            </p:cNvGrpSpPr>
            <p:nvPr/>
          </p:nvGrpSpPr>
          <p:grpSpPr bwMode="auto">
            <a:xfrm>
              <a:off x="5943600" y="1042989"/>
              <a:ext cx="32080200" cy="4367211"/>
              <a:chOff x="9903321" y="914400"/>
              <a:chExt cx="26545542" cy="4509809"/>
            </a:xfrm>
          </p:grpSpPr>
          <p:sp>
            <p:nvSpPr>
              <p:cNvPr id="3427" name="TextBox 1"/>
              <p:cNvSpPr txBox="1">
                <a:spLocks noChangeArrowheads="1"/>
              </p:cNvSpPr>
              <p:nvPr/>
            </p:nvSpPr>
            <p:spPr bwMode="auto">
              <a:xfrm>
                <a:off x="9903321" y="914400"/>
                <a:ext cx="26545542" cy="2383695"/>
              </a:xfrm>
              <a:prstGeom prst="rect">
                <a:avLst/>
              </a:prstGeom>
              <a:solidFill>
                <a:srgbClr val="CB202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7200" b="1" dirty="0" smtClean="0">
                    <a:solidFill>
                      <a:schemeClr val="bg1"/>
                    </a:solidFill>
                  </a:rPr>
                  <a:t>Monte Carlo Simulation to Study Fit Index Performances under the Varying Modeling Conditions: </a:t>
                </a:r>
                <a:r>
                  <a:rPr lang="en-US" altLang="en-US" sz="7200" b="1" dirty="0">
                    <a:solidFill>
                      <a:schemeClr val="bg1"/>
                    </a:solidFill>
                  </a:rPr>
                  <a:t>Comparing R and SAS Results</a:t>
                </a:r>
              </a:p>
            </p:txBody>
          </p:sp>
          <p:sp>
            <p:nvSpPr>
              <p:cNvPr id="3428" name="TextBox 2"/>
              <p:cNvSpPr txBox="1">
                <a:spLocks noChangeArrowheads="1"/>
              </p:cNvSpPr>
              <p:nvPr/>
            </p:nvSpPr>
            <p:spPr bwMode="auto">
              <a:xfrm>
                <a:off x="14942597" y="3485217"/>
                <a:ext cx="15773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6000" dirty="0"/>
                  <a:t>Dongho Choi</a:t>
                </a:r>
              </a:p>
              <a:p>
                <a:pPr algn="ctr"/>
                <a:r>
                  <a:rPr lang="en-US" altLang="en-US" sz="6000" dirty="0"/>
                  <a:t>University of Nebraska-Lincoln</a:t>
                </a:r>
              </a:p>
            </p:txBody>
          </p:sp>
        </p:grpSp>
        <p:pic>
          <p:nvPicPr>
            <p:cNvPr id="3078" name="Picture 6" descr="https://clubs.recservices.iastate.edu/baseball/wp-content/uploads/sites/10/2018/05/Nebraska-white-logo.jp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0804" t="12235" r="12981" b="12235"/>
            <a:stretch/>
          </p:blipFill>
          <p:spPr bwMode="auto">
            <a:xfrm>
              <a:off x="1676400" y="1042989"/>
              <a:ext cx="2895600" cy="286952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https://clubs.recservices.iastate.edu/baseball/wp-content/uploads/sites/10/2018/05/Nebraska-white-logo.jp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0804" t="12235" r="12981" b="12235"/>
            <a:stretch/>
          </p:blipFill>
          <p:spPr bwMode="auto">
            <a:xfrm>
              <a:off x="39213870" y="1042989"/>
              <a:ext cx="2895600" cy="2869527"/>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Rectangle 2"/>
          <p:cNvSpPr>
            <a:spLocks noChangeArrowheads="1"/>
          </p:cNvSpPr>
          <p:nvPr/>
        </p:nvSpPr>
        <p:spPr bwMode="auto">
          <a:xfrm>
            <a:off x="29156726" y="20344922"/>
            <a:ext cx="13188025" cy="47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i="1" dirty="0" smtClean="0">
                <a:solidFill>
                  <a:srgbClr val="44546A"/>
                </a:solidFill>
                <a:latin typeface="Calibri" panose="020F0502020204030204" pitchFamily="34" charset="0"/>
                <a:ea typeface="Malgun Gothic" panose="020B0503020000020004" pitchFamily="34" charset="-127"/>
                <a:cs typeface="Times New Roman" panose="02020603050405020304" pitchFamily="18" charset="0"/>
              </a:rPr>
              <a:t>Figure 2. </a:t>
            </a:r>
            <a:r>
              <a:rPr lang="en-US" altLang="en-US" i="1" dirty="0">
                <a:solidFill>
                  <a:srgbClr val="44546A"/>
                </a:solidFill>
                <a:latin typeface="Calibri" panose="020F0502020204030204" pitchFamily="34" charset="0"/>
                <a:ea typeface="Malgun Gothic" panose="020B0503020000020004" pitchFamily="34" charset="-127"/>
                <a:cs typeface="Times New Roman" panose="02020603050405020304" pitchFamily="18" charset="0"/>
              </a:rPr>
              <a:t>Values of semi-partial </a:t>
            </a:r>
            <a:r>
              <a:rPr lang="el-GR" altLang="en-US" i="1" dirty="0">
                <a:solidFill>
                  <a:srgbClr val="44546A"/>
                </a:solidFill>
                <a:latin typeface="Calibri" panose="020F0502020204030204" pitchFamily="34" charset="0"/>
                <a:ea typeface="Malgun Gothic" panose="020B0503020000020004" pitchFamily="34" charset="-127"/>
                <a:cs typeface="Times New Roman" panose="02020603050405020304" pitchFamily="18" charset="0"/>
              </a:rPr>
              <a:t>η²</a:t>
            </a:r>
            <a:r>
              <a:rPr lang="en-US" altLang="en-US" i="1" dirty="0">
                <a:solidFill>
                  <a:srgbClr val="44546A"/>
                </a:solidFill>
                <a:latin typeface="Calibri" panose="020F0502020204030204" pitchFamily="34" charset="0"/>
                <a:ea typeface="Malgun Gothic" panose="020B0503020000020004" pitchFamily="34" charset="-127"/>
                <a:cs typeface="Times New Roman" panose="02020603050405020304" pitchFamily="18" charset="0"/>
              </a:rPr>
              <a:t> for the Effects of the independent Variables on the fit indices</a:t>
            </a:r>
            <a:endParaRPr lang="en-US" altLang="en-US" sz="6600" dirty="0">
              <a:ea typeface="Malgun Gothic" panose="020B0503020000020004" pitchFamily="34" charset="-127"/>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857580898"/>
              </p:ext>
            </p:extLst>
          </p:nvPr>
        </p:nvGraphicFramePr>
        <p:xfrm>
          <a:off x="15080684" y="21941217"/>
          <a:ext cx="12897059" cy="7772396"/>
        </p:xfrm>
        <a:graphic>
          <a:graphicData uri="http://schemas.openxmlformats.org/drawingml/2006/table">
            <a:tbl>
              <a:tblPr firstRow="1" firstCol="1" bandRow="1"/>
              <a:tblGrid>
                <a:gridCol w="1666765">
                  <a:extLst>
                    <a:ext uri="{9D8B030D-6E8A-4147-A177-3AD203B41FA5}">
                      <a16:colId xmlns:a16="http://schemas.microsoft.com/office/drawing/2014/main" val="3617201505"/>
                    </a:ext>
                  </a:extLst>
                </a:gridCol>
                <a:gridCol w="560200">
                  <a:extLst>
                    <a:ext uri="{9D8B030D-6E8A-4147-A177-3AD203B41FA5}">
                      <a16:colId xmlns:a16="http://schemas.microsoft.com/office/drawing/2014/main" val="1717953495"/>
                    </a:ext>
                  </a:extLst>
                </a:gridCol>
                <a:gridCol w="561584">
                  <a:extLst>
                    <a:ext uri="{9D8B030D-6E8A-4147-A177-3AD203B41FA5}">
                      <a16:colId xmlns:a16="http://schemas.microsoft.com/office/drawing/2014/main" val="2368247835"/>
                    </a:ext>
                  </a:extLst>
                </a:gridCol>
                <a:gridCol w="561584">
                  <a:extLst>
                    <a:ext uri="{9D8B030D-6E8A-4147-A177-3AD203B41FA5}">
                      <a16:colId xmlns:a16="http://schemas.microsoft.com/office/drawing/2014/main" val="1326500178"/>
                    </a:ext>
                  </a:extLst>
                </a:gridCol>
                <a:gridCol w="561584">
                  <a:extLst>
                    <a:ext uri="{9D8B030D-6E8A-4147-A177-3AD203B41FA5}">
                      <a16:colId xmlns:a16="http://schemas.microsoft.com/office/drawing/2014/main" val="489144400"/>
                    </a:ext>
                  </a:extLst>
                </a:gridCol>
                <a:gridCol w="561584">
                  <a:extLst>
                    <a:ext uri="{9D8B030D-6E8A-4147-A177-3AD203B41FA5}">
                      <a16:colId xmlns:a16="http://schemas.microsoft.com/office/drawing/2014/main" val="4107754454"/>
                    </a:ext>
                  </a:extLst>
                </a:gridCol>
                <a:gridCol w="587296">
                  <a:extLst>
                    <a:ext uri="{9D8B030D-6E8A-4147-A177-3AD203B41FA5}">
                      <a16:colId xmlns:a16="http://schemas.microsoft.com/office/drawing/2014/main" val="277367975"/>
                    </a:ext>
                  </a:extLst>
                </a:gridCol>
                <a:gridCol w="535870">
                  <a:extLst>
                    <a:ext uri="{9D8B030D-6E8A-4147-A177-3AD203B41FA5}">
                      <a16:colId xmlns:a16="http://schemas.microsoft.com/office/drawing/2014/main" val="3527919129"/>
                    </a:ext>
                  </a:extLst>
                </a:gridCol>
                <a:gridCol w="561584">
                  <a:extLst>
                    <a:ext uri="{9D8B030D-6E8A-4147-A177-3AD203B41FA5}">
                      <a16:colId xmlns:a16="http://schemas.microsoft.com/office/drawing/2014/main" val="1746177634"/>
                    </a:ext>
                  </a:extLst>
                </a:gridCol>
                <a:gridCol w="561584">
                  <a:extLst>
                    <a:ext uri="{9D8B030D-6E8A-4147-A177-3AD203B41FA5}">
                      <a16:colId xmlns:a16="http://schemas.microsoft.com/office/drawing/2014/main" val="1731799582"/>
                    </a:ext>
                  </a:extLst>
                </a:gridCol>
                <a:gridCol w="561584">
                  <a:extLst>
                    <a:ext uri="{9D8B030D-6E8A-4147-A177-3AD203B41FA5}">
                      <a16:colId xmlns:a16="http://schemas.microsoft.com/office/drawing/2014/main" val="2072956216"/>
                    </a:ext>
                  </a:extLst>
                </a:gridCol>
                <a:gridCol w="561584">
                  <a:extLst>
                    <a:ext uri="{9D8B030D-6E8A-4147-A177-3AD203B41FA5}">
                      <a16:colId xmlns:a16="http://schemas.microsoft.com/office/drawing/2014/main" val="3617647983"/>
                    </a:ext>
                  </a:extLst>
                </a:gridCol>
                <a:gridCol w="561584">
                  <a:extLst>
                    <a:ext uri="{9D8B030D-6E8A-4147-A177-3AD203B41FA5}">
                      <a16:colId xmlns:a16="http://schemas.microsoft.com/office/drawing/2014/main" val="864420989"/>
                    </a:ext>
                  </a:extLst>
                </a:gridCol>
                <a:gridCol w="561584">
                  <a:extLst>
                    <a:ext uri="{9D8B030D-6E8A-4147-A177-3AD203B41FA5}">
                      <a16:colId xmlns:a16="http://schemas.microsoft.com/office/drawing/2014/main" val="2344222177"/>
                    </a:ext>
                  </a:extLst>
                </a:gridCol>
                <a:gridCol w="561584">
                  <a:extLst>
                    <a:ext uri="{9D8B030D-6E8A-4147-A177-3AD203B41FA5}">
                      <a16:colId xmlns:a16="http://schemas.microsoft.com/office/drawing/2014/main" val="1635395018"/>
                    </a:ext>
                  </a:extLst>
                </a:gridCol>
                <a:gridCol w="561584">
                  <a:extLst>
                    <a:ext uri="{9D8B030D-6E8A-4147-A177-3AD203B41FA5}">
                      <a16:colId xmlns:a16="http://schemas.microsoft.com/office/drawing/2014/main" val="2857854805"/>
                    </a:ext>
                  </a:extLst>
                </a:gridCol>
                <a:gridCol w="561584">
                  <a:extLst>
                    <a:ext uri="{9D8B030D-6E8A-4147-A177-3AD203B41FA5}">
                      <a16:colId xmlns:a16="http://schemas.microsoft.com/office/drawing/2014/main" val="1209615687"/>
                    </a:ext>
                  </a:extLst>
                </a:gridCol>
                <a:gridCol w="561584">
                  <a:extLst>
                    <a:ext uri="{9D8B030D-6E8A-4147-A177-3AD203B41FA5}">
                      <a16:colId xmlns:a16="http://schemas.microsoft.com/office/drawing/2014/main" val="2666908485"/>
                    </a:ext>
                  </a:extLst>
                </a:gridCol>
                <a:gridCol w="561584">
                  <a:extLst>
                    <a:ext uri="{9D8B030D-6E8A-4147-A177-3AD203B41FA5}">
                      <a16:colId xmlns:a16="http://schemas.microsoft.com/office/drawing/2014/main" val="2840082308"/>
                    </a:ext>
                  </a:extLst>
                </a:gridCol>
                <a:gridCol w="561584">
                  <a:extLst>
                    <a:ext uri="{9D8B030D-6E8A-4147-A177-3AD203B41FA5}">
                      <a16:colId xmlns:a16="http://schemas.microsoft.com/office/drawing/2014/main" val="4004937933"/>
                    </a:ext>
                  </a:extLst>
                </a:gridCol>
                <a:gridCol w="561584">
                  <a:extLst>
                    <a:ext uri="{9D8B030D-6E8A-4147-A177-3AD203B41FA5}">
                      <a16:colId xmlns:a16="http://schemas.microsoft.com/office/drawing/2014/main" val="4250765869"/>
                    </a:ext>
                  </a:extLst>
                </a:gridCol>
              </a:tblGrid>
              <a:tr h="549733">
                <a:tc rowSpan="2">
                  <a:txBody>
                    <a:bodyPr/>
                    <a:lstStyle/>
                    <a:p>
                      <a:pPr marL="0" marR="0" algn="ctr">
                        <a:lnSpc>
                          <a:spcPct val="107000"/>
                        </a:lnSpc>
                        <a:spcBef>
                          <a:spcPts val="0"/>
                        </a:spcBef>
                        <a:spcAft>
                          <a:spcPts val="800"/>
                        </a:spcAft>
                      </a:pPr>
                      <a:r>
                        <a:rPr lang="en-US" sz="1200" dirty="0">
                          <a:effectLst/>
                          <a:latin typeface="Times New Roman" panose="02020603050405020304" pitchFamily="18" charset="0"/>
                          <a:ea typeface="Malgun Gothic" panose="020B0503020000020004" pitchFamily="34" charset="-127"/>
                          <a:cs typeface="Times New Roman" panose="02020603050405020304" pitchFamily="18" charset="0"/>
                        </a:rPr>
                        <a:t>EFFECT INDEX</a:t>
                      </a:r>
                      <a:endParaRPr lang="en-US" sz="3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6869" marR="76869"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lnSpc>
                          <a:spcPct val="107000"/>
                        </a:lnSpc>
                        <a:spcBef>
                          <a:spcPts val="0"/>
                        </a:spcBef>
                        <a:spcAft>
                          <a:spcPts val="800"/>
                        </a:spcAft>
                      </a:pPr>
                      <a:r>
                        <a:rPr lang="en-US" sz="1200" b="1" dirty="0">
                          <a:effectLst/>
                          <a:latin typeface="Times New Roman" panose="02020603050405020304" pitchFamily="18" charset="0"/>
                          <a:ea typeface="Malgun Gothic" panose="020B0503020000020004" pitchFamily="34" charset="-127"/>
                          <a:cs typeface="Times New Roman" panose="02020603050405020304" pitchFamily="18" charset="0"/>
                        </a:rPr>
                        <a:t>χ²</a:t>
                      </a:r>
                      <a:endParaRPr lang="en-US" sz="3100" b="1"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6869" marR="76869"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gridSpan="2">
                  <a:txBody>
                    <a:bodyPr/>
                    <a:lstStyle/>
                    <a:p>
                      <a:pPr marL="0" marR="0" algn="ctr">
                        <a:lnSpc>
                          <a:spcPct val="107000"/>
                        </a:lnSpc>
                        <a:spcBef>
                          <a:spcPts val="0"/>
                        </a:spcBef>
                        <a:spcAft>
                          <a:spcPts val="800"/>
                        </a:spcAft>
                      </a:pPr>
                      <a:r>
                        <a:rPr lang="en-US" sz="1200" b="1" dirty="0">
                          <a:effectLst/>
                          <a:latin typeface="Times New Roman" panose="02020603050405020304" pitchFamily="18" charset="0"/>
                          <a:ea typeface="Malgun Gothic" panose="020B0503020000020004" pitchFamily="34" charset="-127"/>
                          <a:cs typeface="Times New Roman" panose="02020603050405020304" pitchFamily="18" charset="0"/>
                        </a:rPr>
                        <a:t>RMSEA</a:t>
                      </a:r>
                      <a:endParaRPr lang="en-US" sz="3100" b="1"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6869" marR="76869"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gridSpan="2">
                  <a:txBody>
                    <a:bodyPr/>
                    <a:lstStyle/>
                    <a:p>
                      <a:pPr marL="0" marR="0" algn="ctr">
                        <a:lnSpc>
                          <a:spcPct val="107000"/>
                        </a:lnSpc>
                        <a:spcBef>
                          <a:spcPts val="0"/>
                        </a:spcBef>
                        <a:spcAft>
                          <a:spcPts val="800"/>
                        </a:spcAft>
                      </a:pPr>
                      <a:r>
                        <a:rPr lang="en-US" sz="1200" b="1" dirty="0">
                          <a:effectLst/>
                          <a:latin typeface="Times New Roman" panose="02020603050405020304" pitchFamily="18" charset="0"/>
                          <a:ea typeface="Malgun Gothic" panose="020B0503020000020004" pitchFamily="34" charset="-127"/>
                          <a:cs typeface="Times New Roman" panose="02020603050405020304" pitchFamily="18" charset="0"/>
                        </a:rPr>
                        <a:t>RMR</a:t>
                      </a:r>
                      <a:endParaRPr lang="en-US" sz="3100" b="1"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6869" marR="76869"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gridSpan="2">
                  <a:txBody>
                    <a:bodyPr/>
                    <a:lstStyle/>
                    <a:p>
                      <a:pPr marL="0" marR="0" algn="ctr">
                        <a:lnSpc>
                          <a:spcPct val="107000"/>
                        </a:lnSpc>
                        <a:spcBef>
                          <a:spcPts val="0"/>
                        </a:spcBef>
                        <a:spcAft>
                          <a:spcPts val="800"/>
                        </a:spcAft>
                      </a:pPr>
                      <a:r>
                        <a:rPr lang="en-US" sz="1200" b="1" dirty="0">
                          <a:effectLst/>
                          <a:latin typeface="Times New Roman" panose="02020603050405020304" pitchFamily="18" charset="0"/>
                          <a:ea typeface="Malgun Gothic" panose="020B0503020000020004" pitchFamily="34" charset="-127"/>
                          <a:cs typeface="Times New Roman" panose="02020603050405020304" pitchFamily="18" charset="0"/>
                        </a:rPr>
                        <a:t>SRMR</a:t>
                      </a:r>
                      <a:endParaRPr lang="en-US" sz="3100" b="1"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6869" marR="76869"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gridSpan="2">
                  <a:txBody>
                    <a:bodyPr/>
                    <a:lstStyle/>
                    <a:p>
                      <a:pPr marL="0" marR="0" algn="ctr">
                        <a:lnSpc>
                          <a:spcPct val="107000"/>
                        </a:lnSpc>
                        <a:spcBef>
                          <a:spcPts val="0"/>
                        </a:spcBef>
                        <a:spcAft>
                          <a:spcPts val="800"/>
                        </a:spcAft>
                      </a:pPr>
                      <a:r>
                        <a:rPr lang="en-US" sz="1200" dirty="0">
                          <a:effectLst/>
                          <a:latin typeface="Times New Roman" panose="02020603050405020304" pitchFamily="18" charset="0"/>
                          <a:ea typeface="Malgun Gothic" panose="020B0503020000020004" pitchFamily="34" charset="-127"/>
                          <a:cs typeface="Times New Roman" panose="02020603050405020304" pitchFamily="18" charset="0"/>
                        </a:rPr>
                        <a:t>GFI</a:t>
                      </a:r>
                      <a:endParaRPr lang="en-US" sz="3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6869" marR="76869"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gridSpan="2">
                  <a:txBody>
                    <a:bodyPr/>
                    <a:lstStyle/>
                    <a:p>
                      <a:pPr marL="0" marR="0" algn="ctr">
                        <a:lnSpc>
                          <a:spcPct val="107000"/>
                        </a:lnSpc>
                        <a:spcBef>
                          <a:spcPts val="0"/>
                        </a:spcBef>
                        <a:spcAft>
                          <a:spcPts val="800"/>
                        </a:spcAft>
                      </a:pPr>
                      <a:r>
                        <a:rPr lang="en-US" sz="1200" dirty="0">
                          <a:effectLst/>
                          <a:latin typeface="Times New Roman" panose="02020603050405020304" pitchFamily="18" charset="0"/>
                          <a:ea typeface="Malgun Gothic" panose="020B0503020000020004" pitchFamily="34" charset="-127"/>
                          <a:cs typeface="Times New Roman" panose="02020603050405020304" pitchFamily="18" charset="0"/>
                        </a:rPr>
                        <a:t>AGFI</a:t>
                      </a:r>
                      <a:endParaRPr lang="en-US" sz="3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6869" marR="76869"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gridSpan="2">
                  <a:txBody>
                    <a:bodyPr/>
                    <a:lstStyle/>
                    <a:p>
                      <a:pPr marL="0" marR="0" algn="ctr">
                        <a:lnSpc>
                          <a:spcPct val="107000"/>
                        </a:lnSpc>
                        <a:spcBef>
                          <a:spcPts val="0"/>
                        </a:spcBef>
                        <a:spcAft>
                          <a:spcPts val="800"/>
                        </a:spcAft>
                      </a:pPr>
                      <a:r>
                        <a:rPr lang="en-US" sz="1200" b="1" dirty="0">
                          <a:effectLst/>
                          <a:latin typeface="Times New Roman" panose="02020603050405020304" pitchFamily="18" charset="0"/>
                          <a:ea typeface="Malgun Gothic" panose="020B0503020000020004" pitchFamily="34" charset="-127"/>
                          <a:cs typeface="Times New Roman" panose="02020603050405020304" pitchFamily="18" charset="0"/>
                        </a:rPr>
                        <a:t>CFI</a:t>
                      </a:r>
                      <a:endParaRPr lang="en-US" sz="3100" b="1"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6869" marR="76869"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gridSpan="2">
                  <a:txBody>
                    <a:bodyPr/>
                    <a:lstStyle/>
                    <a:p>
                      <a:pPr marL="0" marR="0" algn="ctr">
                        <a:lnSpc>
                          <a:spcPct val="107000"/>
                        </a:lnSpc>
                        <a:spcBef>
                          <a:spcPts val="0"/>
                        </a:spcBef>
                        <a:spcAft>
                          <a:spcPts val="800"/>
                        </a:spcAft>
                      </a:pPr>
                      <a:r>
                        <a:rPr lang="en-US" sz="1200" dirty="0">
                          <a:effectLst/>
                          <a:latin typeface="Times New Roman" panose="02020603050405020304" pitchFamily="18" charset="0"/>
                          <a:ea typeface="Malgun Gothic" panose="020B0503020000020004" pitchFamily="34" charset="-127"/>
                          <a:cs typeface="Times New Roman" panose="02020603050405020304" pitchFamily="18" charset="0"/>
                        </a:rPr>
                        <a:t>NFI</a:t>
                      </a:r>
                      <a:endParaRPr lang="en-US" sz="3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6869" marR="76869"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gridSpan="2">
                  <a:txBody>
                    <a:bodyPr/>
                    <a:lstStyle/>
                    <a:p>
                      <a:pPr marL="0" marR="0" algn="ctr">
                        <a:lnSpc>
                          <a:spcPct val="107000"/>
                        </a:lnSpc>
                        <a:spcBef>
                          <a:spcPts val="0"/>
                        </a:spcBef>
                        <a:spcAft>
                          <a:spcPts val="800"/>
                        </a:spcAft>
                      </a:pPr>
                      <a:r>
                        <a:rPr lang="en-US" sz="1200" dirty="0" smtClean="0">
                          <a:effectLst/>
                          <a:latin typeface="Times New Roman" panose="02020603050405020304" pitchFamily="18" charset="0"/>
                          <a:ea typeface="Malgun Gothic" panose="020B0503020000020004" pitchFamily="34" charset="-127"/>
                          <a:cs typeface="Times New Roman" panose="02020603050405020304" pitchFamily="18" charset="0"/>
                        </a:rPr>
                        <a:t>TLI</a:t>
                      </a:r>
                      <a:endParaRPr lang="en-US" sz="3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6869" marR="76869"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gridSpan="2">
                  <a:txBody>
                    <a:bodyPr/>
                    <a:lstStyle/>
                    <a:p>
                      <a:pPr marL="0" marR="0" algn="ctr">
                        <a:lnSpc>
                          <a:spcPct val="107000"/>
                        </a:lnSpc>
                        <a:spcBef>
                          <a:spcPts val="0"/>
                        </a:spcBef>
                        <a:spcAft>
                          <a:spcPts val="800"/>
                        </a:spcAft>
                      </a:pPr>
                      <a:r>
                        <a:rPr lang="en-US" sz="1200" b="1" dirty="0" smtClean="0">
                          <a:effectLst/>
                          <a:latin typeface="Times New Roman" panose="02020603050405020304" pitchFamily="18" charset="0"/>
                          <a:ea typeface="Malgun Gothic" panose="020B0503020000020004" pitchFamily="34" charset="-127"/>
                          <a:cs typeface="Times New Roman" panose="02020603050405020304" pitchFamily="18" charset="0"/>
                        </a:rPr>
                        <a:t>GAMMA HAT</a:t>
                      </a:r>
                      <a:endParaRPr lang="en-US" sz="3100" b="1"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6869" marR="76869"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extLst>
                  <a:ext uri="{0D108BD9-81ED-4DB2-BD59-A6C34878D82A}">
                    <a16:rowId xmlns:a16="http://schemas.microsoft.com/office/drawing/2014/main" val="1325160497"/>
                  </a:ext>
                </a:extLst>
              </a:tr>
              <a:tr h="397609">
                <a:tc vMerge="1">
                  <a:txBody>
                    <a:bodyPr/>
                    <a:lstStyle/>
                    <a:p>
                      <a:endParaRPr lang="en-US"/>
                    </a:p>
                  </a:txBody>
                  <a:tcPr/>
                </a:tc>
                <a:tc>
                  <a:txBody>
                    <a:bodyPr/>
                    <a:lstStyle/>
                    <a:p>
                      <a:pPr marL="0" marR="0" algn="ctr">
                        <a:lnSpc>
                          <a:spcPct val="107000"/>
                        </a:lnSpc>
                        <a:spcBef>
                          <a:spcPts val="0"/>
                        </a:spcBef>
                        <a:spcAft>
                          <a:spcPts val="800"/>
                        </a:spcAft>
                      </a:pPr>
                      <a:r>
                        <a:rPr lang="en-US" sz="1100" b="1" u="none" dirty="0">
                          <a:effectLst/>
                          <a:latin typeface="Times New Roman" panose="02020603050405020304" pitchFamily="18" charset="0"/>
                          <a:ea typeface="Malgun Gothic" panose="020B0503020000020004" pitchFamily="34" charset="-127"/>
                          <a:cs typeface="Times New Roman" panose="02020603050405020304" pitchFamily="18" charset="0"/>
                        </a:rPr>
                        <a:t>SAS</a:t>
                      </a:r>
                      <a:endParaRPr lang="en-US" sz="3500" b="1" u="none"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6869" marR="76869"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100" b="1" u="none" dirty="0">
                          <a:effectLst/>
                          <a:latin typeface="Times New Roman" panose="02020603050405020304" pitchFamily="18" charset="0"/>
                          <a:ea typeface="Malgun Gothic" panose="020B0503020000020004" pitchFamily="34" charset="-127"/>
                          <a:cs typeface="Times New Roman" panose="02020603050405020304" pitchFamily="18" charset="0"/>
                        </a:rPr>
                        <a:t>R</a:t>
                      </a:r>
                      <a:endParaRPr lang="en-US" sz="3500" b="1" u="none"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6869" marR="76869"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100" b="1" u="none" dirty="0">
                          <a:effectLst/>
                          <a:latin typeface="Times New Roman" panose="02020603050405020304" pitchFamily="18" charset="0"/>
                          <a:ea typeface="Malgun Gothic" panose="020B0503020000020004" pitchFamily="34" charset="-127"/>
                          <a:cs typeface="Times New Roman" panose="02020603050405020304" pitchFamily="18" charset="0"/>
                        </a:rPr>
                        <a:t>SAS</a:t>
                      </a:r>
                      <a:endParaRPr lang="en-US" sz="3500" b="1" u="none"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6869" marR="76869"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100" b="1" u="none" dirty="0">
                          <a:effectLst/>
                          <a:latin typeface="Times New Roman" panose="02020603050405020304" pitchFamily="18" charset="0"/>
                          <a:ea typeface="Malgun Gothic" panose="020B0503020000020004" pitchFamily="34" charset="-127"/>
                          <a:cs typeface="Times New Roman" panose="02020603050405020304" pitchFamily="18" charset="0"/>
                        </a:rPr>
                        <a:t>R</a:t>
                      </a:r>
                      <a:endParaRPr lang="en-US" sz="3500" b="1" u="none"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6869" marR="76869"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100" b="1" u="none" dirty="0">
                          <a:effectLst/>
                          <a:latin typeface="Times New Roman" panose="02020603050405020304" pitchFamily="18" charset="0"/>
                          <a:ea typeface="Malgun Gothic" panose="020B0503020000020004" pitchFamily="34" charset="-127"/>
                          <a:cs typeface="Times New Roman" panose="02020603050405020304" pitchFamily="18" charset="0"/>
                        </a:rPr>
                        <a:t>SAS</a:t>
                      </a:r>
                      <a:endParaRPr lang="en-US" sz="3500" b="1" u="none"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6869" marR="76869"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100" b="1" u="none" dirty="0">
                          <a:effectLst/>
                          <a:latin typeface="Times New Roman" panose="02020603050405020304" pitchFamily="18" charset="0"/>
                          <a:ea typeface="Malgun Gothic" panose="020B0503020000020004" pitchFamily="34" charset="-127"/>
                          <a:cs typeface="Times New Roman" panose="02020603050405020304" pitchFamily="18" charset="0"/>
                        </a:rPr>
                        <a:t>R</a:t>
                      </a:r>
                      <a:endParaRPr lang="en-US" sz="3500" b="1" u="none"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6869" marR="76869"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100" b="1" u="none" dirty="0">
                          <a:effectLst/>
                          <a:latin typeface="Times New Roman" panose="02020603050405020304" pitchFamily="18" charset="0"/>
                          <a:ea typeface="Malgun Gothic" panose="020B0503020000020004" pitchFamily="34" charset="-127"/>
                          <a:cs typeface="Times New Roman" panose="02020603050405020304" pitchFamily="18" charset="0"/>
                        </a:rPr>
                        <a:t>SAS</a:t>
                      </a:r>
                      <a:endParaRPr lang="en-US" sz="3500" b="1" u="none"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6869" marR="76869"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100" b="1" u="none" dirty="0">
                          <a:effectLst/>
                          <a:latin typeface="Times New Roman" panose="02020603050405020304" pitchFamily="18" charset="0"/>
                          <a:ea typeface="Malgun Gothic" panose="020B0503020000020004" pitchFamily="34" charset="-127"/>
                          <a:cs typeface="Times New Roman" panose="02020603050405020304" pitchFamily="18" charset="0"/>
                        </a:rPr>
                        <a:t>R</a:t>
                      </a:r>
                      <a:endParaRPr lang="en-US" sz="3500" b="1" u="none"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6869" marR="76869"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100" u="none">
                          <a:effectLst/>
                          <a:latin typeface="Times New Roman" panose="02020603050405020304" pitchFamily="18" charset="0"/>
                          <a:ea typeface="Malgun Gothic" panose="020B0503020000020004" pitchFamily="34" charset="-127"/>
                          <a:cs typeface="Times New Roman" panose="02020603050405020304" pitchFamily="18" charset="0"/>
                        </a:rPr>
                        <a:t>SAS</a:t>
                      </a:r>
                      <a:endParaRPr lang="en-US" sz="3500" u="none">
                        <a:effectLst/>
                        <a:latin typeface="Calibri" panose="020F0502020204030204" pitchFamily="34" charset="0"/>
                        <a:ea typeface="Malgun Gothic" panose="020B0503020000020004" pitchFamily="34" charset="-127"/>
                        <a:cs typeface="Times New Roman" panose="02020603050405020304" pitchFamily="18" charset="0"/>
                      </a:endParaRPr>
                    </a:p>
                  </a:txBody>
                  <a:tcPr marL="76869" marR="76869"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100" u="none" dirty="0">
                          <a:effectLst/>
                          <a:latin typeface="Times New Roman" panose="02020603050405020304" pitchFamily="18" charset="0"/>
                          <a:ea typeface="Malgun Gothic" panose="020B0503020000020004" pitchFamily="34" charset="-127"/>
                          <a:cs typeface="Times New Roman" panose="02020603050405020304" pitchFamily="18" charset="0"/>
                        </a:rPr>
                        <a:t>R</a:t>
                      </a:r>
                      <a:endParaRPr lang="en-US" sz="3500" u="none"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6869" marR="76869"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100" u="none">
                          <a:effectLst/>
                          <a:latin typeface="Times New Roman" panose="02020603050405020304" pitchFamily="18" charset="0"/>
                          <a:ea typeface="Malgun Gothic" panose="020B0503020000020004" pitchFamily="34" charset="-127"/>
                          <a:cs typeface="Times New Roman" panose="02020603050405020304" pitchFamily="18" charset="0"/>
                        </a:rPr>
                        <a:t>SAS</a:t>
                      </a:r>
                      <a:endParaRPr lang="en-US" sz="3500" u="none">
                        <a:effectLst/>
                        <a:latin typeface="Calibri" panose="020F0502020204030204" pitchFamily="34" charset="0"/>
                        <a:ea typeface="Malgun Gothic" panose="020B0503020000020004" pitchFamily="34" charset="-127"/>
                        <a:cs typeface="Times New Roman" panose="02020603050405020304" pitchFamily="18" charset="0"/>
                      </a:endParaRPr>
                    </a:p>
                  </a:txBody>
                  <a:tcPr marL="76869" marR="76869"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100" u="none" dirty="0">
                          <a:effectLst/>
                          <a:latin typeface="Times New Roman" panose="02020603050405020304" pitchFamily="18" charset="0"/>
                          <a:ea typeface="Malgun Gothic" panose="020B0503020000020004" pitchFamily="34" charset="-127"/>
                          <a:cs typeface="Times New Roman" panose="02020603050405020304" pitchFamily="18" charset="0"/>
                        </a:rPr>
                        <a:t>R</a:t>
                      </a:r>
                      <a:endParaRPr lang="en-US" sz="3500" u="none"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6869" marR="76869"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100" b="1" u="none" dirty="0">
                          <a:effectLst/>
                          <a:latin typeface="Times New Roman" panose="02020603050405020304" pitchFamily="18" charset="0"/>
                          <a:ea typeface="Malgun Gothic" panose="020B0503020000020004" pitchFamily="34" charset="-127"/>
                          <a:cs typeface="Times New Roman" panose="02020603050405020304" pitchFamily="18" charset="0"/>
                        </a:rPr>
                        <a:t>SAS</a:t>
                      </a:r>
                      <a:endParaRPr lang="en-US" sz="3500" b="1" u="none"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6869" marR="76869"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100" b="1" u="none">
                          <a:effectLst/>
                          <a:latin typeface="Times New Roman" panose="02020603050405020304" pitchFamily="18" charset="0"/>
                          <a:ea typeface="Malgun Gothic" panose="020B0503020000020004" pitchFamily="34" charset="-127"/>
                          <a:cs typeface="Times New Roman" panose="02020603050405020304" pitchFamily="18" charset="0"/>
                        </a:rPr>
                        <a:t>R</a:t>
                      </a:r>
                      <a:endParaRPr lang="en-US" sz="3500" b="1" u="none">
                        <a:effectLst/>
                        <a:latin typeface="Calibri" panose="020F0502020204030204" pitchFamily="34" charset="0"/>
                        <a:ea typeface="Malgun Gothic" panose="020B0503020000020004" pitchFamily="34" charset="-127"/>
                        <a:cs typeface="Times New Roman" panose="02020603050405020304" pitchFamily="18" charset="0"/>
                      </a:endParaRPr>
                    </a:p>
                  </a:txBody>
                  <a:tcPr marL="76869" marR="76869"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100" u="none" dirty="0">
                          <a:effectLst/>
                          <a:latin typeface="Times New Roman" panose="02020603050405020304" pitchFamily="18" charset="0"/>
                          <a:ea typeface="Malgun Gothic" panose="020B0503020000020004" pitchFamily="34" charset="-127"/>
                          <a:cs typeface="Times New Roman" panose="02020603050405020304" pitchFamily="18" charset="0"/>
                        </a:rPr>
                        <a:t>SAS</a:t>
                      </a:r>
                      <a:endParaRPr lang="en-US" sz="3500" u="none"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6869" marR="76869"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100" u="none">
                          <a:effectLst/>
                          <a:latin typeface="Times New Roman" panose="02020603050405020304" pitchFamily="18" charset="0"/>
                          <a:ea typeface="Malgun Gothic" panose="020B0503020000020004" pitchFamily="34" charset="-127"/>
                          <a:cs typeface="Times New Roman" panose="02020603050405020304" pitchFamily="18" charset="0"/>
                        </a:rPr>
                        <a:t>R</a:t>
                      </a:r>
                      <a:endParaRPr lang="en-US" sz="3500" u="none">
                        <a:effectLst/>
                        <a:latin typeface="Calibri" panose="020F0502020204030204" pitchFamily="34" charset="0"/>
                        <a:ea typeface="Malgun Gothic" panose="020B0503020000020004" pitchFamily="34" charset="-127"/>
                        <a:cs typeface="Times New Roman" panose="02020603050405020304" pitchFamily="18" charset="0"/>
                      </a:endParaRPr>
                    </a:p>
                  </a:txBody>
                  <a:tcPr marL="76869" marR="76869"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100" u="none">
                          <a:effectLst/>
                          <a:latin typeface="Times New Roman" panose="02020603050405020304" pitchFamily="18" charset="0"/>
                          <a:ea typeface="Malgun Gothic" panose="020B0503020000020004" pitchFamily="34" charset="-127"/>
                          <a:cs typeface="Times New Roman" panose="02020603050405020304" pitchFamily="18" charset="0"/>
                        </a:rPr>
                        <a:t>SAS</a:t>
                      </a:r>
                      <a:endParaRPr lang="en-US" sz="3500" u="none">
                        <a:effectLst/>
                        <a:latin typeface="Calibri" panose="020F0502020204030204" pitchFamily="34" charset="0"/>
                        <a:ea typeface="Malgun Gothic" panose="020B0503020000020004" pitchFamily="34" charset="-127"/>
                        <a:cs typeface="Times New Roman" panose="02020603050405020304" pitchFamily="18" charset="0"/>
                      </a:endParaRPr>
                    </a:p>
                  </a:txBody>
                  <a:tcPr marL="76869" marR="76869"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100" u="none" dirty="0">
                          <a:effectLst/>
                          <a:latin typeface="Times New Roman" panose="02020603050405020304" pitchFamily="18" charset="0"/>
                          <a:ea typeface="Malgun Gothic" panose="020B0503020000020004" pitchFamily="34" charset="-127"/>
                          <a:cs typeface="Times New Roman" panose="02020603050405020304" pitchFamily="18" charset="0"/>
                        </a:rPr>
                        <a:t>R</a:t>
                      </a:r>
                      <a:endParaRPr lang="en-US" sz="3500" u="none"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6869" marR="76869"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100" b="1" u="none" dirty="0">
                          <a:effectLst/>
                          <a:latin typeface="Times New Roman" panose="02020603050405020304" pitchFamily="18" charset="0"/>
                          <a:ea typeface="Malgun Gothic" panose="020B0503020000020004" pitchFamily="34" charset="-127"/>
                          <a:cs typeface="Times New Roman" panose="02020603050405020304" pitchFamily="18" charset="0"/>
                        </a:rPr>
                        <a:t>SAS</a:t>
                      </a:r>
                      <a:endParaRPr lang="en-US" sz="3500" b="1" u="none"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6869" marR="76869"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100" b="1" u="none" dirty="0">
                          <a:effectLst/>
                          <a:latin typeface="Times New Roman" panose="02020603050405020304" pitchFamily="18" charset="0"/>
                          <a:ea typeface="Malgun Gothic" panose="020B0503020000020004" pitchFamily="34" charset="-127"/>
                          <a:cs typeface="Times New Roman" panose="02020603050405020304" pitchFamily="18" charset="0"/>
                        </a:rPr>
                        <a:t>R</a:t>
                      </a:r>
                      <a:endParaRPr lang="en-US" sz="3500" b="1" u="none"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6869" marR="76869"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9629949"/>
                  </a:ext>
                </a:extLst>
              </a:tr>
              <a:tr h="570425">
                <a:tc>
                  <a:txBody>
                    <a:bodyPr/>
                    <a:lstStyle/>
                    <a:p>
                      <a:pPr marL="0" marR="0" algn="ctr">
                        <a:lnSpc>
                          <a:spcPct val="107000"/>
                        </a:lnSpc>
                        <a:spcBef>
                          <a:spcPts val="0"/>
                        </a:spcBef>
                        <a:spcAft>
                          <a:spcPts val="800"/>
                        </a:spcAft>
                      </a:pPr>
                      <a:r>
                        <a:rPr lang="en-US" sz="1100" dirty="0">
                          <a:solidFill>
                            <a:srgbClr val="FF0000"/>
                          </a:solidFill>
                          <a:effectLst/>
                          <a:latin typeface="Times New Roman" panose="02020603050405020304" pitchFamily="18" charset="0"/>
                          <a:ea typeface="Malgun Gothic" panose="020B0503020000020004" pitchFamily="34" charset="-127"/>
                          <a:cs typeface="Times New Roman" panose="02020603050405020304" pitchFamily="18" charset="0"/>
                        </a:rPr>
                        <a:t>MODEL TYPES</a:t>
                      </a:r>
                      <a:br>
                        <a:rPr lang="en-US" sz="1100" dirty="0">
                          <a:solidFill>
                            <a:srgbClr val="FF0000"/>
                          </a:solidFill>
                          <a:effectLst/>
                          <a:latin typeface="Times New Roman" panose="02020603050405020304" pitchFamily="18" charset="0"/>
                          <a:ea typeface="Malgun Gothic" panose="020B0503020000020004" pitchFamily="34" charset="-127"/>
                          <a:cs typeface="Times New Roman" panose="02020603050405020304" pitchFamily="18" charset="0"/>
                        </a:rPr>
                      </a:br>
                      <a:r>
                        <a:rPr lang="en-US" sz="1100" dirty="0">
                          <a:solidFill>
                            <a:srgbClr val="FF0000"/>
                          </a:solidFill>
                          <a:effectLst/>
                          <a:latin typeface="Times New Roman" panose="02020603050405020304" pitchFamily="18" charset="0"/>
                          <a:ea typeface="Malgun Gothic" panose="020B0503020000020004" pitchFamily="34" charset="-127"/>
                          <a:cs typeface="Times New Roman" panose="02020603050405020304" pitchFamily="18" charset="0"/>
                        </a:rPr>
                        <a:t>(</a:t>
                      </a:r>
                      <a:r>
                        <a:rPr lang="en-US" sz="1100" dirty="0" err="1">
                          <a:solidFill>
                            <a:srgbClr val="FF0000"/>
                          </a:solidFill>
                          <a:effectLst/>
                          <a:latin typeface="Times New Roman" panose="02020603050405020304" pitchFamily="18" charset="0"/>
                          <a:ea typeface="Malgun Gothic" panose="020B0503020000020004" pitchFamily="34" charset="-127"/>
                          <a:cs typeface="Times New Roman" panose="02020603050405020304" pitchFamily="18" charset="0"/>
                        </a:rPr>
                        <a:t>mtype</a:t>
                      </a:r>
                      <a:r>
                        <a:rPr lang="en-US" sz="1100" dirty="0">
                          <a:solidFill>
                            <a:srgbClr val="FF0000"/>
                          </a:solidFill>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US" sz="2300" dirty="0">
                        <a:solidFill>
                          <a:srgbClr val="FF0000"/>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6869" marR="76869"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95000"/>
                      </a:schemeClr>
                    </a:solidFill>
                  </a:tcPr>
                </a:tc>
                <a:tc>
                  <a:txBody>
                    <a:bodyPr/>
                    <a:lstStyle/>
                    <a:p>
                      <a:pPr algn="ctr" fontAlgn="b"/>
                      <a:r>
                        <a:rPr lang="en-US" sz="1200" b="1" i="0" u="none" strike="noStrike" dirty="0">
                          <a:solidFill>
                            <a:srgbClr val="000000"/>
                          </a:solidFill>
                          <a:effectLst/>
                          <a:latin typeface="+mn-lt"/>
                        </a:rPr>
                        <a:t>0.0123</a:t>
                      </a:r>
                    </a:p>
                  </a:txBody>
                  <a:tcPr marL="10677" marR="10677" marT="10677" marB="0" anchor="ctr">
                    <a:lnL>
                      <a:noFill/>
                    </a:lnL>
                    <a:lnR>
                      <a:noFill/>
                    </a:lnR>
                    <a:lnT w="12700" cap="flat" cmpd="sng" algn="ctr">
                      <a:solidFill>
                        <a:srgbClr val="000000"/>
                      </a:solidFill>
                      <a:prstDash val="solid"/>
                      <a:round/>
                      <a:headEnd type="none" w="med" len="med"/>
                      <a:tailEnd type="none" w="med" len="med"/>
                    </a:lnT>
                    <a:lnB>
                      <a:noFill/>
                    </a:lnB>
                    <a:solidFill>
                      <a:schemeClr val="bg1">
                        <a:lumMod val="95000"/>
                      </a:schemeClr>
                    </a:solidFill>
                  </a:tcPr>
                </a:tc>
                <a:tc>
                  <a:txBody>
                    <a:bodyPr/>
                    <a:lstStyle/>
                    <a:p>
                      <a:pPr algn="ctr" fontAlgn="b"/>
                      <a:r>
                        <a:rPr lang="en-US" sz="1200" b="1" i="0" u="none" strike="noStrike" dirty="0">
                          <a:solidFill>
                            <a:srgbClr val="000000"/>
                          </a:solidFill>
                          <a:effectLst/>
                          <a:latin typeface="+mn-lt"/>
                        </a:rPr>
                        <a:t>0.0111</a:t>
                      </a:r>
                    </a:p>
                  </a:txBody>
                  <a:tcPr marL="10677" marR="10677" marT="10677" marB="0" anchor="ctr">
                    <a:lnL>
                      <a:noFill/>
                    </a:lnL>
                    <a:lnR>
                      <a:noFill/>
                    </a:lnR>
                    <a:lnT w="12700" cap="flat" cmpd="sng" algn="ctr">
                      <a:solidFill>
                        <a:srgbClr val="000000"/>
                      </a:solidFill>
                      <a:prstDash val="solid"/>
                      <a:round/>
                      <a:headEnd type="none" w="med" len="med"/>
                      <a:tailEnd type="none" w="med" len="med"/>
                    </a:lnT>
                    <a:lnB>
                      <a:noFill/>
                    </a:lnB>
                    <a:solidFill>
                      <a:schemeClr val="bg1">
                        <a:lumMod val="95000"/>
                      </a:schemeClr>
                    </a:solidFill>
                  </a:tcPr>
                </a:tc>
                <a:tc>
                  <a:txBody>
                    <a:bodyPr/>
                    <a:lstStyle/>
                    <a:p>
                      <a:pPr algn="ctr" fontAlgn="b"/>
                      <a:r>
                        <a:rPr lang="en-US" sz="1200" b="1" i="0" u="none" strike="noStrike">
                          <a:solidFill>
                            <a:srgbClr val="000000"/>
                          </a:solidFill>
                          <a:effectLst/>
                          <a:latin typeface="+mn-lt"/>
                        </a:rPr>
                        <a:t>0.0127</a:t>
                      </a:r>
                    </a:p>
                  </a:txBody>
                  <a:tcPr marL="10677" marR="10677" marT="10677" marB="0" anchor="ctr">
                    <a:lnL>
                      <a:noFill/>
                    </a:lnL>
                    <a:lnR>
                      <a:noFill/>
                    </a:lnR>
                    <a:lnT w="12700" cap="flat" cmpd="sng" algn="ctr">
                      <a:solidFill>
                        <a:srgbClr val="000000"/>
                      </a:solidFill>
                      <a:prstDash val="solid"/>
                      <a:round/>
                      <a:headEnd type="none" w="med" len="med"/>
                      <a:tailEnd type="none" w="med" len="med"/>
                    </a:lnT>
                    <a:lnB>
                      <a:noFill/>
                    </a:lnB>
                    <a:solidFill>
                      <a:schemeClr val="bg1">
                        <a:lumMod val="95000"/>
                      </a:schemeClr>
                    </a:solidFill>
                  </a:tcPr>
                </a:tc>
                <a:tc>
                  <a:txBody>
                    <a:bodyPr/>
                    <a:lstStyle/>
                    <a:p>
                      <a:pPr algn="ctr" fontAlgn="b"/>
                      <a:r>
                        <a:rPr lang="en-US" sz="1200" b="1" i="0" u="none" strike="noStrike" dirty="0">
                          <a:solidFill>
                            <a:srgbClr val="000000"/>
                          </a:solidFill>
                          <a:effectLst/>
                          <a:latin typeface="+mn-lt"/>
                        </a:rPr>
                        <a:t>0.0120</a:t>
                      </a:r>
                    </a:p>
                  </a:txBody>
                  <a:tcPr marL="10677" marR="10677" marT="10677" marB="0" anchor="ctr">
                    <a:lnL>
                      <a:noFill/>
                    </a:lnL>
                    <a:lnR>
                      <a:noFill/>
                    </a:lnR>
                    <a:lnT w="12700" cap="flat" cmpd="sng" algn="ctr">
                      <a:solidFill>
                        <a:srgbClr val="000000"/>
                      </a:solidFill>
                      <a:prstDash val="solid"/>
                      <a:round/>
                      <a:headEnd type="none" w="med" len="med"/>
                      <a:tailEnd type="none" w="med" len="med"/>
                    </a:lnT>
                    <a:lnB>
                      <a:noFill/>
                    </a:lnB>
                    <a:solidFill>
                      <a:schemeClr val="bg1">
                        <a:lumMod val="95000"/>
                      </a:schemeClr>
                    </a:solidFill>
                  </a:tcPr>
                </a:tc>
                <a:tc>
                  <a:txBody>
                    <a:bodyPr/>
                    <a:lstStyle/>
                    <a:p>
                      <a:pPr algn="ctr" fontAlgn="b"/>
                      <a:r>
                        <a:rPr lang="en-US" sz="1200" b="1" i="0" u="sng" strike="noStrike" dirty="0">
                          <a:solidFill>
                            <a:srgbClr val="000000"/>
                          </a:solidFill>
                          <a:effectLst/>
                          <a:latin typeface="+mn-lt"/>
                        </a:rPr>
                        <a:t>0.3201</a:t>
                      </a:r>
                    </a:p>
                  </a:txBody>
                  <a:tcPr marL="10677" marR="10677" marT="10677" marB="0" anchor="ctr">
                    <a:lnL>
                      <a:noFill/>
                    </a:lnL>
                    <a:lnR>
                      <a:noFill/>
                    </a:lnR>
                    <a:lnT w="12700" cap="flat" cmpd="sng" algn="ctr">
                      <a:solidFill>
                        <a:srgbClr val="000000"/>
                      </a:solidFill>
                      <a:prstDash val="solid"/>
                      <a:round/>
                      <a:headEnd type="none" w="med" len="med"/>
                      <a:tailEnd type="none" w="med" len="med"/>
                    </a:lnT>
                    <a:lnB>
                      <a:noFill/>
                    </a:lnB>
                    <a:solidFill>
                      <a:schemeClr val="bg1">
                        <a:lumMod val="95000"/>
                      </a:schemeClr>
                    </a:solidFill>
                  </a:tcPr>
                </a:tc>
                <a:tc>
                  <a:txBody>
                    <a:bodyPr/>
                    <a:lstStyle/>
                    <a:p>
                      <a:pPr algn="ctr" fontAlgn="b"/>
                      <a:r>
                        <a:rPr lang="en-US" sz="1200" b="1" i="0" u="sng" strike="noStrike" dirty="0">
                          <a:solidFill>
                            <a:srgbClr val="000000"/>
                          </a:solidFill>
                          <a:effectLst/>
                          <a:latin typeface="+mn-lt"/>
                        </a:rPr>
                        <a:t>0.3209</a:t>
                      </a:r>
                    </a:p>
                  </a:txBody>
                  <a:tcPr marL="10677" marR="10677" marT="10677" marB="0" anchor="ctr">
                    <a:lnL>
                      <a:noFill/>
                    </a:lnL>
                    <a:lnR>
                      <a:noFill/>
                    </a:lnR>
                    <a:lnT w="12700" cap="flat" cmpd="sng" algn="ctr">
                      <a:solidFill>
                        <a:srgbClr val="000000"/>
                      </a:solidFill>
                      <a:prstDash val="solid"/>
                      <a:round/>
                      <a:headEnd type="none" w="med" len="med"/>
                      <a:tailEnd type="none" w="med" len="med"/>
                    </a:lnT>
                    <a:lnB>
                      <a:noFill/>
                    </a:lnB>
                    <a:solidFill>
                      <a:schemeClr val="bg1">
                        <a:lumMod val="95000"/>
                      </a:schemeClr>
                    </a:solidFill>
                  </a:tcPr>
                </a:tc>
                <a:tc>
                  <a:txBody>
                    <a:bodyPr/>
                    <a:lstStyle/>
                    <a:p>
                      <a:pPr algn="ctr" fontAlgn="b"/>
                      <a:r>
                        <a:rPr lang="en-US" sz="1200" b="1" i="0" u="none" strike="noStrike" dirty="0">
                          <a:solidFill>
                            <a:srgbClr val="000000"/>
                          </a:solidFill>
                          <a:effectLst/>
                          <a:latin typeface="+mn-lt"/>
                        </a:rPr>
                        <a:t>0.0754</a:t>
                      </a:r>
                    </a:p>
                  </a:txBody>
                  <a:tcPr marL="10677" marR="10677" marT="10677" marB="0" anchor="ctr">
                    <a:lnL>
                      <a:noFill/>
                    </a:lnL>
                    <a:lnR>
                      <a:noFill/>
                    </a:lnR>
                    <a:lnT w="12700" cap="flat" cmpd="sng" algn="ctr">
                      <a:solidFill>
                        <a:srgbClr val="000000"/>
                      </a:solidFill>
                      <a:prstDash val="solid"/>
                      <a:round/>
                      <a:headEnd type="none" w="med" len="med"/>
                      <a:tailEnd type="none" w="med" len="med"/>
                    </a:lnT>
                    <a:lnB>
                      <a:noFill/>
                    </a:lnB>
                    <a:solidFill>
                      <a:schemeClr val="bg1">
                        <a:lumMod val="95000"/>
                      </a:schemeClr>
                    </a:solidFill>
                  </a:tcPr>
                </a:tc>
                <a:tc>
                  <a:txBody>
                    <a:bodyPr/>
                    <a:lstStyle/>
                    <a:p>
                      <a:pPr algn="ctr" fontAlgn="b"/>
                      <a:r>
                        <a:rPr lang="en-US" sz="1200" b="1" i="0" u="none" strike="noStrike" dirty="0">
                          <a:solidFill>
                            <a:srgbClr val="000000"/>
                          </a:solidFill>
                          <a:effectLst/>
                          <a:latin typeface="+mn-lt"/>
                        </a:rPr>
                        <a:t>0.0647</a:t>
                      </a:r>
                    </a:p>
                  </a:txBody>
                  <a:tcPr marL="10677" marR="10677" marT="10677" marB="0" anchor="ctr">
                    <a:lnL>
                      <a:noFill/>
                    </a:lnL>
                    <a:lnR>
                      <a:noFill/>
                    </a:lnR>
                    <a:lnT w="12700" cap="flat" cmpd="sng" algn="ctr">
                      <a:solidFill>
                        <a:srgbClr val="000000"/>
                      </a:solidFill>
                      <a:prstDash val="solid"/>
                      <a:round/>
                      <a:headEnd type="none" w="med" len="med"/>
                      <a:tailEnd type="none" w="med" len="med"/>
                    </a:lnT>
                    <a:lnB>
                      <a:noFill/>
                    </a:lnB>
                    <a:solidFill>
                      <a:schemeClr val="bg1">
                        <a:lumMod val="95000"/>
                      </a:schemeClr>
                    </a:solidFill>
                  </a:tcPr>
                </a:tc>
                <a:tc>
                  <a:txBody>
                    <a:bodyPr/>
                    <a:lstStyle/>
                    <a:p>
                      <a:pPr algn="ctr" fontAlgn="b"/>
                      <a:r>
                        <a:rPr lang="en-US" sz="1200" b="0" i="0" u="none" strike="noStrike">
                          <a:solidFill>
                            <a:srgbClr val="000000"/>
                          </a:solidFill>
                          <a:effectLst/>
                          <a:latin typeface="+mn-lt"/>
                        </a:rPr>
                        <a:t>0.0078</a:t>
                      </a:r>
                    </a:p>
                  </a:txBody>
                  <a:tcPr marL="10677" marR="10677" marT="10677" marB="0" anchor="ctr">
                    <a:lnL>
                      <a:noFill/>
                    </a:lnL>
                    <a:lnR>
                      <a:noFill/>
                    </a:lnR>
                    <a:lnT w="12700" cap="flat" cmpd="sng" algn="ctr">
                      <a:solidFill>
                        <a:srgbClr val="000000"/>
                      </a:solidFill>
                      <a:prstDash val="solid"/>
                      <a:round/>
                      <a:headEnd type="none" w="med" len="med"/>
                      <a:tailEnd type="none" w="med" len="med"/>
                    </a:lnT>
                    <a:lnB>
                      <a:noFill/>
                    </a:lnB>
                    <a:solidFill>
                      <a:schemeClr val="bg1">
                        <a:lumMod val="95000"/>
                      </a:schemeClr>
                    </a:solidFill>
                  </a:tcPr>
                </a:tc>
                <a:tc>
                  <a:txBody>
                    <a:bodyPr/>
                    <a:lstStyle/>
                    <a:p>
                      <a:pPr algn="ctr" fontAlgn="b"/>
                      <a:r>
                        <a:rPr lang="en-US" sz="1200" b="0" i="0" u="none" strike="noStrike" dirty="0">
                          <a:solidFill>
                            <a:srgbClr val="000000"/>
                          </a:solidFill>
                          <a:effectLst/>
                          <a:latin typeface="+mn-lt"/>
                        </a:rPr>
                        <a:t>0.0080</a:t>
                      </a:r>
                    </a:p>
                  </a:txBody>
                  <a:tcPr marL="10677" marR="10677" marT="10677" marB="0" anchor="ctr">
                    <a:lnL>
                      <a:noFill/>
                    </a:lnL>
                    <a:lnR>
                      <a:noFill/>
                    </a:lnR>
                    <a:lnT w="12700" cap="flat" cmpd="sng" algn="ctr">
                      <a:solidFill>
                        <a:srgbClr val="000000"/>
                      </a:solidFill>
                      <a:prstDash val="solid"/>
                      <a:round/>
                      <a:headEnd type="none" w="med" len="med"/>
                      <a:tailEnd type="none" w="med" len="med"/>
                    </a:lnT>
                    <a:lnB>
                      <a:noFill/>
                    </a:lnB>
                    <a:solidFill>
                      <a:schemeClr val="bg1">
                        <a:lumMod val="95000"/>
                      </a:schemeClr>
                    </a:solidFill>
                  </a:tcPr>
                </a:tc>
                <a:tc>
                  <a:txBody>
                    <a:bodyPr/>
                    <a:lstStyle/>
                    <a:p>
                      <a:pPr algn="ctr" fontAlgn="b"/>
                      <a:r>
                        <a:rPr lang="en-US" sz="1200" b="0" i="0" u="none" strike="noStrike" dirty="0">
                          <a:solidFill>
                            <a:srgbClr val="000000"/>
                          </a:solidFill>
                          <a:effectLst/>
                          <a:latin typeface="+mn-lt"/>
                        </a:rPr>
                        <a:t>0.0111</a:t>
                      </a:r>
                    </a:p>
                  </a:txBody>
                  <a:tcPr marL="10677" marR="10677" marT="10677" marB="0" anchor="ctr">
                    <a:lnL>
                      <a:noFill/>
                    </a:lnL>
                    <a:lnR>
                      <a:noFill/>
                    </a:lnR>
                    <a:lnT w="12700" cap="flat" cmpd="sng" algn="ctr">
                      <a:solidFill>
                        <a:srgbClr val="000000"/>
                      </a:solidFill>
                      <a:prstDash val="solid"/>
                      <a:round/>
                      <a:headEnd type="none" w="med" len="med"/>
                      <a:tailEnd type="none" w="med" len="med"/>
                    </a:lnT>
                    <a:lnB>
                      <a:noFill/>
                    </a:lnB>
                    <a:solidFill>
                      <a:schemeClr val="bg1">
                        <a:lumMod val="95000"/>
                      </a:schemeClr>
                    </a:solidFill>
                  </a:tcPr>
                </a:tc>
                <a:tc>
                  <a:txBody>
                    <a:bodyPr/>
                    <a:lstStyle/>
                    <a:p>
                      <a:pPr algn="ctr" fontAlgn="b"/>
                      <a:r>
                        <a:rPr lang="en-US" sz="1200" b="0" i="0" u="none" strike="noStrike" dirty="0">
                          <a:solidFill>
                            <a:srgbClr val="000000"/>
                          </a:solidFill>
                          <a:effectLst/>
                          <a:latin typeface="+mn-lt"/>
                        </a:rPr>
                        <a:t>0.0113</a:t>
                      </a:r>
                    </a:p>
                  </a:txBody>
                  <a:tcPr marL="10677" marR="10677" marT="10677" marB="0" anchor="ctr">
                    <a:lnL>
                      <a:noFill/>
                    </a:lnL>
                    <a:lnR>
                      <a:noFill/>
                    </a:lnR>
                    <a:lnT w="12700" cap="flat" cmpd="sng" algn="ctr">
                      <a:solidFill>
                        <a:srgbClr val="000000"/>
                      </a:solidFill>
                      <a:prstDash val="solid"/>
                      <a:round/>
                      <a:headEnd type="none" w="med" len="med"/>
                      <a:tailEnd type="none" w="med" len="med"/>
                    </a:lnT>
                    <a:lnB>
                      <a:noFill/>
                    </a:lnB>
                    <a:solidFill>
                      <a:schemeClr val="bg1">
                        <a:lumMod val="95000"/>
                      </a:schemeClr>
                    </a:solidFill>
                  </a:tcPr>
                </a:tc>
                <a:tc>
                  <a:txBody>
                    <a:bodyPr/>
                    <a:lstStyle/>
                    <a:p>
                      <a:pPr algn="ctr" fontAlgn="b"/>
                      <a:r>
                        <a:rPr lang="en-US" sz="1200" b="1" i="0" u="none" strike="noStrike" dirty="0">
                          <a:solidFill>
                            <a:srgbClr val="000000"/>
                          </a:solidFill>
                          <a:effectLst/>
                          <a:latin typeface="+mn-lt"/>
                        </a:rPr>
                        <a:t>0.0245</a:t>
                      </a:r>
                    </a:p>
                  </a:txBody>
                  <a:tcPr marL="10677" marR="10677" marT="10677" marB="0" anchor="ctr">
                    <a:lnL>
                      <a:noFill/>
                    </a:lnL>
                    <a:lnR>
                      <a:noFill/>
                    </a:lnR>
                    <a:lnT w="12700" cap="flat" cmpd="sng" algn="ctr">
                      <a:solidFill>
                        <a:srgbClr val="000000"/>
                      </a:solidFill>
                      <a:prstDash val="solid"/>
                      <a:round/>
                      <a:headEnd type="none" w="med" len="med"/>
                      <a:tailEnd type="none" w="med" len="med"/>
                    </a:lnT>
                    <a:lnB>
                      <a:noFill/>
                    </a:lnB>
                    <a:solidFill>
                      <a:schemeClr val="bg1">
                        <a:lumMod val="95000"/>
                      </a:schemeClr>
                    </a:solidFill>
                  </a:tcPr>
                </a:tc>
                <a:tc>
                  <a:txBody>
                    <a:bodyPr/>
                    <a:lstStyle/>
                    <a:p>
                      <a:pPr algn="ctr" fontAlgn="b"/>
                      <a:r>
                        <a:rPr lang="en-US" sz="1200" b="1" i="0" u="none" strike="noStrike">
                          <a:solidFill>
                            <a:srgbClr val="000000"/>
                          </a:solidFill>
                          <a:effectLst/>
                          <a:latin typeface="+mn-lt"/>
                        </a:rPr>
                        <a:t>0.0220</a:t>
                      </a:r>
                    </a:p>
                  </a:txBody>
                  <a:tcPr marL="10677" marR="10677" marT="10677" marB="0" anchor="ctr">
                    <a:lnL>
                      <a:noFill/>
                    </a:lnL>
                    <a:lnR>
                      <a:noFill/>
                    </a:lnR>
                    <a:lnT w="12700" cap="flat" cmpd="sng" algn="ctr">
                      <a:solidFill>
                        <a:srgbClr val="000000"/>
                      </a:solidFill>
                      <a:prstDash val="solid"/>
                      <a:round/>
                      <a:headEnd type="none" w="med" len="med"/>
                      <a:tailEnd type="none" w="med" len="med"/>
                    </a:lnT>
                    <a:lnB>
                      <a:noFill/>
                    </a:lnB>
                    <a:solidFill>
                      <a:schemeClr val="bg1">
                        <a:lumMod val="95000"/>
                      </a:schemeClr>
                    </a:solidFill>
                  </a:tcPr>
                </a:tc>
                <a:tc>
                  <a:txBody>
                    <a:bodyPr/>
                    <a:lstStyle/>
                    <a:p>
                      <a:pPr algn="ctr" fontAlgn="b"/>
                      <a:r>
                        <a:rPr lang="en-US" sz="1200" b="0" i="0" u="none" strike="noStrike" dirty="0">
                          <a:solidFill>
                            <a:srgbClr val="000000"/>
                          </a:solidFill>
                          <a:effectLst/>
                          <a:latin typeface="+mn-lt"/>
                        </a:rPr>
                        <a:t>0.0660</a:t>
                      </a:r>
                    </a:p>
                  </a:txBody>
                  <a:tcPr marL="10677" marR="10677" marT="10677" marB="0" anchor="ctr">
                    <a:lnL>
                      <a:noFill/>
                    </a:lnL>
                    <a:lnR>
                      <a:noFill/>
                    </a:lnR>
                    <a:lnT w="12700" cap="flat" cmpd="sng" algn="ctr">
                      <a:solidFill>
                        <a:srgbClr val="000000"/>
                      </a:solidFill>
                      <a:prstDash val="solid"/>
                      <a:round/>
                      <a:headEnd type="none" w="med" len="med"/>
                      <a:tailEnd type="none" w="med" len="med"/>
                    </a:lnT>
                    <a:lnB>
                      <a:noFill/>
                    </a:lnB>
                    <a:solidFill>
                      <a:schemeClr val="bg1">
                        <a:lumMod val="95000"/>
                      </a:schemeClr>
                    </a:solidFill>
                  </a:tcPr>
                </a:tc>
                <a:tc>
                  <a:txBody>
                    <a:bodyPr/>
                    <a:lstStyle/>
                    <a:p>
                      <a:pPr algn="ctr" fontAlgn="b"/>
                      <a:r>
                        <a:rPr lang="en-US" sz="1200" b="0" i="0" u="none" strike="noStrike">
                          <a:solidFill>
                            <a:srgbClr val="000000"/>
                          </a:solidFill>
                          <a:effectLst/>
                          <a:latin typeface="+mn-lt"/>
                        </a:rPr>
                        <a:t>0.0642</a:t>
                      </a:r>
                    </a:p>
                  </a:txBody>
                  <a:tcPr marL="10677" marR="10677" marT="10677" marB="0" anchor="ctr">
                    <a:lnL>
                      <a:noFill/>
                    </a:lnL>
                    <a:lnR>
                      <a:noFill/>
                    </a:lnR>
                    <a:lnT w="12700" cap="flat" cmpd="sng" algn="ctr">
                      <a:solidFill>
                        <a:srgbClr val="000000"/>
                      </a:solidFill>
                      <a:prstDash val="solid"/>
                      <a:round/>
                      <a:headEnd type="none" w="med" len="med"/>
                      <a:tailEnd type="none" w="med" len="med"/>
                    </a:lnT>
                    <a:lnB>
                      <a:noFill/>
                    </a:lnB>
                    <a:solidFill>
                      <a:schemeClr val="bg1">
                        <a:lumMod val="95000"/>
                      </a:schemeClr>
                    </a:solidFill>
                  </a:tcPr>
                </a:tc>
                <a:tc>
                  <a:txBody>
                    <a:bodyPr/>
                    <a:lstStyle/>
                    <a:p>
                      <a:pPr algn="ctr" fontAlgn="b"/>
                      <a:r>
                        <a:rPr lang="en-US" sz="1200" b="0" i="0" u="none" strike="noStrike">
                          <a:solidFill>
                            <a:srgbClr val="000000"/>
                          </a:solidFill>
                          <a:effectLst/>
                          <a:latin typeface="+mn-lt"/>
                        </a:rPr>
                        <a:t>0.0107</a:t>
                      </a:r>
                    </a:p>
                  </a:txBody>
                  <a:tcPr marL="10677" marR="10677" marT="10677" marB="0" anchor="ctr">
                    <a:lnL>
                      <a:noFill/>
                    </a:lnL>
                    <a:lnR>
                      <a:noFill/>
                    </a:lnR>
                    <a:lnT w="12700" cap="flat" cmpd="sng" algn="ctr">
                      <a:solidFill>
                        <a:srgbClr val="000000"/>
                      </a:solidFill>
                      <a:prstDash val="solid"/>
                      <a:round/>
                      <a:headEnd type="none" w="med" len="med"/>
                      <a:tailEnd type="none" w="med" len="med"/>
                    </a:lnT>
                    <a:lnB>
                      <a:noFill/>
                    </a:lnB>
                    <a:solidFill>
                      <a:schemeClr val="bg1">
                        <a:lumMod val="95000"/>
                      </a:schemeClr>
                    </a:solidFill>
                  </a:tcPr>
                </a:tc>
                <a:tc>
                  <a:txBody>
                    <a:bodyPr/>
                    <a:lstStyle/>
                    <a:p>
                      <a:pPr algn="ctr" fontAlgn="b"/>
                      <a:r>
                        <a:rPr lang="en-US" sz="1200" b="0" i="0" u="none" strike="noStrike">
                          <a:solidFill>
                            <a:srgbClr val="000000"/>
                          </a:solidFill>
                          <a:effectLst/>
                          <a:latin typeface="+mn-lt"/>
                        </a:rPr>
                        <a:t>0.0100</a:t>
                      </a:r>
                    </a:p>
                  </a:txBody>
                  <a:tcPr marL="10677" marR="10677" marT="10677" marB="0" anchor="ctr">
                    <a:lnL>
                      <a:noFill/>
                    </a:lnL>
                    <a:lnR>
                      <a:noFill/>
                    </a:lnR>
                    <a:lnT w="12700" cap="flat" cmpd="sng" algn="ctr">
                      <a:solidFill>
                        <a:srgbClr val="000000"/>
                      </a:solidFill>
                      <a:prstDash val="solid"/>
                      <a:round/>
                      <a:headEnd type="none" w="med" len="med"/>
                      <a:tailEnd type="none" w="med" len="med"/>
                    </a:lnT>
                    <a:lnB>
                      <a:noFill/>
                    </a:lnB>
                    <a:solidFill>
                      <a:schemeClr val="bg1">
                        <a:lumMod val="95000"/>
                      </a:schemeClr>
                    </a:solidFill>
                  </a:tcPr>
                </a:tc>
                <a:tc>
                  <a:txBody>
                    <a:bodyPr/>
                    <a:lstStyle/>
                    <a:p>
                      <a:pPr algn="ctr" fontAlgn="b"/>
                      <a:r>
                        <a:rPr lang="en-US" sz="1200" b="1" i="0" u="none" strike="noStrike">
                          <a:solidFill>
                            <a:srgbClr val="000000"/>
                          </a:solidFill>
                          <a:effectLst/>
                          <a:latin typeface="+mn-lt"/>
                        </a:rPr>
                        <a:t>0.0038</a:t>
                      </a:r>
                    </a:p>
                  </a:txBody>
                  <a:tcPr marL="10677" marR="10677" marT="10677" marB="0" anchor="ctr">
                    <a:lnL>
                      <a:noFill/>
                    </a:lnL>
                    <a:lnR>
                      <a:noFill/>
                    </a:lnR>
                    <a:lnT w="12700" cap="flat" cmpd="sng" algn="ctr">
                      <a:solidFill>
                        <a:srgbClr val="000000"/>
                      </a:solidFill>
                      <a:prstDash val="solid"/>
                      <a:round/>
                      <a:headEnd type="none" w="med" len="med"/>
                      <a:tailEnd type="none" w="med" len="med"/>
                    </a:lnT>
                    <a:lnB>
                      <a:noFill/>
                    </a:lnB>
                    <a:solidFill>
                      <a:schemeClr val="bg1">
                        <a:lumMod val="95000"/>
                      </a:schemeClr>
                    </a:solidFill>
                  </a:tcPr>
                </a:tc>
                <a:tc>
                  <a:txBody>
                    <a:bodyPr/>
                    <a:lstStyle/>
                    <a:p>
                      <a:pPr algn="ctr" fontAlgn="b"/>
                      <a:r>
                        <a:rPr lang="en-US" sz="1200" b="1" i="0" u="none" strike="noStrike" dirty="0">
                          <a:solidFill>
                            <a:srgbClr val="000000"/>
                          </a:solidFill>
                          <a:effectLst/>
                          <a:latin typeface="+mn-lt"/>
                        </a:rPr>
                        <a:t>0.0028</a:t>
                      </a:r>
                    </a:p>
                  </a:txBody>
                  <a:tcPr marL="10677" marR="10677" marT="10677" marB="0" anchor="ctr">
                    <a:lnL>
                      <a:noFill/>
                    </a:lnL>
                    <a:lnR>
                      <a:noFill/>
                    </a:lnR>
                    <a:lnT w="12700" cap="flat" cmpd="sng" algn="ctr">
                      <a:solidFill>
                        <a:srgbClr val="000000"/>
                      </a:solidFill>
                      <a:prstDash val="solid"/>
                      <a:round/>
                      <a:headEnd type="none" w="med" len="med"/>
                      <a:tailEnd type="none" w="med" len="med"/>
                    </a:lnT>
                    <a:lnB>
                      <a:noFill/>
                    </a:lnB>
                    <a:solidFill>
                      <a:schemeClr val="bg1">
                        <a:lumMod val="95000"/>
                      </a:schemeClr>
                    </a:solidFill>
                  </a:tcPr>
                </a:tc>
                <a:extLst>
                  <a:ext uri="{0D108BD9-81ED-4DB2-BD59-A6C34878D82A}">
                    <a16:rowId xmlns:a16="http://schemas.microsoft.com/office/drawing/2014/main" val="807303427"/>
                  </a:ext>
                </a:extLst>
              </a:tr>
              <a:tr h="855637">
                <a:tc>
                  <a:txBody>
                    <a:bodyPr/>
                    <a:lstStyle/>
                    <a:p>
                      <a:pPr marL="0" marR="0" algn="ctr">
                        <a:lnSpc>
                          <a:spcPct val="107000"/>
                        </a:lnSpc>
                        <a:spcBef>
                          <a:spcPts val="0"/>
                        </a:spcBef>
                        <a:spcAft>
                          <a:spcPts val="800"/>
                        </a:spcAft>
                      </a:pPr>
                      <a:r>
                        <a:rPr lang="en-US" sz="11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rPr>
                        <a:t>MODEL COMPLEXITY</a:t>
                      </a:r>
                      <a:br>
                        <a:rPr lang="en-US" sz="11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rPr>
                      </a:br>
                      <a:r>
                        <a:rPr lang="en-US" sz="11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rPr>
                        <a:t>(</a:t>
                      </a:r>
                      <a:r>
                        <a:rPr lang="en-US" sz="1100" dirty="0" err="1">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rPr>
                        <a:t>msize</a:t>
                      </a:r>
                      <a:r>
                        <a:rPr lang="en-US" sz="11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US" sz="23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6869" marR="76869" marT="0" marB="0" anchor="ctr">
                    <a:lnL>
                      <a:noFill/>
                    </a:lnL>
                    <a:lnR>
                      <a:noFill/>
                    </a:lnR>
                    <a:lnT>
                      <a:noFill/>
                    </a:lnT>
                    <a:lnB>
                      <a:noFill/>
                    </a:lnB>
                    <a:solidFill>
                      <a:schemeClr val="bg1">
                        <a:lumMod val="95000"/>
                      </a:schemeClr>
                    </a:solidFill>
                  </a:tcPr>
                </a:tc>
                <a:tc>
                  <a:txBody>
                    <a:bodyPr/>
                    <a:lstStyle/>
                    <a:p>
                      <a:pPr algn="ctr" fontAlgn="b"/>
                      <a:r>
                        <a:rPr lang="en-US" sz="1200" b="1" i="0" u="sng" strike="noStrike" dirty="0">
                          <a:solidFill>
                            <a:srgbClr val="000000"/>
                          </a:solidFill>
                          <a:effectLst/>
                          <a:latin typeface="+mn-lt"/>
                        </a:rPr>
                        <a:t>0.2941</a:t>
                      </a:r>
                    </a:p>
                  </a:txBody>
                  <a:tcPr marL="10677" marR="10677" marT="10677" marB="0" anchor="ctr">
                    <a:lnL>
                      <a:noFill/>
                    </a:lnL>
                    <a:lnR>
                      <a:noFill/>
                    </a:lnR>
                    <a:lnT>
                      <a:noFill/>
                    </a:lnT>
                    <a:lnB>
                      <a:noFill/>
                    </a:lnB>
                    <a:solidFill>
                      <a:schemeClr val="bg1">
                        <a:lumMod val="95000"/>
                      </a:schemeClr>
                    </a:solidFill>
                  </a:tcPr>
                </a:tc>
                <a:tc>
                  <a:txBody>
                    <a:bodyPr/>
                    <a:lstStyle/>
                    <a:p>
                      <a:pPr algn="ctr" fontAlgn="b"/>
                      <a:r>
                        <a:rPr lang="en-US" sz="1200" b="1" i="0" u="sng" strike="noStrike" dirty="0">
                          <a:solidFill>
                            <a:srgbClr val="000000"/>
                          </a:solidFill>
                          <a:effectLst/>
                          <a:latin typeface="+mn-lt"/>
                        </a:rPr>
                        <a:t>0.2915</a:t>
                      </a:r>
                    </a:p>
                  </a:txBody>
                  <a:tcPr marL="10677" marR="10677" marT="10677" marB="0" anchor="ctr">
                    <a:lnL>
                      <a:noFill/>
                    </a:lnL>
                    <a:lnR>
                      <a:noFill/>
                    </a:lnR>
                    <a:lnT>
                      <a:noFill/>
                    </a:lnT>
                    <a:lnB>
                      <a:noFill/>
                    </a:lnB>
                    <a:solidFill>
                      <a:schemeClr val="bg1">
                        <a:lumMod val="95000"/>
                      </a:schemeClr>
                    </a:solidFill>
                  </a:tcPr>
                </a:tc>
                <a:tc>
                  <a:txBody>
                    <a:bodyPr/>
                    <a:lstStyle/>
                    <a:p>
                      <a:pPr algn="ctr" fontAlgn="b"/>
                      <a:r>
                        <a:rPr lang="en-US" sz="1200" b="1" i="0" u="sng" strike="noStrike" dirty="0">
                          <a:solidFill>
                            <a:srgbClr val="000000"/>
                          </a:solidFill>
                          <a:effectLst/>
                          <a:latin typeface="+mn-lt"/>
                        </a:rPr>
                        <a:t>0.1974</a:t>
                      </a:r>
                    </a:p>
                  </a:txBody>
                  <a:tcPr marL="10677" marR="10677" marT="10677" marB="0" anchor="ctr">
                    <a:lnL>
                      <a:noFill/>
                    </a:lnL>
                    <a:lnR>
                      <a:noFill/>
                    </a:lnR>
                    <a:lnT>
                      <a:noFill/>
                    </a:lnT>
                    <a:lnB>
                      <a:noFill/>
                    </a:lnB>
                    <a:solidFill>
                      <a:schemeClr val="bg1">
                        <a:lumMod val="95000"/>
                      </a:schemeClr>
                    </a:solidFill>
                  </a:tcPr>
                </a:tc>
                <a:tc>
                  <a:txBody>
                    <a:bodyPr/>
                    <a:lstStyle/>
                    <a:p>
                      <a:pPr algn="ctr" fontAlgn="b"/>
                      <a:r>
                        <a:rPr lang="en-US" sz="1200" b="1" i="0" u="sng" strike="noStrike" dirty="0">
                          <a:solidFill>
                            <a:srgbClr val="000000"/>
                          </a:solidFill>
                          <a:effectLst/>
                          <a:latin typeface="+mn-lt"/>
                        </a:rPr>
                        <a:t>0.1958</a:t>
                      </a:r>
                    </a:p>
                  </a:txBody>
                  <a:tcPr marL="10677" marR="10677" marT="10677" marB="0" anchor="ctr">
                    <a:lnL>
                      <a:noFill/>
                    </a:lnL>
                    <a:lnR>
                      <a:noFill/>
                    </a:lnR>
                    <a:lnT>
                      <a:noFill/>
                    </a:lnT>
                    <a:lnB>
                      <a:noFill/>
                    </a:lnB>
                    <a:solidFill>
                      <a:schemeClr val="bg1">
                        <a:lumMod val="95000"/>
                      </a:schemeClr>
                    </a:solidFill>
                  </a:tcPr>
                </a:tc>
                <a:tc>
                  <a:txBody>
                    <a:bodyPr/>
                    <a:lstStyle/>
                    <a:p>
                      <a:pPr algn="ctr" fontAlgn="b"/>
                      <a:r>
                        <a:rPr lang="en-US" sz="1200" b="1" i="0" u="sng" strike="noStrike" dirty="0">
                          <a:solidFill>
                            <a:srgbClr val="000000"/>
                          </a:solidFill>
                          <a:effectLst/>
                          <a:latin typeface="+mn-lt"/>
                        </a:rPr>
                        <a:t>0.2398</a:t>
                      </a:r>
                    </a:p>
                  </a:txBody>
                  <a:tcPr marL="10677" marR="10677" marT="10677" marB="0" anchor="ctr">
                    <a:lnL>
                      <a:noFill/>
                    </a:lnL>
                    <a:lnR>
                      <a:noFill/>
                    </a:lnR>
                    <a:lnT>
                      <a:noFill/>
                    </a:lnT>
                    <a:lnB>
                      <a:noFill/>
                    </a:lnB>
                    <a:solidFill>
                      <a:schemeClr val="bg1">
                        <a:lumMod val="95000"/>
                      </a:schemeClr>
                    </a:solidFill>
                  </a:tcPr>
                </a:tc>
                <a:tc>
                  <a:txBody>
                    <a:bodyPr/>
                    <a:lstStyle/>
                    <a:p>
                      <a:pPr algn="ctr" fontAlgn="b"/>
                      <a:r>
                        <a:rPr lang="en-US" sz="1200" b="1" i="0" u="sng" strike="noStrike" dirty="0">
                          <a:solidFill>
                            <a:srgbClr val="000000"/>
                          </a:solidFill>
                          <a:effectLst/>
                          <a:latin typeface="+mn-lt"/>
                        </a:rPr>
                        <a:t>0.2400</a:t>
                      </a:r>
                    </a:p>
                  </a:txBody>
                  <a:tcPr marL="10677" marR="10677" marT="10677" marB="0" anchor="ctr">
                    <a:lnL>
                      <a:noFill/>
                    </a:lnL>
                    <a:lnR>
                      <a:noFill/>
                    </a:lnR>
                    <a:lnT>
                      <a:noFill/>
                    </a:lnT>
                    <a:lnB>
                      <a:noFill/>
                    </a:lnB>
                    <a:solidFill>
                      <a:schemeClr val="bg1">
                        <a:lumMod val="95000"/>
                      </a:schemeClr>
                    </a:solidFill>
                  </a:tcPr>
                </a:tc>
                <a:tc>
                  <a:txBody>
                    <a:bodyPr/>
                    <a:lstStyle/>
                    <a:p>
                      <a:pPr algn="ctr" fontAlgn="b"/>
                      <a:r>
                        <a:rPr lang="en-US" sz="1200" b="1" i="0" u="none" strike="noStrike">
                          <a:solidFill>
                            <a:srgbClr val="000000"/>
                          </a:solidFill>
                          <a:effectLst/>
                          <a:latin typeface="+mn-lt"/>
                        </a:rPr>
                        <a:t>0.0142</a:t>
                      </a:r>
                    </a:p>
                  </a:txBody>
                  <a:tcPr marL="10677" marR="10677" marT="10677" marB="0" anchor="ctr">
                    <a:lnL>
                      <a:noFill/>
                    </a:lnL>
                    <a:lnR>
                      <a:noFill/>
                    </a:lnR>
                    <a:lnT>
                      <a:noFill/>
                    </a:lnT>
                    <a:lnB>
                      <a:noFill/>
                    </a:lnB>
                    <a:solidFill>
                      <a:schemeClr val="bg1">
                        <a:lumMod val="95000"/>
                      </a:schemeClr>
                    </a:solidFill>
                  </a:tcPr>
                </a:tc>
                <a:tc>
                  <a:txBody>
                    <a:bodyPr/>
                    <a:lstStyle/>
                    <a:p>
                      <a:pPr algn="ctr" fontAlgn="b"/>
                      <a:r>
                        <a:rPr lang="en-US" sz="1200" b="1" i="0" u="none" strike="noStrike">
                          <a:solidFill>
                            <a:srgbClr val="000000"/>
                          </a:solidFill>
                          <a:effectLst/>
                          <a:latin typeface="+mn-lt"/>
                        </a:rPr>
                        <a:t>0.0197</a:t>
                      </a:r>
                    </a:p>
                  </a:txBody>
                  <a:tcPr marL="10677" marR="10677" marT="10677" marB="0" anchor="ctr">
                    <a:lnL>
                      <a:noFill/>
                    </a:lnL>
                    <a:lnR>
                      <a:noFill/>
                    </a:lnR>
                    <a:lnT>
                      <a:noFill/>
                    </a:lnT>
                    <a:lnB>
                      <a:noFill/>
                    </a:lnB>
                    <a:solidFill>
                      <a:schemeClr val="bg1">
                        <a:lumMod val="95000"/>
                      </a:schemeClr>
                    </a:solidFill>
                  </a:tcPr>
                </a:tc>
                <a:tc>
                  <a:txBody>
                    <a:bodyPr/>
                    <a:lstStyle/>
                    <a:p>
                      <a:pPr algn="ctr" fontAlgn="b"/>
                      <a:r>
                        <a:rPr lang="en-US" sz="1200" b="0" i="0" u="sng" strike="noStrike" dirty="0">
                          <a:solidFill>
                            <a:srgbClr val="000000"/>
                          </a:solidFill>
                          <a:effectLst/>
                          <a:latin typeface="+mn-lt"/>
                        </a:rPr>
                        <a:t>0.2005</a:t>
                      </a:r>
                    </a:p>
                  </a:txBody>
                  <a:tcPr marL="10677" marR="10677" marT="10677" marB="0" anchor="ctr">
                    <a:lnL>
                      <a:noFill/>
                    </a:lnL>
                    <a:lnR>
                      <a:noFill/>
                    </a:lnR>
                    <a:lnT>
                      <a:noFill/>
                    </a:lnT>
                    <a:lnB>
                      <a:noFill/>
                    </a:lnB>
                    <a:solidFill>
                      <a:schemeClr val="bg1">
                        <a:lumMod val="95000"/>
                      </a:schemeClr>
                    </a:solidFill>
                  </a:tcPr>
                </a:tc>
                <a:tc>
                  <a:txBody>
                    <a:bodyPr/>
                    <a:lstStyle/>
                    <a:p>
                      <a:pPr algn="ctr" fontAlgn="b"/>
                      <a:r>
                        <a:rPr lang="en-US" sz="1200" b="0" i="0" u="sng" strike="noStrike" dirty="0">
                          <a:solidFill>
                            <a:srgbClr val="000000"/>
                          </a:solidFill>
                          <a:effectLst/>
                          <a:latin typeface="+mn-lt"/>
                        </a:rPr>
                        <a:t>0.2043</a:t>
                      </a:r>
                    </a:p>
                  </a:txBody>
                  <a:tcPr marL="10677" marR="10677" marT="10677"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mn-lt"/>
                        </a:rPr>
                        <a:t>0.0178</a:t>
                      </a:r>
                    </a:p>
                  </a:txBody>
                  <a:tcPr marL="10677" marR="10677" marT="10677"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mn-lt"/>
                        </a:rPr>
                        <a:t>0.0160</a:t>
                      </a:r>
                    </a:p>
                  </a:txBody>
                  <a:tcPr marL="10677" marR="10677" marT="10677" marB="0" anchor="ctr">
                    <a:lnL>
                      <a:noFill/>
                    </a:lnL>
                    <a:lnR>
                      <a:noFill/>
                    </a:lnR>
                    <a:lnT>
                      <a:noFill/>
                    </a:lnT>
                    <a:lnB>
                      <a:noFill/>
                    </a:lnB>
                    <a:solidFill>
                      <a:schemeClr val="bg1">
                        <a:lumMod val="95000"/>
                      </a:schemeClr>
                    </a:solidFill>
                  </a:tcPr>
                </a:tc>
                <a:tc>
                  <a:txBody>
                    <a:bodyPr/>
                    <a:lstStyle/>
                    <a:p>
                      <a:pPr algn="ctr" fontAlgn="b"/>
                      <a:r>
                        <a:rPr lang="en-US" sz="1200" b="1" i="0" u="none" strike="noStrike">
                          <a:solidFill>
                            <a:srgbClr val="000000"/>
                          </a:solidFill>
                          <a:effectLst/>
                          <a:latin typeface="+mn-lt"/>
                        </a:rPr>
                        <a:t>0.0383</a:t>
                      </a:r>
                    </a:p>
                  </a:txBody>
                  <a:tcPr marL="10677" marR="10677" marT="10677" marB="0" anchor="ctr">
                    <a:lnL>
                      <a:noFill/>
                    </a:lnL>
                    <a:lnR>
                      <a:noFill/>
                    </a:lnR>
                    <a:lnT>
                      <a:noFill/>
                    </a:lnT>
                    <a:lnB>
                      <a:noFill/>
                    </a:lnB>
                    <a:solidFill>
                      <a:schemeClr val="bg1">
                        <a:lumMod val="95000"/>
                      </a:schemeClr>
                    </a:solidFill>
                  </a:tcPr>
                </a:tc>
                <a:tc>
                  <a:txBody>
                    <a:bodyPr/>
                    <a:lstStyle/>
                    <a:p>
                      <a:pPr algn="ctr" fontAlgn="b"/>
                      <a:r>
                        <a:rPr lang="en-US" sz="1200" b="1" i="0" u="none" strike="noStrike">
                          <a:solidFill>
                            <a:srgbClr val="000000"/>
                          </a:solidFill>
                          <a:effectLst/>
                          <a:latin typeface="+mn-lt"/>
                        </a:rPr>
                        <a:t>0.0404</a:t>
                      </a:r>
                    </a:p>
                  </a:txBody>
                  <a:tcPr marL="10677" marR="10677" marT="10677"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mn-lt"/>
                        </a:rPr>
                        <a:t>0.0178</a:t>
                      </a:r>
                    </a:p>
                  </a:txBody>
                  <a:tcPr marL="10677" marR="10677" marT="10677"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mn-lt"/>
                        </a:rPr>
                        <a:t>0.0179</a:t>
                      </a:r>
                    </a:p>
                  </a:txBody>
                  <a:tcPr marL="10677" marR="10677" marT="10677" marB="0" anchor="ctr">
                    <a:lnL>
                      <a:noFill/>
                    </a:lnL>
                    <a:lnR>
                      <a:noFill/>
                    </a:lnR>
                    <a:lnT>
                      <a:noFill/>
                    </a:lnT>
                    <a:lnB>
                      <a:noFill/>
                    </a:lnB>
                    <a:solidFill>
                      <a:schemeClr val="bg1">
                        <a:lumMod val="95000"/>
                      </a:schemeClr>
                    </a:solidFill>
                  </a:tcPr>
                </a:tc>
                <a:tc>
                  <a:txBody>
                    <a:bodyPr/>
                    <a:lstStyle/>
                    <a:p>
                      <a:pPr algn="ctr" fontAlgn="b"/>
                      <a:r>
                        <a:rPr lang="en-US" sz="1200" b="0" i="0" u="sng" strike="noStrike" dirty="0">
                          <a:solidFill>
                            <a:srgbClr val="000000"/>
                          </a:solidFill>
                          <a:effectLst/>
                          <a:latin typeface="+mn-lt"/>
                        </a:rPr>
                        <a:t>0.1541</a:t>
                      </a:r>
                    </a:p>
                  </a:txBody>
                  <a:tcPr marL="10677" marR="10677" marT="10677" marB="0" anchor="ctr">
                    <a:lnL>
                      <a:noFill/>
                    </a:lnL>
                    <a:lnR>
                      <a:noFill/>
                    </a:lnR>
                    <a:lnT>
                      <a:noFill/>
                    </a:lnT>
                    <a:lnB>
                      <a:noFill/>
                    </a:lnB>
                    <a:solidFill>
                      <a:schemeClr val="bg1">
                        <a:lumMod val="95000"/>
                      </a:schemeClr>
                    </a:solidFill>
                  </a:tcPr>
                </a:tc>
                <a:tc>
                  <a:txBody>
                    <a:bodyPr/>
                    <a:lstStyle/>
                    <a:p>
                      <a:pPr algn="ctr" fontAlgn="b"/>
                      <a:r>
                        <a:rPr lang="en-US" sz="1200" b="0" i="0" u="sng" strike="noStrike" dirty="0">
                          <a:solidFill>
                            <a:srgbClr val="000000"/>
                          </a:solidFill>
                          <a:effectLst/>
                          <a:latin typeface="+mn-lt"/>
                        </a:rPr>
                        <a:t>0.1541</a:t>
                      </a:r>
                    </a:p>
                  </a:txBody>
                  <a:tcPr marL="10677" marR="10677" marT="10677" marB="0" anchor="ctr">
                    <a:lnL>
                      <a:noFill/>
                    </a:lnL>
                    <a:lnR>
                      <a:noFill/>
                    </a:lnR>
                    <a:lnT>
                      <a:noFill/>
                    </a:lnT>
                    <a:lnB>
                      <a:noFill/>
                    </a:lnB>
                    <a:solidFill>
                      <a:schemeClr val="bg1">
                        <a:lumMod val="95000"/>
                      </a:schemeClr>
                    </a:solidFill>
                  </a:tcPr>
                </a:tc>
                <a:tc>
                  <a:txBody>
                    <a:bodyPr/>
                    <a:lstStyle/>
                    <a:p>
                      <a:pPr algn="ctr" fontAlgn="b"/>
                      <a:r>
                        <a:rPr lang="en-US" sz="1200" b="1" i="0" u="none" strike="noStrike">
                          <a:solidFill>
                            <a:srgbClr val="000000"/>
                          </a:solidFill>
                          <a:effectLst/>
                          <a:latin typeface="+mn-lt"/>
                        </a:rPr>
                        <a:t>0.0016</a:t>
                      </a:r>
                    </a:p>
                  </a:txBody>
                  <a:tcPr marL="10677" marR="10677" marT="10677" marB="0" anchor="ctr">
                    <a:lnL>
                      <a:noFill/>
                    </a:lnL>
                    <a:lnR>
                      <a:noFill/>
                    </a:lnR>
                    <a:lnT>
                      <a:noFill/>
                    </a:lnT>
                    <a:lnB>
                      <a:noFill/>
                    </a:lnB>
                    <a:solidFill>
                      <a:schemeClr val="bg1">
                        <a:lumMod val="95000"/>
                      </a:schemeClr>
                    </a:solidFill>
                  </a:tcPr>
                </a:tc>
                <a:tc>
                  <a:txBody>
                    <a:bodyPr/>
                    <a:lstStyle/>
                    <a:p>
                      <a:pPr algn="ctr" fontAlgn="b"/>
                      <a:r>
                        <a:rPr lang="en-US" sz="1200" b="1" i="0" u="none" strike="noStrike" dirty="0">
                          <a:solidFill>
                            <a:srgbClr val="000000"/>
                          </a:solidFill>
                          <a:effectLst/>
                          <a:latin typeface="+mn-lt"/>
                        </a:rPr>
                        <a:t>0.0011</a:t>
                      </a:r>
                    </a:p>
                  </a:txBody>
                  <a:tcPr marL="10677" marR="10677" marT="10677" marB="0" anchor="ctr">
                    <a:lnL>
                      <a:noFill/>
                    </a:lnL>
                    <a:lnR>
                      <a:noFill/>
                    </a:lnR>
                    <a:lnT>
                      <a:noFill/>
                    </a:lnT>
                    <a:lnB>
                      <a:noFill/>
                    </a:lnB>
                    <a:solidFill>
                      <a:schemeClr val="bg1">
                        <a:lumMod val="95000"/>
                      </a:schemeClr>
                    </a:solidFill>
                  </a:tcPr>
                </a:tc>
                <a:extLst>
                  <a:ext uri="{0D108BD9-81ED-4DB2-BD59-A6C34878D82A}">
                    <a16:rowId xmlns:a16="http://schemas.microsoft.com/office/drawing/2014/main" val="4256406717"/>
                  </a:ext>
                </a:extLst>
              </a:tr>
              <a:tr h="397609">
                <a:tc>
                  <a:txBody>
                    <a:bodyPr/>
                    <a:lstStyle/>
                    <a:p>
                      <a:pPr marL="0" marR="0" algn="ctr">
                        <a:lnSpc>
                          <a:spcPct val="107000"/>
                        </a:lnSpc>
                        <a:spcBef>
                          <a:spcPts val="0"/>
                        </a:spcBef>
                        <a:spcAft>
                          <a:spcPts val="800"/>
                        </a:spcAft>
                      </a:pPr>
                      <a:r>
                        <a:rPr lang="en-US" sz="1100" dirty="0" err="1">
                          <a:effectLst/>
                          <a:latin typeface="Times New Roman" panose="02020603050405020304" pitchFamily="18" charset="0"/>
                          <a:ea typeface="Malgun Gothic" panose="020B0503020000020004" pitchFamily="34" charset="-127"/>
                          <a:cs typeface="Times New Roman" panose="02020603050405020304" pitchFamily="18" charset="0"/>
                        </a:rPr>
                        <a:t>mtype</a:t>
                      </a:r>
                      <a:r>
                        <a:rPr lang="en-US" sz="1100" dirty="0">
                          <a:effectLst/>
                          <a:latin typeface="Times New Roman" panose="02020603050405020304" pitchFamily="18" charset="0"/>
                          <a:ea typeface="Malgun Gothic" panose="020B0503020000020004" pitchFamily="34" charset="-127"/>
                          <a:cs typeface="Times New Roman" panose="02020603050405020304" pitchFamily="18" charset="0"/>
                        </a:rPr>
                        <a:t>*</a:t>
                      </a:r>
                      <a:r>
                        <a:rPr lang="en-US" sz="1100" dirty="0" err="1">
                          <a:effectLst/>
                          <a:latin typeface="Times New Roman" panose="02020603050405020304" pitchFamily="18" charset="0"/>
                          <a:ea typeface="Malgun Gothic" panose="020B0503020000020004" pitchFamily="34" charset="-127"/>
                          <a:cs typeface="Times New Roman" panose="02020603050405020304" pitchFamily="18" charset="0"/>
                        </a:rPr>
                        <a:t>msize</a:t>
                      </a:r>
                      <a:endParaRPr lang="en-US" sz="23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6869" marR="76869" marT="0"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0.0250</a:t>
                      </a:r>
                    </a:p>
                  </a:txBody>
                  <a:tcPr marL="10677" marR="10677" marT="10677" marB="0" anchor="ctr">
                    <a:lnL>
                      <a:noFill/>
                    </a:lnL>
                    <a:lnR>
                      <a:noFill/>
                    </a:lnR>
                    <a:lnT>
                      <a:noFill/>
                    </a:lnT>
                    <a:lnB>
                      <a:noFill/>
                    </a:lnB>
                  </a:tcPr>
                </a:tc>
                <a:tc>
                  <a:txBody>
                    <a:bodyPr/>
                    <a:lstStyle/>
                    <a:p>
                      <a:pPr algn="ctr" fontAlgn="b"/>
                      <a:r>
                        <a:rPr lang="en-US" sz="1200" b="1" i="0" u="none" strike="noStrike" dirty="0">
                          <a:solidFill>
                            <a:srgbClr val="000000"/>
                          </a:solidFill>
                          <a:effectLst/>
                          <a:latin typeface="+mn-lt"/>
                        </a:rPr>
                        <a:t>0.0242</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0.0255</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0.0269</a:t>
                      </a:r>
                    </a:p>
                  </a:txBody>
                  <a:tcPr marL="10677" marR="10677" marT="10677" marB="0" anchor="ctr">
                    <a:lnL>
                      <a:noFill/>
                    </a:lnL>
                    <a:lnR>
                      <a:noFill/>
                    </a:lnR>
                    <a:lnT>
                      <a:noFill/>
                    </a:lnT>
                    <a:lnB>
                      <a:noFill/>
                    </a:lnB>
                  </a:tcPr>
                </a:tc>
                <a:tc>
                  <a:txBody>
                    <a:bodyPr/>
                    <a:lstStyle/>
                    <a:p>
                      <a:pPr algn="ctr" fontAlgn="b"/>
                      <a:r>
                        <a:rPr lang="en-US" sz="1200" b="1" i="0" u="sng" strike="noStrike" dirty="0">
                          <a:solidFill>
                            <a:srgbClr val="000000"/>
                          </a:solidFill>
                          <a:effectLst/>
                          <a:latin typeface="+mn-lt"/>
                        </a:rPr>
                        <a:t>0.2395</a:t>
                      </a:r>
                    </a:p>
                  </a:txBody>
                  <a:tcPr marL="10677" marR="10677" marT="10677" marB="0" anchor="ctr">
                    <a:lnL>
                      <a:noFill/>
                    </a:lnL>
                    <a:lnR>
                      <a:noFill/>
                    </a:lnR>
                    <a:lnT>
                      <a:noFill/>
                    </a:lnT>
                    <a:lnB>
                      <a:noFill/>
                    </a:lnB>
                  </a:tcPr>
                </a:tc>
                <a:tc>
                  <a:txBody>
                    <a:bodyPr/>
                    <a:lstStyle/>
                    <a:p>
                      <a:pPr algn="ctr" fontAlgn="b"/>
                      <a:r>
                        <a:rPr lang="en-US" sz="1200" b="1" i="0" u="sng" strike="noStrike" dirty="0">
                          <a:solidFill>
                            <a:srgbClr val="000000"/>
                          </a:solidFill>
                          <a:effectLst/>
                          <a:latin typeface="+mn-lt"/>
                        </a:rPr>
                        <a:t>0.2406</a:t>
                      </a:r>
                    </a:p>
                  </a:txBody>
                  <a:tcPr marL="10677" marR="10677" marT="10677" marB="0" anchor="ctr">
                    <a:lnL>
                      <a:noFill/>
                    </a:lnL>
                    <a:lnR>
                      <a:noFill/>
                    </a:lnR>
                    <a:lnT>
                      <a:noFill/>
                    </a:lnT>
                    <a:lnB>
                      <a:noFill/>
                    </a:lnB>
                  </a:tcPr>
                </a:tc>
                <a:tc>
                  <a:txBody>
                    <a:bodyPr/>
                    <a:lstStyle/>
                    <a:p>
                      <a:pPr algn="ctr" fontAlgn="b"/>
                      <a:r>
                        <a:rPr lang="en-US" sz="1200" b="1" i="0" u="none" strike="noStrike" dirty="0">
                          <a:solidFill>
                            <a:srgbClr val="000000"/>
                          </a:solidFill>
                          <a:effectLst/>
                          <a:latin typeface="+mn-lt"/>
                        </a:rPr>
                        <a:t>0.0146</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0.0087</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0.0048</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0.0053</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0.0067</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0.0064</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0.0156</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0.0137</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0.0850</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0.0830</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0.0022</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0.0016</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0.0009</a:t>
                      </a:r>
                    </a:p>
                  </a:txBody>
                  <a:tcPr marL="10677" marR="10677" marT="10677" marB="0" anchor="ctr">
                    <a:lnL>
                      <a:noFill/>
                    </a:lnL>
                    <a:lnR>
                      <a:noFill/>
                    </a:lnR>
                    <a:lnT>
                      <a:noFill/>
                    </a:lnT>
                    <a:lnB>
                      <a:noFill/>
                    </a:lnB>
                  </a:tcPr>
                </a:tc>
                <a:tc>
                  <a:txBody>
                    <a:bodyPr/>
                    <a:lstStyle/>
                    <a:p>
                      <a:pPr algn="ctr" fontAlgn="b"/>
                      <a:r>
                        <a:rPr lang="en-US" sz="1200" b="1" i="0" u="none" strike="noStrike" dirty="0">
                          <a:solidFill>
                            <a:srgbClr val="000000"/>
                          </a:solidFill>
                          <a:effectLst/>
                          <a:latin typeface="+mn-lt"/>
                        </a:rPr>
                        <a:t>0.0014</a:t>
                      </a:r>
                    </a:p>
                  </a:txBody>
                  <a:tcPr marL="10677" marR="10677" marT="10677" marB="0" anchor="ctr">
                    <a:lnL>
                      <a:noFill/>
                    </a:lnL>
                    <a:lnR>
                      <a:noFill/>
                    </a:lnR>
                    <a:lnT>
                      <a:noFill/>
                    </a:lnT>
                    <a:lnB>
                      <a:noFill/>
                    </a:lnB>
                  </a:tcPr>
                </a:tc>
                <a:extLst>
                  <a:ext uri="{0D108BD9-81ED-4DB2-BD59-A6C34878D82A}">
                    <a16:rowId xmlns:a16="http://schemas.microsoft.com/office/drawing/2014/main" val="2790717543"/>
                  </a:ext>
                </a:extLst>
              </a:tr>
              <a:tr h="570425">
                <a:tc>
                  <a:txBody>
                    <a:bodyPr/>
                    <a:lstStyle/>
                    <a:p>
                      <a:pPr marL="0" marR="0" algn="ctr">
                        <a:lnSpc>
                          <a:spcPct val="107000"/>
                        </a:lnSpc>
                        <a:spcBef>
                          <a:spcPts val="0"/>
                        </a:spcBef>
                        <a:spcAft>
                          <a:spcPts val="800"/>
                        </a:spcAft>
                      </a:pPr>
                      <a:r>
                        <a:rPr lang="en-US" sz="1100" dirty="0">
                          <a:effectLst/>
                          <a:latin typeface="Times New Roman" panose="02020603050405020304" pitchFamily="18" charset="0"/>
                          <a:ea typeface="Malgun Gothic" panose="020B0503020000020004" pitchFamily="34" charset="-127"/>
                          <a:cs typeface="Times New Roman" panose="02020603050405020304" pitchFamily="18" charset="0"/>
                        </a:rPr>
                        <a:t>MISSPECIFICATION</a:t>
                      </a:r>
                      <a:br>
                        <a:rPr lang="en-US" sz="1100" dirty="0">
                          <a:effectLst/>
                          <a:latin typeface="Times New Roman" panose="02020603050405020304" pitchFamily="18" charset="0"/>
                          <a:ea typeface="Malgun Gothic" panose="020B0503020000020004" pitchFamily="34" charset="-127"/>
                          <a:cs typeface="Times New Roman" panose="02020603050405020304" pitchFamily="18" charset="0"/>
                        </a:rPr>
                      </a:br>
                      <a:r>
                        <a:rPr lang="en-US" sz="1100" dirty="0">
                          <a:effectLst/>
                          <a:latin typeface="Times New Roman" panose="02020603050405020304" pitchFamily="18" charset="0"/>
                          <a:ea typeface="Malgun Gothic" panose="020B0503020000020004" pitchFamily="34" charset="-127"/>
                          <a:cs typeface="Times New Roman" panose="02020603050405020304" pitchFamily="18" charset="0"/>
                        </a:rPr>
                        <a:t>(</a:t>
                      </a:r>
                      <a:r>
                        <a:rPr lang="en-US" sz="1100" dirty="0" err="1">
                          <a:effectLst/>
                          <a:latin typeface="Times New Roman" panose="02020603050405020304" pitchFamily="18" charset="0"/>
                          <a:ea typeface="Malgun Gothic" panose="020B0503020000020004" pitchFamily="34" charset="-127"/>
                          <a:cs typeface="Times New Roman" panose="02020603050405020304" pitchFamily="18" charset="0"/>
                        </a:rPr>
                        <a:t>mlevel</a:t>
                      </a:r>
                      <a:r>
                        <a:rPr lang="en-US" sz="11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US" sz="23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6869" marR="76869" marT="0" marB="0" anchor="ctr">
                    <a:lnL>
                      <a:noFill/>
                    </a:lnL>
                    <a:lnR>
                      <a:noFill/>
                    </a:lnR>
                    <a:lnT>
                      <a:noFill/>
                    </a:lnT>
                    <a:lnB>
                      <a:noFill/>
                    </a:lnB>
                    <a:solidFill>
                      <a:srgbClr val="D9D9D9"/>
                    </a:solidFill>
                  </a:tcPr>
                </a:tc>
                <a:tc>
                  <a:txBody>
                    <a:bodyPr/>
                    <a:lstStyle/>
                    <a:p>
                      <a:pPr algn="ctr" fontAlgn="b"/>
                      <a:r>
                        <a:rPr lang="en-US" sz="1200" b="1" i="0" u="sng" strike="noStrike">
                          <a:solidFill>
                            <a:srgbClr val="000000"/>
                          </a:solidFill>
                          <a:effectLst/>
                          <a:latin typeface="+mn-lt"/>
                        </a:rPr>
                        <a:t>0.2220</a:t>
                      </a:r>
                    </a:p>
                  </a:txBody>
                  <a:tcPr marL="10677" marR="10677" marT="10677" marB="0" anchor="ctr">
                    <a:lnL>
                      <a:noFill/>
                    </a:lnL>
                    <a:lnR>
                      <a:noFill/>
                    </a:lnR>
                    <a:lnT>
                      <a:noFill/>
                    </a:lnT>
                    <a:lnB>
                      <a:noFill/>
                    </a:lnB>
                    <a:solidFill>
                      <a:srgbClr val="D9D9D9"/>
                    </a:solidFill>
                  </a:tcPr>
                </a:tc>
                <a:tc>
                  <a:txBody>
                    <a:bodyPr/>
                    <a:lstStyle/>
                    <a:p>
                      <a:pPr algn="ctr" fontAlgn="b"/>
                      <a:r>
                        <a:rPr lang="en-US" sz="1200" b="1" i="0" u="sng" strike="noStrike">
                          <a:solidFill>
                            <a:srgbClr val="000000"/>
                          </a:solidFill>
                          <a:effectLst/>
                          <a:latin typeface="+mn-lt"/>
                        </a:rPr>
                        <a:t>0.2263</a:t>
                      </a:r>
                    </a:p>
                  </a:txBody>
                  <a:tcPr marL="10677" marR="10677" marT="10677" marB="0" anchor="ctr">
                    <a:lnL>
                      <a:noFill/>
                    </a:lnL>
                    <a:lnR>
                      <a:noFill/>
                    </a:lnR>
                    <a:lnT>
                      <a:noFill/>
                    </a:lnT>
                    <a:lnB>
                      <a:noFill/>
                    </a:lnB>
                    <a:solidFill>
                      <a:srgbClr val="D9D9D9"/>
                    </a:solidFill>
                  </a:tcPr>
                </a:tc>
                <a:tc>
                  <a:txBody>
                    <a:bodyPr/>
                    <a:lstStyle/>
                    <a:p>
                      <a:pPr algn="ctr" fontAlgn="b"/>
                      <a:r>
                        <a:rPr lang="en-US" sz="1200" b="1" i="0" u="sng" strike="noStrike">
                          <a:solidFill>
                            <a:srgbClr val="000000"/>
                          </a:solidFill>
                          <a:effectLst/>
                          <a:latin typeface="+mn-lt"/>
                        </a:rPr>
                        <a:t>0.4708</a:t>
                      </a:r>
                    </a:p>
                  </a:txBody>
                  <a:tcPr marL="10677" marR="10677" marT="10677" marB="0" anchor="ctr">
                    <a:lnL>
                      <a:noFill/>
                    </a:lnL>
                    <a:lnR>
                      <a:noFill/>
                    </a:lnR>
                    <a:lnT>
                      <a:noFill/>
                    </a:lnT>
                    <a:lnB>
                      <a:noFill/>
                    </a:lnB>
                    <a:solidFill>
                      <a:srgbClr val="D9D9D9"/>
                    </a:solidFill>
                  </a:tcPr>
                </a:tc>
                <a:tc>
                  <a:txBody>
                    <a:bodyPr/>
                    <a:lstStyle/>
                    <a:p>
                      <a:pPr algn="ctr" fontAlgn="b"/>
                      <a:r>
                        <a:rPr lang="en-US" sz="1200" b="1" i="0" u="sng" strike="noStrike">
                          <a:solidFill>
                            <a:srgbClr val="000000"/>
                          </a:solidFill>
                          <a:effectLst/>
                          <a:latin typeface="+mn-lt"/>
                        </a:rPr>
                        <a:t>0.4783</a:t>
                      </a:r>
                    </a:p>
                  </a:txBody>
                  <a:tcPr marL="10677" marR="10677" marT="10677" marB="0" anchor="ctr">
                    <a:lnL>
                      <a:noFill/>
                    </a:lnL>
                    <a:lnR>
                      <a:noFill/>
                    </a:lnR>
                    <a:lnT>
                      <a:noFill/>
                    </a:lnT>
                    <a:lnB>
                      <a:noFill/>
                    </a:lnB>
                    <a:solidFill>
                      <a:srgbClr val="D9D9D9"/>
                    </a:solidFill>
                  </a:tcPr>
                </a:tc>
                <a:tc>
                  <a:txBody>
                    <a:bodyPr/>
                    <a:lstStyle/>
                    <a:p>
                      <a:pPr algn="ctr" fontAlgn="b"/>
                      <a:r>
                        <a:rPr lang="en-US" sz="1200" b="1" i="0" u="none" strike="noStrike">
                          <a:solidFill>
                            <a:srgbClr val="000000"/>
                          </a:solidFill>
                          <a:effectLst/>
                          <a:latin typeface="+mn-lt"/>
                        </a:rPr>
                        <a:t>0.0455</a:t>
                      </a:r>
                    </a:p>
                  </a:txBody>
                  <a:tcPr marL="10677" marR="10677" marT="10677" marB="0" anchor="ctr">
                    <a:lnL>
                      <a:noFill/>
                    </a:lnL>
                    <a:lnR>
                      <a:noFill/>
                    </a:lnR>
                    <a:lnT>
                      <a:noFill/>
                    </a:lnT>
                    <a:lnB>
                      <a:noFill/>
                    </a:lnB>
                    <a:solidFill>
                      <a:srgbClr val="D9D9D9"/>
                    </a:solidFill>
                  </a:tcPr>
                </a:tc>
                <a:tc>
                  <a:txBody>
                    <a:bodyPr/>
                    <a:lstStyle/>
                    <a:p>
                      <a:pPr algn="ctr" fontAlgn="b"/>
                      <a:r>
                        <a:rPr lang="en-US" sz="1200" b="1" i="0" u="none" strike="noStrike" dirty="0">
                          <a:solidFill>
                            <a:srgbClr val="000000"/>
                          </a:solidFill>
                          <a:effectLst/>
                          <a:latin typeface="+mn-lt"/>
                        </a:rPr>
                        <a:t>0.0455</a:t>
                      </a:r>
                    </a:p>
                  </a:txBody>
                  <a:tcPr marL="10677" marR="10677" marT="10677" marB="0" anchor="ctr">
                    <a:lnL>
                      <a:noFill/>
                    </a:lnL>
                    <a:lnR>
                      <a:noFill/>
                    </a:lnR>
                    <a:lnT>
                      <a:noFill/>
                    </a:lnT>
                    <a:lnB>
                      <a:noFill/>
                    </a:lnB>
                    <a:solidFill>
                      <a:srgbClr val="D9D9D9"/>
                    </a:solidFill>
                  </a:tcPr>
                </a:tc>
                <a:tc>
                  <a:txBody>
                    <a:bodyPr/>
                    <a:lstStyle/>
                    <a:p>
                      <a:pPr algn="ctr" fontAlgn="b"/>
                      <a:r>
                        <a:rPr lang="en-US" sz="1200" b="1" i="0" u="sng" strike="noStrike">
                          <a:solidFill>
                            <a:srgbClr val="000000"/>
                          </a:solidFill>
                          <a:effectLst/>
                          <a:latin typeface="+mn-lt"/>
                        </a:rPr>
                        <a:t>0.5053</a:t>
                      </a:r>
                    </a:p>
                  </a:txBody>
                  <a:tcPr marL="10677" marR="10677" marT="10677" marB="0" anchor="ctr">
                    <a:lnL>
                      <a:noFill/>
                    </a:lnL>
                    <a:lnR>
                      <a:noFill/>
                    </a:lnR>
                    <a:lnT>
                      <a:noFill/>
                    </a:lnT>
                    <a:lnB>
                      <a:noFill/>
                    </a:lnB>
                    <a:solidFill>
                      <a:srgbClr val="D9D9D9"/>
                    </a:solidFill>
                  </a:tcPr>
                </a:tc>
                <a:tc>
                  <a:txBody>
                    <a:bodyPr/>
                    <a:lstStyle/>
                    <a:p>
                      <a:pPr algn="ctr" fontAlgn="b"/>
                      <a:r>
                        <a:rPr lang="en-US" sz="1200" b="1" i="0" u="sng" strike="noStrike" dirty="0">
                          <a:solidFill>
                            <a:srgbClr val="000000"/>
                          </a:solidFill>
                          <a:effectLst/>
                          <a:latin typeface="+mn-lt"/>
                        </a:rPr>
                        <a:t>0.5213</a:t>
                      </a:r>
                    </a:p>
                  </a:txBody>
                  <a:tcPr marL="10677" marR="10677" marT="10677" marB="0" anchor="ctr">
                    <a:lnL>
                      <a:noFill/>
                    </a:lnL>
                    <a:lnR>
                      <a:noFill/>
                    </a:lnR>
                    <a:lnT>
                      <a:noFill/>
                    </a:lnT>
                    <a:lnB>
                      <a:noFill/>
                    </a:lnB>
                    <a:solidFill>
                      <a:srgbClr val="D9D9D9"/>
                    </a:solidFill>
                  </a:tcPr>
                </a:tc>
                <a:tc>
                  <a:txBody>
                    <a:bodyPr/>
                    <a:lstStyle/>
                    <a:p>
                      <a:pPr algn="ctr" fontAlgn="b"/>
                      <a:r>
                        <a:rPr lang="en-US" sz="1200" b="0" i="0" u="sng" strike="noStrike">
                          <a:solidFill>
                            <a:srgbClr val="000000"/>
                          </a:solidFill>
                          <a:effectLst/>
                          <a:latin typeface="+mn-lt"/>
                        </a:rPr>
                        <a:t>0.3748</a:t>
                      </a:r>
                    </a:p>
                  </a:txBody>
                  <a:tcPr marL="10677" marR="10677" marT="10677" marB="0" anchor="ctr">
                    <a:lnL>
                      <a:noFill/>
                    </a:lnL>
                    <a:lnR>
                      <a:noFill/>
                    </a:lnR>
                    <a:lnT>
                      <a:noFill/>
                    </a:lnT>
                    <a:lnB>
                      <a:noFill/>
                    </a:lnB>
                    <a:solidFill>
                      <a:srgbClr val="D9D9D9"/>
                    </a:solidFill>
                  </a:tcPr>
                </a:tc>
                <a:tc>
                  <a:txBody>
                    <a:bodyPr/>
                    <a:lstStyle/>
                    <a:p>
                      <a:pPr algn="ctr" fontAlgn="b"/>
                      <a:r>
                        <a:rPr lang="en-US" sz="1200" b="0" i="0" u="sng" strike="noStrike">
                          <a:solidFill>
                            <a:srgbClr val="000000"/>
                          </a:solidFill>
                          <a:effectLst/>
                          <a:latin typeface="+mn-lt"/>
                        </a:rPr>
                        <a:t>0.3742</a:t>
                      </a:r>
                    </a:p>
                  </a:txBody>
                  <a:tcPr marL="10677" marR="10677" marT="10677" marB="0" anchor="ctr">
                    <a:lnL>
                      <a:noFill/>
                    </a:lnL>
                    <a:lnR>
                      <a:noFill/>
                    </a:lnR>
                    <a:lnT>
                      <a:noFill/>
                    </a:lnT>
                    <a:lnB>
                      <a:noFill/>
                    </a:lnB>
                    <a:solidFill>
                      <a:srgbClr val="D9D9D9"/>
                    </a:solidFill>
                  </a:tcPr>
                </a:tc>
                <a:tc>
                  <a:txBody>
                    <a:bodyPr/>
                    <a:lstStyle/>
                    <a:p>
                      <a:pPr algn="ctr" fontAlgn="b"/>
                      <a:r>
                        <a:rPr lang="en-US" sz="1200" b="0" i="0" u="sng" strike="noStrike">
                          <a:solidFill>
                            <a:srgbClr val="000000"/>
                          </a:solidFill>
                          <a:effectLst/>
                          <a:latin typeface="+mn-lt"/>
                        </a:rPr>
                        <a:t>0.4292</a:t>
                      </a:r>
                    </a:p>
                  </a:txBody>
                  <a:tcPr marL="10677" marR="10677" marT="10677" marB="0" anchor="ctr">
                    <a:lnL>
                      <a:noFill/>
                    </a:lnL>
                    <a:lnR>
                      <a:noFill/>
                    </a:lnR>
                    <a:lnT>
                      <a:noFill/>
                    </a:lnT>
                    <a:lnB>
                      <a:noFill/>
                    </a:lnB>
                    <a:solidFill>
                      <a:srgbClr val="D9D9D9"/>
                    </a:solidFill>
                  </a:tcPr>
                </a:tc>
                <a:tc>
                  <a:txBody>
                    <a:bodyPr/>
                    <a:lstStyle/>
                    <a:p>
                      <a:pPr algn="ctr" fontAlgn="b"/>
                      <a:r>
                        <a:rPr lang="en-US" sz="1200" b="0" i="0" u="sng" strike="noStrike">
                          <a:solidFill>
                            <a:srgbClr val="000000"/>
                          </a:solidFill>
                          <a:effectLst/>
                          <a:latin typeface="+mn-lt"/>
                        </a:rPr>
                        <a:t>0.4380</a:t>
                      </a:r>
                    </a:p>
                  </a:txBody>
                  <a:tcPr marL="10677" marR="10677" marT="10677" marB="0" anchor="ctr">
                    <a:lnL>
                      <a:noFill/>
                    </a:lnL>
                    <a:lnR>
                      <a:noFill/>
                    </a:lnR>
                    <a:lnT>
                      <a:noFill/>
                    </a:lnT>
                    <a:lnB>
                      <a:noFill/>
                    </a:lnB>
                    <a:solidFill>
                      <a:srgbClr val="D9D9D9"/>
                    </a:solidFill>
                  </a:tcPr>
                </a:tc>
                <a:tc>
                  <a:txBody>
                    <a:bodyPr/>
                    <a:lstStyle/>
                    <a:p>
                      <a:pPr algn="ctr" fontAlgn="b"/>
                      <a:r>
                        <a:rPr lang="en-US" sz="1200" b="1" i="0" u="sng" strike="noStrike" dirty="0">
                          <a:solidFill>
                            <a:srgbClr val="000000"/>
                          </a:solidFill>
                          <a:effectLst/>
                          <a:latin typeface="+mn-lt"/>
                        </a:rPr>
                        <a:t>0.6146</a:t>
                      </a:r>
                    </a:p>
                  </a:txBody>
                  <a:tcPr marL="10677" marR="10677" marT="10677" marB="0" anchor="ctr">
                    <a:lnL>
                      <a:noFill/>
                    </a:lnL>
                    <a:lnR>
                      <a:noFill/>
                    </a:lnR>
                    <a:lnT>
                      <a:noFill/>
                    </a:lnT>
                    <a:lnB>
                      <a:noFill/>
                    </a:lnB>
                    <a:solidFill>
                      <a:srgbClr val="D9D9D9"/>
                    </a:solidFill>
                  </a:tcPr>
                </a:tc>
                <a:tc>
                  <a:txBody>
                    <a:bodyPr/>
                    <a:lstStyle/>
                    <a:p>
                      <a:pPr algn="ctr" fontAlgn="b"/>
                      <a:r>
                        <a:rPr lang="en-US" sz="1200" b="1" i="0" u="sng" strike="noStrike" dirty="0">
                          <a:solidFill>
                            <a:srgbClr val="000000"/>
                          </a:solidFill>
                          <a:effectLst/>
                          <a:latin typeface="+mn-lt"/>
                        </a:rPr>
                        <a:t>0.6222</a:t>
                      </a:r>
                    </a:p>
                  </a:txBody>
                  <a:tcPr marL="10677" marR="10677" marT="10677" marB="0" anchor="ctr">
                    <a:lnL>
                      <a:noFill/>
                    </a:lnL>
                    <a:lnR>
                      <a:noFill/>
                    </a:lnR>
                    <a:lnT>
                      <a:noFill/>
                    </a:lnT>
                    <a:lnB>
                      <a:noFill/>
                    </a:lnB>
                    <a:solidFill>
                      <a:srgbClr val="D9D9D9"/>
                    </a:solidFill>
                  </a:tcPr>
                </a:tc>
                <a:tc>
                  <a:txBody>
                    <a:bodyPr/>
                    <a:lstStyle/>
                    <a:p>
                      <a:pPr algn="ctr" fontAlgn="b"/>
                      <a:r>
                        <a:rPr lang="en-US" sz="1200" b="0" i="0" u="sng" strike="noStrike">
                          <a:solidFill>
                            <a:srgbClr val="000000"/>
                          </a:solidFill>
                          <a:effectLst/>
                          <a:latin typeface="+mn-lt"/>
                        </a:rPr>
                        <a:t>0.4113</a:t>
                      </a:r>
                    </a:p>
                  </a:txBody>
                  <a:tcPr marL="10677" marR="10677" marT="10677" marB="0" anchor="ctr">
                    <a:lnL>
                      <a:noFill/>
                    </a:lnL>
                    <a:lnR>
                      <a:noFill/>
                    </a:lnR>
                    <a:lnT>
                      <a:noFill/>
                    </a:lnT>
                    <a:lnB>
                      <a:noFill/>
                    </a:lnB>
                    <a:solidFill>
                      <a:srgbClr val="D9D9D9"/>
                    </a:solidFill>
                  </a:tcPr>
                </a:tc>
                <a:tc>
                  <a:txBody>
                    <a:bodyPr/>
                    <a:lstStyle/>
                    <a:p>
                      <a:pPr algn="ctr" fontAlgn="b"/>
                      <a:r>
                        <a:rPr lang="en-US" sz="1200" b="0" i="0" u="sng" strike="noStrike" dirty="0">
                          <a:solidFill>
                            <a:srgbClr val="000000"/>
                          </a:solidFill>
                          <a:effectLst/>
                          <a:latin typeface="+mn-lt"/>
                        </a:rPr>
                        <a:t>0.4184</a:t>
                      </a:r>
                    </a:p>
                  </a:txBody>
                  <a:tcPr marL="10677" marR="10677" marT="10677" marB="0" anchor="ctr">
                    <a:lnL>
                      <a:noFill/>
                    </a:lnL>
                    <a:lnR>
                      <a:noFill/>
                    </a:lnR>
                    <a:lnT>
                      <a:noFill/>
                    </a:lnT>
                    <a:lnB>
                      <a:noFill/>
                    </a:lnB>
                    <a:solidFill>
                      <a:srgbClr val="D9D9D9"/>
                    </a:solidFill>
                  </a:tcPr>
                </a:tc>
                <a:tc>
                  <a:txBody>
                    <a:bodyPr/>
                    <a:lstStyle/>
                    <a:p>
                      <a:pPr algn="ctr" fontAlgn="b"/>
                      <a:r>
                        <a:rPr lang="en-US" sz="1200" b="0" i="0" u="sng" strike="noStrike">
                          <a:solidFill>
                            <a:srgbClr val="000000"/>
                          </a:solidFill>
                          <a:effectLst/>
                          <a:latin typeface="+mn-lt"/>
                        </a:rPr>
                        <a:t>0.4442</a:t>
                      </a:r>
                    </a:p>
                  </a:txBody>
                  <a:tcPr marL="10677" marR="10677" marT="10677" marB="0" anchor="ctr">
                    <a:lnL>
                      <a:noFill/>
                    </a:lnL>
                    <a:lnR>
                      <a:noFill/>
                    </a:lnR>
                    <a:lnT>
                      <a:noFill/>
                    </a:lnT>
                    <a:lnB>
                      <a:noFill/>
                    </a:lnB>
                    <a:solidFill>
                      <a:srgbClr val="D9D9D9"/>
                    </a:solidFill>
                  </a:tcPr>
                </a:tc>
                <a:tc>
                  <a:txBody>
                    <a:bodyPr/>
                    <a:lstStyle/>
                    <a:p>
                      <a:pPr algn="ctr" fontAlgn="b"/>
                      <a:r>
                        <a:rPr lang="en-US" sz="1200" b="0" i="0" u="sng" strike="noStrike">
                          <a:solidFill>
                            <a:srgbClr val="000000"/>
                          </a:solidFill>
                          <a:effectLst/>
                          <a:latin typeface="+mn-lt"/>
                        </a:rPr>
                        <a:t>0.4538</a:t>
                      </a:r>
                    </a:p>
                  </a:txBody>
                  <a:tcPr marL="10677" marR="10677" marT="10677" marB="0" anchor="ctr">
                    <a:lnL>
                      <a:noFill/>
                    </a:lnL>
                    <a:lnR>
                      <a:noFill/>
                    </a:lnR>
                    <a:lnT>
                      <a:noFill/>
                    </a:lnT>
                    <a:lnB>
                      <a:noFill/>
                    </a:lnB>
                    <a:solidFill>
                      <a:srgbClr val="D9D9D9"/>
                    </a:solidFill>
                  </a:tcPr>
                </a:tc>
                <a:tc>
                  <a:txBody>
                    <a:bodyPr/>
                    <a:lstStyle/>
                    <a:p>
                      <a:pPr algn="ctr" fontAlgn="b"/>
                      <a:r>
                        <a:rPr lang="en-US" sz="1200" b="1" i="0" u="sng" strike="noStrike">
                          <a:solidFill>
                            <a:srgbClr val="000000"/>
                          </a:solidFill>
                          <a:effectLst/>
                          <a:latin typeface="+mn-lt"/>
                        </a:rPr>
                        <a:t>0.7433</a:t>
                      </a:r>
                    </a:p>
                  </a:txBody>
                  <a:tcPr marL="10677" marR="10677" marT="10677" marB="0" anchor="ctr">
                    <a:lnL>
                      <a:noFill/>
                    </a:lnL>
                    <a:lnR>
                      <a:noFill/>
                    </a:lnR>
                    <a:lnT>
                      <a:noFill/>
                    </a:lnT>
                    <a:lnB>
                      <a:noFill/>
                    </a:lnB>
                    <a:solidFill>
                      <a:srgbClr val="D9D9D9"/>
                    </a:solidFill>
                  </a:tcPr>
                </a:tc>
                <a:tc>
                  <a:txBody>
                    <a:bodyPr/>
                    <a:lstStyle/>
                    <a:p>
                      <a:pPr algn="ctr" fontAlgn="b"/>
                      <a:r>
                        <a:rPr lang="en-US" sz="1200" b="1" i="0" u="sng" strike="noStrike" dirty="0">
                          <a:solidFill>
                            <a:srgbClr val="000000"/>
                          </a:solidFill>
                          <a:effectLst/>
                          <a:latin typeface="+mn-lt"/>
                        </a:rPr>
                        <a:t>0.7521</a:t>
                      </a:r>
                    </a:p>
                  </a:txBody>
                  <a:tcPr marL="10677" marR="10677" marT="10677" marB="0" anchor="ctr">
                    <a:lnL>
                      <a:noFill/>
                    </a:lnL>
                    <a:lnR>
                      <a:noFill/>
                    </a:lnR>
                    <a:lnT>
                      <a:noFill/>
                    </a:lnT>
                    <a:lnB>
                      <a:noFill/>
                    </a:lnB>
                    <a:solidFill>
                      <a:srgbClr val="D9D9D9"/>
                    </a:solidFill>
                  </a:tcPr>
                </a:tc>
                <a:extLst>
                  <a:ext uri="{0D108BD9-81ED-4DB2-BD59-A6C34878D82A}">
                    <a16:rowId xmlns:a16="http://schemas.microsoft.com/office/drawing/2014/main" val="600312062"/>
                  </a:ext>
                </a:extLst>
              </a:tr>
              <a:tr h="397609">
                <a:tc>
                  <a:txBody>
                    <a:bodyPr/>
                    <a:lstStyle/>
                    <a:p>
                      <a:pPr marL="0" marR="0" algn="ctr">
                        <a:lnSpc>
                          <a:spcPct val="107000"/>
                        </a:lnSpc>
                        <a:spcBef>
                          <a:spcPts val="0"/>
                        </a:spcBef>
                        <a:spcAft>
                          <a:spcPts val="800"/>
                        </a:spcAft>
                      </a:pPr>
                      <a:r>
                        <a:rPr lang="en-US" sz="1100" dirty="0" err="1">
                          <a:effectLst/>
                          <a:latin typeface="Times New Roman" panose="02020603050405020304" pitchFamily="18" charset="0"/>
                          <a:ea typeface="Malgun Gothic" panose="020B0503020000020004" pitchFamily="34" charset="-127"/>
                          <a:cs typeface="Times New Roman" panose="02020603050405020304" pitchFamily="18" charset="0"/>
                        </a:rPr>
                        <a:t>mtype</a:t>
                      </a:r>
                      <a:r>
                        <a:rPr lang="en-US" sz="1100" dirty="0">
                          <a:effectLst/>
                          <a:latin typeface="Times New Roman" panose="02020603050405020304" pitchFamily="18" charset="0"/>
                          <a:ea typeface="Malgun Gothic" panose="020B0503020000020004" pitchFamily="34" charset="-127"/>
                          <a:cs typeface="Times New Roman" panose="02020603050405020304" pitchFamily="18" charset="0"/>
                        </a:rPr>
                        <a:t>*</a:t>
                      </a:r>
                      <a:r>
                        <a:rPr lang="en-US" sz="1100" dirty="0" err="1">
                          <a:effectLst/>
                          <a:latin typeface="Times New Roman" panose="02020603050405020304" pitchFamily="18" charset="0"/>
                          <a:ea typeface="Malgun Gothic" panose="020B0503020000020004" pitchFamily="34" charset="-127"/>
                          <a:cs typeface="Times New Roman" panose="02020603050405020304" pitchFamily="18" charset="0"/>
                        </a:rPr>
                        <a:t>mlevel</a:t>
                      </a:r>
                      <a:endParaRPr lang="en-US" sz="23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6869" marR="76869" marT="0"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0.0006</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0.0006</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0.0072</a:t>
                      </a:r>
                    </a:p>
                  </a:txBody>
                  <a:tcPr marL="10677" marR="10677" marT="10677" marB="0" anchor="ctr">
                    <a:lnL>
                      <a:noFill/>
                    </a:lnL>
                    <a:lnR>
                      <a:noFill/>
                    </a:lnR>
                    <a:lnT>
                      <a:noFill/>
                    </a:lnT>
                    <a:lnB>
                      <a:noFill/>
                    </a:lnB>
                  </a:tcPr>
                </a:tc>
                <a:tc>
                  <a:txBody>
                    <a:bodyPr/>
                    <a:lstStyle/>
                    <a:p>
                      <a:pPr algn="ctr" fontAlgn="b"/>
                      <a:r>
                        <a:rPr lang="en-US" sz="1200" b="1" i="0" u="none" strike="noStrike" dirty="0">
                          <a:solidFill>
                            <a:srgbClr val="000000"/>
                          </a:solidFill>
                          <a:effectLst/>
                          <a:latin typeface="+mn-lt"/>
                        </a:rPr>
                        <a:t>0.0070</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0.0390</a:t>
                      </a:r>
                    </a:p>
                  </a:txBody>
                  <a:tcPr marL="10677" marR="10677" marT="10677" marB="0" anchor="ctr">
                    <a:lnL>
                      <a:noFill/>
                    </a:lnL>
                    <a:lnR>
                      <a:noFill/>
                    </a:lnR>
                    <a:lnT>
                      <a:noFill/>
                    </a:lnT>
                    <a:lnB>
                      <a:noFill/>
                    </a:lnB>
                  </a:tcPr>
                </a:tc>
                <a:tc>
                  <a:txBody>
                    <a:bodyPr/>
                    <a:lstStyle/>
                    <a:p>
                      <a:pPr algn="ctr" fontAlgn="b"/>
                      <a:r>
                        <a:rPr lang="en-US" sz="1200" b="1" i="0" u="none" strike="noStrike" dirty="0">
                          <a:solidFill>
                            <a:srgbClr val="000000"/>
                          </a:solidFill>
                          <a:effectLst/>
                          <a:latin typeface="+mn-lt"/>
                        </a:rPr>
                        <a:t>0.0389</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0.0637</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0.0740</a:t>
                      </a:r>
                    </a:p>
                  </a:txBody>
                  <a:tcPr marL="10677" marR="10677" marT="10677" marB="0" anchor="ctr">
                    <a:lnL>
                      <a:noFill/>
                    </a:lnL>
                    <a:lnR>
                      <a:noFill/>
                    </a:lnR>
                    <a:lnT>
                      <a:noFill/>
                    </a:lnT>
                    <a:lnB>
                      <a:noFill/>
                    </a:lnB>
                  </a:tcPr>
                </a:tc>
                <a:tc>
                  <a:txBody>
                    <a:bodyPr/>
                    <a:lstStyle/>
                    <a:p>
                      <a:pPr algn="ctr" fontAlgn="b"/>
                      <a:r>
                        <a:rPr lang="en-US" sz="1200" b="0" i="0" u="none" strike="noStrike" dirty="0">
                          <a:solidFill>
                            <a:srgbClr val="000000"/>
                          </a:solidFill>
                          <a:effectLst/>
                          <a:latin typeface="+mn-lt"/>
                        </a:rPr>
                        <a:t>0.0008</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0.0007</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0.0078</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0.0073</a:t>
                      </a:r>
                    </a:p>
                  </a:txBody>
                  <a:tcPr marL="10677" marR="10677" marT="10677" marB="0" anchor="ctr">
                    <a:lnL>
                      <a:noFill/>
                    </a:lnL>
                    <a:lnR>
                      <a:noFill/>
                    </a:lnR>
                    <a:lnT>
                      <a:noFill/>
                    </a:lnT>
                    <a:lnB>
                      <a:noFill/>
                    </a:lnB>
                  </a:tcPr>
                </a:tc>
                <a:tc>
                  <a:txBody>
                    <a:bodyPr/>
                    <a:lstStyle/>
                    <a:p>
                      <a:pPr algn="ctr" fontAlgn="b"/>
                      <a:r>
                        <a:rPr lang="en-US" sz="1200" b="1" i="0" u="none" strike="noStrike" dirty="0">
                          <a:solidFill>
                            <a:srgbClr val="000000"/>
                          </a:solidFill>
                          <a:effectLst/>
                          <a:latin typeface="+mn-lt"/>
                        </a:rPr>
                        <a:t>0.0143</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0.0147</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0.0068</a:t>
                      </a:r>
                    </a:p>
                  </a:txBody>
                  <a:tcPr marL="10677" marR="10677" marT="10677" marB="0" anchor="ctr">
                    <a:lnL>
                      <a:noFill/>
                    </a:lnL>
                    <a:lnR>
                      <a:noFill/>
                    </a:lnR>
                    <a:lnT>
                      <a:noFill/>
                    </a:lnT>
                    <a:lnB>
                      <a:noFill/>
                    </a:lnB>
                  </a:tcPr>
                </a:tc>
                <a:tc>
                  <a:txBody>
                    <a:bodyPr/>
                    <a:lstStyle/>
                    <a:p>
                      <a:pPr algn="ctr" fontAlgn="b"/>
                      <a:r>
                        <a:rPr lang="en-US" sz="1200" b="0" i="0" u="none" strike="noStrike" dirty="0">
                          <a:solidFill>
                            <a:srgbClr val="000000"/>
                          </a:solidFill>
                          <a:effectLst/>
                          <a:latin typeface="+mn-lt"/>
                        </a:rPr>
                        <a:t>0.0070</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0.0087</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0.0087</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0.0029</a:t>
                      </a:r>
                    </a:p>
                  </a:txBody>
                  <a:tcPr marL="10677" marR="10677" marT="10677" marB="0" anchor="ctr">
                    <a:lnL>
                      <a:noFill/>
                    </a:lnL>
                    <a:lnR>
                      <a:noFill/>
                    </a:lnR>
                    <a:lnT>
                      <a:noFill/>
                    </a:lnT>
                    <a:lnB>
                      <a:noFill/>
                    </a:lnB>
                  </a:tcPr>
                </a:tc>
                <a:tc>
                  <a:txBody>
                    <a:bodyPr/>
                    <a:lstStyle/>
                    <a:p>
                      <a:pPr algn="ctr" fontAlgn="b"/>
                      <a:r>
                        <a:rPr lang="en-US" sz="1200" b="1" i="0" u="none" strike="noStrike" dirty="0">
                          <a:solidFill>
                            <a:srgbClr val="000000"/>
                          </a:solidFill>
                          <a:effectLst/>
                          <a:latin typeface="+mn-lt"/>
                        </a:rPr>
                        <a:t>0.0033</a:t>
                      </a:r>
                    </a:p>
                  </a:txBody>
                  <a:tcPr marL="10677" marR="10677" marT="10677" marB="0" anchor="ctr">
                    <a:lnL>
                      <a:noFill/>
                    </a:lnL>
                    <a:lnR>
                      <a:noFill/>
                    </a:lnR>
                    <a:lnT>
                      <a:noFill/>
                    </a:lnT>
                    <a:lnB>
                      <a:noFill/>
                    </a:lnB>
                  </a:tcPr>
                </a:tc>
                <a:extLst>
                  <a:ext uri="{0D108BD9-81ED-4DB2-BD59-A6C34878D82A}">
                    <a16:rowId xmlns:a16="http://schemas.microsoft.com/office/drawing/2014/main" val="1902555592"/>
                  </a:ext>
                </a:extLst>
              </a:tr>
              <a:tr h="397609">
                <a:tc>
                  <a:txBody>
                    <a:bodyPr/>
                    <a:lstStyle/>
                    <a:p>
                      <a:pPr marL="0" marR="0" algn="ctr">
                        <a:lnSpc>
                          <a:spcPct val="107000"/>
                        </a:lnSpc>
                        <a:spcBef>
                          <a:spcPts val="0"/>
                        </a:spcBef>
                        <a:spcAft>
                          <a:spcPts val="800"/>
                        </a:spcAft>
                      </a:pPr>
                      <a:r>
                        <a:rPr lang="en-US" sz="1100" dirty="0" err="1">
                          <a:effectLst/>
                          <a:latin typeface="Times New Roman" panose="02020603050405020304" pitchFamily="18" charset="0"/>
                          <a:ea typeface="Malgun Gothic" panose="020B0503020000020004" pitchFamily="34" charset="-127"/>
                          <a:cs typeface="Times New Roman" panose="02020603050405020304" pitchFamily="18" charset="0"/>
                        </a:rPr>
                        <a:t>msize</a:t>
                      </a:r>
                      <a:r>
                        <a:rPr lang="en-US" sz="1100" dirty="0">
                          <a:effectLst/>
                          <a:latin typeface="Times New Roman" panose="02020603050405020304" pitchFamily="18" charset="0"/>
                          <a:ea typeface="Malgun Gothic" panose="020B0503020000020004" pitchFamily="34" charset="-127"/>
                          <a:cs typeface="Times New Roman" panose="02020603050405020304" pitchFamily="18" charset="0"/>
                        </a:rPr>
                        <a:t>*</a:t>
                      </a:r>
                      <a:r>
                        <a:rPr lang="en-US" sz="1100" dirty="0" err="1">
                          <a:effectLst/>
                          <a:latin typeface="Times New Roman" panose="02020603050405020304" pitchFamily="18" charset="0"/>
                          <a:ea typeface="Malgun Gothic" panose="020B0503020000020004" pitchFamily="34" charset="-127"/>
                          <a:cs typeface="Times New Roman" panose="02020603050405020304" pitchFamily="18" charset="0"/>
                        </a:rPr>
                        <a:t>mlevel</a:t>
                      </a:r>
                      <a:endParaRPr lang="en-US" sz="23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6869" marR="76869" marT="0"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0.0379</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0.0376</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0.0856</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0.0878</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0.0233</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0.0231</a:t>
                      </a:r>
                    </a:p>
                  </a:txBody>
                  <a:tcPr marL="10677" marR="10677" marT="10677" marB="0" anchor="ctr">
                    <a:lnL>
                      <a:noFill/>
                    </a:lnL>
                    <a:lnR>
                      <a:noFill/>
                    </a:lnR>
                    <a:lnT>
                      <a:noFill/>
                    </a:lnT>
                    <a:lnB>
                      <a:noFill/>
                    </a:lnB>
                  </a:tcPr>
                </a:tc>
                <a:tc>
                  <a:txBody>
                    <a:bodyPr/>
                    <a:lstStyle/>
                    <a:p>
                      <a:pPr algn="ctr" fontAlgn="b"/>
                      <a:r>
                        <a:rPr lang="en-US" sz="1200" b="1" i="0" u="sng" strike="noStrike" dirty="0">
                          <a:solidFill>
                            <a:srgbClr val="000000"/>
                          </a:solidFill>
                          <a:effectLst/>
                          <a:latin typeface="+mn-lt"/>
                        </a:rPr>
                        <a:t>0.1413</a:t>
                      </a:r>
                    </a:p>
                  </a:txBody>
                  <a:tcPr marL="10677" marR="10677" marT="10677" marB="0" anchor="ctr">
                    <a:lnL>
                      <a:noFill/>
                    </a:lnL>
                    <a:lnR>
                      <a:noFill/>
                    </a:lnR>
                    <a:lnT>
                      <a:noFill/>
                    </a:lnT>
                    <a:lnB>
                      <a:noFill/>
                    </a:lnB>
                  </a:tcPr>
                </a:tc>
                <a:tc>
                  <a:txBody>
                    <a:bodyPr/>
                    <a:lstStyle/>
                    <a:p>
                      <a:pPr algn="ctr" fontAlgn="b"/>
                      <a:r>
                        <a:rPr lang="en-US" sz="1200" b="1" i="0" u="sng" strike="noStrike" dirty="0">
                          <a:solidFill>
                            <a:srgbClr val="000000"/>
                          </a:solidFill>
                          <a:effectLst/>
                          <a:latin typeface="+mn-lt"/>
                        </a:rPr>
                        <a:t>0.1366</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0.0063</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0.0065</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0.0688</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0.0705</a:t>
                      </a:r>
                    </a:p>
                  </a:txBody>
                  <a:tcPr marL="10677" marR="10677" marT="10677" marB="0" anchor="ctr">
                    <a:lnL>
                      <a:noFill/>
                    </a:lnL>
                    <a:lnR>
                      <a:noFill/>
                    </a:lnR>
                    <a:lnT>
                      <a:noFill/>
                    </a:lnT>
                    <a:lnB>
                      <a:noFill/>
                    </a:lnB>
                  </a:tcPr>
                </a:tc>
                <a:tc>
                  <a:txBody>
                    <a:bodyPr/>
                    <a:lstStyle/>
                    <a:p>
                      <a:pPr algn="ctr" fontAlgn="b"/>
                      <a:r>
                        <a:rPr lang="en-US" sz="1200" b="1" i="0" u="none" strike="noStrike" dirty="0">
                          <a:solidFill>
                            <a:srgbClr val="000000"/>
                          </a:solidFill>
                          <a:effectLst/>
                          <a:latin typeface="+mn-lt"/>
                        </a:rPr>
                        <a:t>0.0627</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0.0609</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0.0489</a:t>
                      </a:r>
                    </a:p>
                  </a:txBody>
                  <a:tcPr marL="10677" marR="10677" marT="10677" marB="0" anchor="ctr">
                    <a:lnL>
                      <a:noFill/>
                    </a:lnL>
                    <a:lnR>
                      <a:noFill/>
                    </a:lnR>
                    <a:lnT>
                      <a:noFill/>
                    </a:lnT>
                    <a:lnB>
                      <a:noFill/>
                    </a:lnB>
                  </a:tcPr>
                </a:tc>
                <a:tc>
                  <a:txBody>
                    <a:bodyPr/>
                    <a:lstStyle/>
                    <a:p>
                      <a:pPr algn="ctr" fontAlgn="b"/>
                      <a:r>
                        <a:rPr lang="en-US" sz="1200" b="0" i="0" u="none" strike="noStrike" dirty="0">
                          <a:solidFill>
                            <a:srgbClr val="000000"/>
                          </a:solidFill>
                          <a:effectLst/>
                          <a:latin typeface="+mn-lt"/>
                        </a:rPr>
                        <a:t>0.0481</a:t>
                      </a:r>
                    </a:p>
                  </a:txBody>
                  <a:tcPr marL="10677" marR="10677" marT="10677" marB="0" anchor="ctr">
                    <a:lnL>
                      <a:noFill/>
                    </a:lnL>
                    <a:lnR>
                      <a:noFill/>
                    </a:lnR>
                    <a:lnT>
                      <a:noFill/>
                    </a:lnT>
                    <a:lnB>
                      <a:noFill/>
                    </a:lnB>
                  </a:tcPr>
                </a:tc>
                <a:tc>
                  <a:txBody>
                    <a:bodyPr/>
                    <a:lstStyle/>
                    <a:p>
                      <a:pPr algn="ctr" fontAlgn="b"/>
                      <a:r>
                        <a:rPr lang="en-US" sz="1200" b="0" i="0" u="sng" strike="noStrike" dirty="0">
                          <a:solidFill>
                            <a:srgbClr val="000000"/>
                          </a:solidFill>
                          <a:effectLst/>
                          <a:latin typeface="+mn-lt"/>
                        </a:rPr>
                        <a:t>0.1003</a:t>
                      </a:r>
                    </a:p>
                  </a:txBody>
                  <a:tcPr marL="10677" marR="10677" marT="10677" marB="0" anchor="ctr">
                    <a:lnL>
                      <a:noFill/>
                    </a:lnL>
                    <a:lnR>
                      <a:noFill/>
                    </a:lnR>
                    <a:lnT>
                      <a:noFill/>
                    </a:lnT>
                    <a:lnB>
                      <a:noFill/>
                    </a:lnB>
                  </a:tcPr>
                </a:tc>
                <a:tc>
                  <a:txBody>
                    <a:bodyPr/>
                    <a:lstStyle/>
                    <a:p>
                      <a:pPr algn="ctr" fontAlgn="b"/>
                      <a:r>
                        <a:rPr lang="en-US" sz="1200" b="0" i="0" u="sng" strike="noStrike" dirty="0">
                          <a:solidFill>
                            <a:srgbClr val="000000"/>
                          </a:solidFill>
                          <a:effectLst/>
                          <a:latin typeface="+mn-lt"/>
                        </a:rPr>
                        <a:t>0.1027</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0.0105</a:t>
                      </a:r>
                    </a:p>
                  </a:txBody>
                  <a:tcPr marL="10677" marR="10677" marT="10677" marB="0" anchor="ctr">
                    <a:lnL>
                      <a:noFill/>
                    </a:lnL>
                    <a:lnR>
                      <a:noFill/>
                    </a:lnR>
                    <a:lnT>
                      <a:noFill/>
                    </a:lnT>
                    <a:lnB>
                      <a:noFill/>
                    </a:lnB>
                  </a:tcPr>
                </a:tc>
                <a:tc>
                  <a:txBody>
                    <a:bodyPr/>
                    <a:lstStyle/>
                    <a:p>
                      <a:pPr algn="ctr" fontAlgn="b"/>
                      <a:r>
                        <a:rPr lang="en-US" sz="1200" b="1" i="0" u="none" strike="noStrike" dirty="0">
                          <a:solidFill>
                            <a:srgbClr val="000000"/>
                          </a:solidFill>
                          <a:effectLst/>
                          <a:latin typeface="+mn-lt"/>
                        </a:rPr>
                        <a:t>0.0089</a:t>
                      </a:r>
                    </a:p>
                  </a:txBody>
                  <a:tcPr marL="10677" marR="10677" marT="10677" marB="0" anchor="ctr">
                    <a:lnL>
                      <a:noFill/>
                    </a:lnL>
                    <a:lnR>
                      <a:noFill/>
                    </a:lnR>
                    <a:lnT>
                      <a:noFill/>
                    </a:lnT>
                    <a:lnB>
                      <a:noFill/>
                    </a:lnB>
                  </a:tcPr>
                </a:tc>
                <a:extLst>
                  <a:ext uri="{0D108BD9-81ED-4DB2-BD59-A6C34878D82A}">
                    <a16:rowId xmlns:a16="http://schemas.microsoft.com/office/drawing/2014/main" val="1519562000"/>
                  </a:ext>
                </a:extLst>
              </a:tr>
              <a:tr h="397609">
                <a:tc>
                  <a:txBody>
                    <a:bodyPr/>
                    <a:lstStyle/>
                    <a:p>
                      <a:pPr marL="0" marR="0" algn="ctr">
                        <a:lnSpc>
                          <a:spcPct val="107000"/>
                        </a:lnSpc>
                        <a:spcBef>
                          <a:spcPts val="0"/>
                        </a:spcBef>
                        <a:spcAft>
                          <a:spcPts val="800"/>
                        </a:spcAft>
                      </a:pPr>
                      <a:r>
                        <a:rPr lang="en-US" sz="1100" dirty="0" err="1">
                          <a:effectLst/>
                          <a:latin typeface="Times New Roman" panose="02020603050405020304" pitchFamily="18" charset="0"/>
                          <a:ea typeface="Malgun Gothic" panose="020B0503020000020004" pitchFamily="34" charset="-127"/>
                          <a:cs typeface="Times New Roman" panose="02020603050405020304" pitchFamily="18" charset="0"/>
                        </a:rPr>
                        <a:t>mtype</a:t>
                      </a:r>
                      <a:r>
                        <a:rPr lang="en-US" sz="1100" dirty="0">
                          <a:effectLst/>
                          <a:latin typeface="Times New Roman" panose="02020603050405020304" pitchFamily="18" charset="0"/>
                          <a:ea typeface="Malgun Gothic" panose="020B0503020000020004" pitchFamily="34" charset="-127"/>
                          <a:cs typeface="Times New Roman" panose="02020603050405020304" pitchFamily="18" charset="0"/>
                        </a:rPr>
                        <a:t>*</a:t>
                      </a:r>
                      <a:r>
                        <a:rPr lang="en-US" sz="1100" dirty="0" err="1">
                          <a:effectLst/>
                          <a:latin typeface="Times New Roman" panose="02020603050405020304" pitchFamily="18" charset="0"/>
                          <a:ea typeface="Malgun Gothic" panose="020B0503020000020004" pitchFamily="34" charset="-127"/>
                          <a:cs typeface="Times New Roman" panose="02020603050405020304" pitchFamily="18" charset="0"/>
                        </a:rPr>
                        <a:t>msize</a:t>
                      </a:r>
                      <a:r>
                        <a:rPr lang="en-US" sz="1100" dirty="0">
                          <a:effectLst/>
                          <a:latin typeface="Times New Roman" panose="02020603050405020304" pitchFamily="18" charset="0"/>
                          <a:ea typeface="Malgun Gothic" panose="020B0503020000020004" pitchFamily="34" charset="-127"/>
                          <a:cs typeface="Times New Roman" panose="02020603050405020304" pitchFamily="18" charset="0"/>
                        </a:rPr>
                        <a:t>*</a:t>
                      </a:r>
                      <a:r>
                        <a:rPr lang="en-US" sz="1100" dirty="0" err="1">
                          <a:effectLst/>
                          <a:latin typeface="Times New Roman" panose="02020603050405020304" pitchFamily="18" charset="0"/>
                          <a:ea typeface="Malgun Gothic" panose="020B0503020000020004" pitchFamily="34" charset="-127"/>
                          <a:cs typeface="Times New Roman" panose="02020603050405020304" pitchFamily="18" charset="0"/>
                        </a:rPr>
                        <a:t>mlevel</a:t>
                      </a:r>
                      <a:endParaRPr lang="en-US" sz="23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6869" marR="76869" marT="0"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0.0025</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0.0029</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0.0148</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0.0134</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0.0259</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0.0257</a:t>
                      </a:r>
                    </a:p>
                  </a:txBody>
                  <a:tcPr marL="10677" marR="10677" marT="10677" marB="0" anchor="ctr">
                    <a:lnL>
                      <a:noFill/>
                    </a:lnL>
                    <a:lnR>
                      <a:noFill/>
                    </a:lnR>
                    <a:lnT>
                      <a:noFill/>
                    </a:lnT>
                    <a:lnB>
                      <a:noFill/>
                    </a:lnB>
                  </a:tcPr>
                </a:tc>
                <a:tc>
                  <a:txBody>
                    <a:bodyPr/>
                    <a:lstStyle/>
                    <a:p>
                      <a:pPr algn="ctr" fontAlgn="b"/>
                      <a:r>
                        <a:rPr lang="en-US" sz="1200" b="1" i="0" u="none" strike="noStrike" dirty="0">
                          <a:solidFill>
                            <a:srgbClr val="000000"/>
                          </a:solidFill>
                          <a:effectLst/>
                          <a:latin typeface="+mn-lt"/>
                        </a:rPr>
                        <a:t>0.0524</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0.0414</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0.0015</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0.0010</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0.0141</a:t>
                      </a:r>
                    </a:p>
                  </a:txBody>
                  <a:tcPr marL="10677" marR="10677" marT="10677" marB="0" anchor="ctr">
                    <a:lnL>
                      <a:noFill/>
                    </a:lnL>
                    <a:lnR>
                      <a:noFill/>
                    </a:lnR>
                    <a:lnT>
                      <a:noFill/>
                    </a:lnT>
                    <a:lnB>
                      <a:noFill/>
                    </a:lnB>
                  </a:tcPr>
                </a:tc>
                <a:tc>
                  <a:txBody>
                    <a:bodyPr/>
                    <a:lstStyle/>
                    <a:p>
                      <a:pPr algn="ctr" fontAlgn="b"/>
                      <a:r>
                        <a:rPr lang="en-US" sz="1200" b="0" i="0" u="none" strike="noStrike" dirty="0">
                          <a:solidFill>
                            <a:srgbClr val="000000"/>
                          </a:solidFill>
                          <a:effectLst/>
                          <a:latin typeface="+mn-lt"/>
                        </a:rPr>
                        <a:t>0.0126</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0.0046</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0.0049</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0.0028</a:t>
                      </a:r>
                    </a:p>
                  </a:txBody>
                  <a:tcPr marL="10677" marR="10677" marT="10677" marB="0" anchor="ctr">
                    <a:lnL>
                      <a:noFill/>
                    </a:lnL>
                    <a:lnR>
                      <a:noFill/>
                    </a:lnR>
                    <a:lnT>
                      <a:noFill/>
                    </a:lnT>
                    <a:lnB>
                      <a:noFill/>
                    </a:lnB>
                  </a:tcPr>
                </a:tc>
                <a:tc>
                  <a:txBody>
                    <a:bodyPr/>
                    <a:lstStyle/>
                    <a:p>
                      <a:pPr algn="ctr" fontAlgn="b"/>
                      <a:r>
                        <a:rPr lang="en-US" sz="1200" b="0" i="0" u="none" strike="noStrike" dirty="0">
                          <a:solidFill>
                            <a:srgbClr val="000000"/>
                          </a:solidFill>
                          <a:effectLst/>
                          <a:latin typeface="+mn-lt"/>
                        </a:rPr>
                        <a:t>0.0032</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0.0010</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0.0008</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0.0030</a:t>
                      </a:r>
                    </a:p>
                  </a:txBody>
                  <a:tcPr marL="10677" marR="10677" marT="10677" marB="0" anchor="ctr">
                    <a:lnL>
                      <a:noFill/>
                    </a:lnL>
                    <a:lnR>
                      <a:noFill/>
                    </a:lnR>
                    <a:lnT>
                      <a:noFill/>
                    </a:lnT>
                    <a:lnB>
                      <a:noFill/>
                    </a:lnB>
                  </a:tcPr>
                </a:tc>
                <a:tc>
                  <a:txBody>
                    <a:bodyPr/>
                    <a:lstStyle/>
                    <a:p>
                      <a:pPr algn="ctr" fontAlgn="b"/>
                      <a:r>
                        <a:rPr lang="en-US" sz="1200" b="1" i="0" u="none" strike="noStrike" dirty="0">
                          <a:solidFill>
                            <a:srgbClr val="000000"/>
                          </a:solidFill>
                          <a:effectLst/>
                          <a:latin typeface="+mn-lt"/>
                        </a:rPr>
                        <a:t>0.0020</a:t>
                      </a:r>
                    </a:p>
                  </a:txBody>
                  <a:tcPr marL="10677" marR="10677" marT="10677" marB="0" anchor="ctr">
                    <a:lnL>
                      <a:noFill/>
                    </a:lnL>
                    <a:lnR>
                      <a:noFill/>
                    </a:lnR>
                    <a:lnT>
                      <a:noFill/>
                    </a:lnT>
                    <a:lnB>
                      <a:noFill/>
                    </a:lnB>
                  </a:tcPr>
                </a:tc>
                <a:extLst>
                  <a:ext uri="{0D108BD9-81ED-4DB2-BD59-A6C34878D82A}">
                    <a16:rowId xmlns:a16="http://schemas.microsoft.com/office/drawing/2014/main" val="2064528995"/>
                  </a:ext>
                </a:extLst>
              </a:tr>
              <a:tr h="439807">
                <a:tc>
                  <a:txBody>
                    <a:bodyPr/>
                    <a:lstStyle/>
                    <a:p>
                      <a:pPr marL="0" marR="0" algn="ctr">
                        <a:lnSpc>
                          <a:spcPct val="107000"/>
                        </a:lnSpc>
                        <a:spcBef>
                          <a:spcPts val="0"/>
                        </a:spcBef>
                        <a:spcAft>
                          <a:spcPts val="800"/>
                        </a:spcAft>
                      </a:pPr>
                      <a:r>
                        <a:rPr lang="en-US" sz="1100" dirty="0" smtClean="0">
                          <a:effectLst/>
                          <a:latin typeface="Times New Roman" panose="02020603050405020304" pitchFamily="18" charset="0"/>
                          <a:ea typeface="Malgun Gothic" panose="020B0503020000020004" pitchFamily="34" charset="-127"/>
                          <a:cs typeface="Times New Roman" panose="02020603050405020304" pitchFamily="18" charset="0"/>
                        </a:rPr>
                        <a:t>SAMPLE SIZE</a:t>
                      </a:r>
                      <a:br>
                        <a:rPr lang="en-US" sz="1100" dirty="0" smtClean="0">
                          <a:effectLst/>
                          <a:latin typeface="Times New Roman" panose="02020603050405020304" pitchFamily="18" charset="0"/>
                          <a:ea typeface="Malgun Gothic" panose="020B0503020000020004" pitchFamily="34" charset="-127"/>
                          <a:cs typeface="Times New Roman" panose="02020603050405020304" pitchFamily="18" charset="0"/>
                        </a:rPr>
                      </a:br>
                      <a:r>
                        <a:rPr lang="en-US" sz="1100" dirty="0" smtClean="0">
                          <a:effectLst/>
                          <a:latin typeface="Times New Roman" panose="02020603050405020304" pitchFamily="18" charset="0"/>
                          <a:ea typeface="Malgun Gothic" panose="020B0503020000020004" pitchFamily="34" charset="-127"/>
                          <a:cs typeface="Times New Roman" panose="02020603050405020304" pitchFamily="18" charset="0"/>
                        </a:rPr>
                        <a:t>(</a:t>
                      </a:r>
                      <a:r>
                        <a:rPr lang="en-US" sz="1100" dirty="0" err="1" smtClean="0">
                          <a:effectLst/>
                          <a:latin typeface="Times New Roman" panose="02020603050405020304" pitchFamily="18" charset="0"/>
                          <a:ea typeface="Malgun Gothic" panose="020B0503020000020004" pitchFamily="34" charset="-127"/>
                          <a:cs typeface="Times New Roman" panose="02020603050405020304" pitchFamily="18" charset="0"/>
                        </a:rPr>
                        <a:t>nsize</a:t>
                      </a:r>
                      <a:r>
                        <a:rPr lang="en-US" sz="1100" dirty="0" smtClean="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US" sz="23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6869" marR="76869" marT="0" marB="0" anchor="ctr">
                    <a:lnL>
                      <a:noFill/>
                    </a:lnL>
                    <a:lnR>
                      <a:noFill/>
                    </a:lnR>
                    <a:lnT>
                      <a:noFill/>
                    </a:lnT>
                    <a:lnB>
                      <a:noFill/>
                    </a:lnB>
                    <a:solidFill>
                      <a:schemeClr val="bg1">
                        <a:lumMod val="95000"/>
                      </a:schemeClr>
                    </a:solidFill>
                  </a:tcPr>
                </a:tc>
                <a:tc>
                  <a:txBody>
                    <a:bodyPr/>
                    <a:lstStyle/>
                    <a:p>
                      <a:pPr algn="ctr" fontAlgn="b"/>
                      <a:r>
                        <a:rPr lang="en-US" sz="1200" b="1" i="0" u="sng" strike="noStrike">
                          <a:solidFill>
                            <a:srgbClr val="000000"/>
                          </a:solidFill>
                          <a:effectLst/>
                          <a:latin typeface="+mn-lt"/>
                        </a:rPr>
                        <a:t>0.1843</a:t>
                      </a:r>
                    </a:p>
                  </a:txBody>
                  <a:tcPr marL="10677" marR="10677" marT="10677" marB="0" anchor="ctr">
                    <a:lnL>
                      <a:noFill/>
                    </a:lnL>
                    <a:lnR>
                      <a:noFill/>
                    </a:lnR>
                    <a:lnT>
                      <a:noFill/>
                    </a:lnT>
                    <a:lnB>
                      <a:noFill/>
                    </a:lnB>
                    <a:solidFill>
                      <a:schemeClr val="bg1">
                        <a:lumMod val="95000"/>
                      </a:schemeClr>
                    </a:solidFill>
                  </a:tcPr>
                </a:tc>
                <a:tc>
                  <a:txBody>
                    <a:bodyPr/>
                    <a:lstStyle/>
                    <a:p>
                      <a:pPr algn="ctr" fontAlgn="b"/>
                      <a:r>
                        <a:rPr lang="en-US" sz="1200" b="1" i="0" u="sng" strike="noStrike" dirty="0">
                          <a:solidFill>
                            <a:srgbClr val="000000"/>
                          </a:solidFill>
                          <a:effectLst/>
                          <a:latin typeface="+mn-lt"/>
                        </a:rPr>
                        <a:t>0.1846</a:t>
                      </a:r>
                    </a:p>
                  </a:txBody>
                  <a:tcPr marL="10677" marR="10677" marT="10677" marB="0" anchor="ctr">
                    <a:lnL>
                      <a:noFill/>
                    </a:lnL>
                    <a:lnR>
                      <a:noFill/>
                    </a:lnR>
                    <a:lnT>
                      <a:noFill/>
                    </a:lnT>
                    <a:lnB>
                      <a:noFill/>
                    </a:lnB>
                    <a:solidFill>
                      <a:schemeClr val="bg1">
                        <a:lumMod val="95000"/>
                      </a:schemeClr>
                    </a:solidFill>
                  </a:tcPr>
                </a:tc>
                <a:tc>
                  <a:txBody>
                    <a:bodyPr/>
                    <a:lstStyle/>
                    <a:p>
                      <a:pPr algn="ctr" fontAlgn="b"/>
                      <a:r>
                        <a:rPr lang="en-US" sz="1200" b="1" i="0" u="none" strike="noStrike">
                          <a:solidFill>
                            <a:srgbClr val="000000"/>
                          </a:solidFill>
                          <a:effectLst/>
                          <a:latin typeface="+mn-lt"/>
                        </a:rPr>
                        <a:t>0.0005</a:t>
                      </a:r>
                    </a:p>
                  </a:txBody>
                  <a:tcPr marL="10677" marR="10677" marT="10677" marB="0" anchor="ctr">
                    <a:lnL>
                      <a:noFill/>
                    </a:lnL>
                    <a:lnR>
                      <a:noFill/>
                    </a:lnR>
                    <a:lnT>
                      <a:noFill/>
                    </a:lnT>
                    <a:lnB>
                      <a:noFill/>
                    </a:lnB>
                    <a:solidFill>
                      <a:schemeClr val="bg1">
                        <a:lumMod val="95000"/>
                      </a:schemeClr>
                    </a:solidFill>
                  </a:tcPr>
                </a:tc>
                <a:tc>
                  <a:txBody>
                    <a:bodyPr/>
                    <a:lstStyle/>
                    <a:p>
                      <a:pPr algn="ctr" fontAlgn="b"/>
                      <a:r>
                        <a:rPr lang="en-US" sz="1200" b="1" i="0" u="none" strike="noStrike">
                          <a:solidFill>
                            <a:srgbClr val="000000"/>
                          </a:solidFill>
                          <a:effectLst/>
                          <a:latin typeface="+mn-lt"/>
                        </a:rPr>
                        <a:t>0.0003</a:t>
                      </a:r>
                    </a:p>
                  </a:txBody>
                  <a:tcPr marL="10677" marR="10677" marT="10677" marB="0" anchor="ctr">
                    <a:lnL>
                      <a:noFill/>
                    </a:lnL>
                    <a:lnR>
                      <a:noFill/>
                    </a:lnR>
                    <a:lnT>
                      <a:noFill/>
                    </a:lnT>
                    <a:lnB>
                      <a:noFill/>
                    </a:lnB>
                    <a:solidFill>
                      <a:schemeClr val="bg1">
                        <a:lumMod val="95000"/>
                      </a:schemeClr>
                    </a:solidFill>
                  </a:tcPr>
                </a:tc>
                <a:tc>
                  <a:txBody>
                    <a:bodyPr/>
                    <a:lstStyle/>
                    <a:p>
                      <a:pPr algn="ctr" fontAlgn="b"/>
                      <a:r>
                        <a:rPr lang="en-US" sz="1200" b="1" i="0" u="none" strike="noStrike">
                          <a:solidFill>
                            <a:srgbClr val="000000"/>
                          </a:solidFill>
                          <a:effectLst/>
                          <a:latin typeface="+mn-lt"/>
                        </a:rPr>
                        <a:t>0.0097</a:t>
                      </a:r>
                    </a:p>
                  </a:txBody>
                  <a:tcPr marL="10677" marR="10677" marT="10677" marB="0" anchor="ctr">
                    <a:lnL>
                      <a:noFill/>
                    </a:lnL>
                    <a:lnR>
                      <a:noFill/>
                    </a:lnR>
                    <a:lnT>
                      <a:noFill/>
                    </a:lnT>
                    <a:lnB>
                      <a:noFill/>
                    </a:lnB>
                    <a:solidFill>
                      <a:schemeClr val="bg1">
                        <a:lumMod val="95000"/>
                      </a:schemeClr>
                    </a:solidFill>
                  </a:tcPr>
                </a:tc>
                <a:tc>
                  <a:txBody>
                    <a:bodyPr/>
                    <a:lstStyle/>
                    <a:p>
                      <a:pPr algn="ctr" fontAlgn="b"/>
                      <a:r>
                        <a:rPr lang="en-US" sz="1200" b="1" i="0" u="none" strike="noStrike" dirty="0">
                          <a:solidFill>
                            <a:srgbClr val="000000"/>
                          </a:solidFill>
                          <a:effectLst/>
                          <a:latin typeface="+mn-lt"/>
                        </a:rPr>
                        <a:t>0.0090</a:t>
                      </a:r>
                    </a:p>
                  </a:txBody>
                  <a:tcPr marL="10677" marR="10677" marT="10677" marB="0" anchor="ctr">
                    <a:lnL>
                      <a:noFill/>
                    </a:lnL>
                    <a:lnR>
                      <a:noFill/>
                    </a:lnR>
                    <a:lnT>
                      <a:noFill/>
                    </a:lnT>
                    <a:lnB>
                      <a:noFill/>
                    </a:lnB>
                    <a:solidFill>
                      <a:schemeClr val="bg1">
                        <a:lumMod val="95000"/>
                      </a:schemeClr>
                    </a:solidFill>
                  </a:tcPr>
                </a:tc>
                <a:tc>
                  <a:txBody>
                    <a:bodyPr/>
                    <a:lstStyle/>
                    <a:p>
                      <a:pPr algn="ctr" fontAlgn="b"/>
                      <a:r>
                        <a:rPr lang="en-US" sz="1200" b="1" i="0" u="none" strike="noStrike">
                          <a:solidFill>
                            <a:srgbClr val="000000"/>
                          </a:solidFill>
                          <a:effectLst/>
                          <a:latin typeface="+mn-lt"/>
                        </a:rPr>
                        <a:t>0.0247</a:t>
                      </a:r>
                    </a:p>
                  </a:txBody>
                  <a:tcPr marL="10677" marR="10677" marT="10677" marB="0" anchor="ctr">
                    <a:lnL>
                      <a:noFill/>
                    </a:lnL>
                    <a:lnR>
                      <a:noFill/>
                    </a:lnR>
                    <a:lnT>
                      <a:noFill/>
                    </a:lnT>
                    <a:lnB>
                      <a:noFill/>
                    </a:lnB>
                    <a:solidFill>
                      <a:schemeClr val="bg1">
                        <a:lumMod val="95000"/>
                      </a:schemeClr>
                    </a:solidFill>
                  </a:tcPr>
                </a:tc>
                <a:tc>
                  <a:txBody>
                    <a:bodyPr/>
                    <a:lstStyle/>
                    <a:p>
                      <a:pPr algn="ctr" fontAlgn="b"/>
                      <a:r>
                        <a:rPr lang="en-US" sz="1200" b="1" i="0" u="none" strike="noStrike" dirty="0">
                          <a:solidFill>
                            <a:srgbClr val="000000"/>
                          </a:solidFill>
                          <a:effectLst/>
                          <a:latin typeface="+mn-lt"/>
                        </a:rPr>
                        <a:t>0.0249</a:t>
                      </a:r>
                    </a:p>
                  </a:txBody>
                  <a:tcPr marL="10677" marR="10677" marT="10677" marB="0" anchor="ctr">
                    <a:lnL>
                      <a:noFill/>
                    </a:lnL>
                    <a:lnR>
                      <a:noFill/>
                    </a:lnR>
                    <a:lnT>
                      <a:noFill/>
                    </a:lnT>
                    <a:lnB>
                      <a:noFill/>
                    </a:lnB>
                    <a:solidFill>
                      <a:schemeClr val="bg1">
                        <a:lumMod val="95000"/>
                      </a:schemeClr>
                    </a:solidFill>
                  </a:tcPr>
                </a:tc>
                <a:tc>
                  <a:txBody>
                    <a:bodyPr/>
                    <a:lstStyle/>
                    <a:p>
                      <a:pPr algn="ctr" fontAlgn="b"/>
                      <a:r>
                        <a:rPr lang="en-US" sz="1200" b="0" i="0" u="sng" strike="noStrike">
                          <a:solidFill>
                            <a:srgbClr val="000000"/>
                          </a:solidFill>
                          <a:effectLst/>
                          <a:latin typeface="+mn-lt"/>
                        </a:rPr>
                        <a:t>0.1877</a:t>
                      </a:r>
                    </a:p>
                  </a:txBody>
                  <a:tcPr marL="10677" marR="10677" marT="10677" marB="0" anchor="ctr">
                    <a:lnL>
                      <a:noFill/>
                    </a:lnL>
                    <a:lnR>
                      <a:noFill/>
                    </a:lnR>
                    <a:lnT>
                      <a:noFill/>
                    </a:lnT>
                    <a:lnB>
                      <a:noFill/>
                    </a:lnB>
                    <a:solidFill>
                      <a:schemeClr val="bg1">
                        <a:lumMod val="95000"/>
                      </a:schemeClr>
                    </a:solidFill>
                  </a:tcPr>
                </a:tc>
                <a:tc>
                  <a:txBody>
                    <a:bodyPr/>
                    <a:lstStyle/>
                    <a:p>
                      <a:pPr algn="ctr" fontAlgn="b"/>
                      <a:r>
                        <a:rPr lang="en-US" sz="1200" b="0" i="0" u="sng" strike="noStrike">
                          <a:solidFill>
                            <a:srgbClr val="000000"/>
                          </a:solidFill>
                          <a:effectLst/>
                          <a:latin typeface="+mn-lt"/>
                        </a:rPr>
                        <a:t>0.1850</a:t>
                      </a:r>
                    </a:p>
                  </a:txBody>
                  <a:tcPr marL="10677" marR="10677" marT="10677" marB="0" anchor="ctr">
                    <a:lnL>
                      <a:noFill/>
                    </a:lnL>
                    <a:lnR>
                      <a:noFill/>
                    </a:lnR>
                    <a:lnT>
                      <a:noFill/>
                    </a:lnT>
                    <a:lnB>
                      <a:noFill/>
                    </a:lnB>
                    <a:solidFill>
                      <a:schemeClr val="bg1">
                        <a:lumMod val="95000"/>
                      </a:schemeClr>
                    </a:solidFill>
                  </a:tcPr>
                </a:tc>
                <a:tc>
                  <a:txBody>
                    <a:bodyPr/>
                    <a:lstStyle/>
                    <a:p>
                      <a:pPr algn="ctr" fontAlgn="b"/>
                      <a:r>
                        <a:rPr lang="en-US" sz="1200" b="0" i="0" u="sng" strike="noStrike">
                          <a:solidFill>
                            <a:srgbClr val="000000"/>
                          </a:solidFill>
                          <a:effectLst/>
                          <a:latin typeface="+mn-lt"/>
                        </a:rPr>
                        <a:t>0.1525</a:t>
                      </a:r>
                    </a:p>
                  </a:txBody>
                  <a:tcPr marL="10677" marR="10677" marT="10677" marB="0" anchor="ctr">
                    <a:lnL>
                      <a:noFill/>
                    </a:lnL>
                    <a:lnR>
                      <a:noFill/>
                    </a:lnR>
                    <a:lnT>
                      <a:noFill/>
                    </a:lnT>
                    <a:lnB>
                      <a:noFill/>
                    </a:lnB>
                    <a:solidFill>
                      <a:schemeClr val="bg1">
                        <a:lumMod val="95000"/>
                      </a:schemeClr>
                    </a:solidFill>
                  </a:tcPr>
                </a:tc>
                <a:tc>
                  <a:txBody>
                    <a:bodyPr/>
                    <a:lstStyle/>
                    <a:p>
                      <a:pPr algn="ctr" fontAlgn="b"/>
                      <a:r>
                        <a:rPr lang="en-US" sz="1200" b="0" i="0" u="sng" strike="noStrike" dirty="0">
                          <a:solidFill>
                            <a:srgbClr val="000000"/>
                          </a:solidFill>
                          <a:effectLst/>
                          <a:latin typeface="+mn-lt"/>
                        </a:rPr>
                        <a:t>0.1513</a:t>
                      </a:r>
                    </a:p>
                  </a:txBody>
                  <a:tcPr marL="10677" marR="10677" marT="10677" marB="0" anchor="ctr">
                    <a:lnL>
                      <a:noFill/>
                    </a:lnL>
                    <a:lnR>
                      <a:noFill/>
                    </a:lnR>
                    <a:lnT>
                      <a:noFill/>
                    </a:lnT>
                    <a:lnB>
                      <a:noFill/>
                    </a:lnB>
                    <a:solidFill>
                      <a:schemeClr val="bg1">
                        <a:lumMod val="95000"/>
                      </a:schemeClr>
                    </a:solidFill>
                  </a:tcPr>
                </a:tc>
                <a:tc>
                  <a:txBody>
                    <a:bodyPr/>
                    <a:lstStyle/>
                    <a:p>
                      <a:pPr algn="ctr" fontAlgn="b"/>
                      <a:r>
                        <a:rPr lang="en-US" sz="1200" b="1" i="0" u="none" strike="noStrike" dirty="0">
                          <a:solidFill>
                            <a:srgbClr val="000000"/>
                          </a:solidFill>
                          <a:effectLst/>
                          <a:latin typeface="+mn-lt"/>
                        </a:rPr>
                        <a:t>0.0024</a:t>
                      </a:r>
                    </a:p>
                  </a:txBody>
                  <a:tcPr marL="10677" marR="10677" marT="10677" marB="0" anchor="ctr">
                    <a:lnL>
                      <a:noFill/>
                    </a:lnL>
                    <a:lnR>
                      <a:noFill/>
                    </a:lnR>
                    <a:lnT>
                      <a:noFill/>
                    </a:lnT>
                    <a:lnB>
                      <a:noFill/>
                    </a:lnB>
                    <a:solidFill>
                      <a:schemeClr val="bg1">
                        <a:lumMod val="95000"/>
                      </a:schemeClr>
                    </a:solidFill>
                  </a:tcPr>
                </a:tc>
                <a:tc>
                  <a:txBody>
                    <a:bodyPr/>
                    <a:lstStyle/>
                    <a:p>
                      <a:pPr algn="ctr" fontAlgn="b"/>
                      <a:r>
                        <a:rPr lang="en-US" sz="1200" b="1" i="0" u="none" strike="noStrike" dirty="0">
                          <a:solidFill>
                            <a:srgbClr val="000000"/>
                          </a:solidFill>
                          <a:effectLst/>
                          <a:latin typeface="+mn-lt"/>
                        </a:rPr>
                        <a:t>0.0016</a:t>
                      </a:r>
                    </a:p>
                  </a:txBody>
                  <a:tcPr marL="10677" marR="10677" marT="10677" marB="0" anchor="ctr">
                    <a:lnL>
                      <a:noFill/>
                    </a:lnL>
                    <a:lnR>
                      <a:noFill/>
                    </a:lnR>
                    <a:lnT>
                      <a:noFill/>
                    </a:lnT>
                    <a:lnB>
                      <a:noFill/>
                    </a:lnB>
                    <a:solidFill>
                      <a:schemeClr val="bg1">
                        <a:lumMod val="95000"/>
                      </a:schemeClr>
                    </a:solidFill>
                  </a:tcPr>
                </a:tc>
                <a:tc>
                  <a:txBody>
                    <a:bodyPr/>
                    <a:lstStyle/>
                    <a:p>
                      <a:pPr algn="ctr" fontAlgn="b"/>
                      <a:r>
                        <a:rPr lang="en-US" sz="1200" b="0" i="0" u="sng" strike="noStrike">
                          <a:solidFill>
                            <a:srgbClr val="000000"/>
                          </a:solidFill>
                          <a:effectLst/>
                          <a:latin typeface="+mn-lt"/>
                        </a:rPr>
                        <a:t>0.1348</a:t>
                      </a:r>
                    </a:p>
                  </a:txBody>
                  <a:tcPr marL="10677" marR="10677" marT="10677" marB="0" anchor="ctr">
                    <a:lnL>
                      <a:noFill/>
                    </a:lnL>
                    <a:lnR>
                      <a:noFill/>
                    </a:lnR>
                    <a:lnT>
                      <a:noFill/>
                    </a:lnT>
                    <a:lnB>
                      <a:noFill/>
                    </a:lnB>
                    <a:solidFill>
                      <a:schemeClr val="bg1">
                        <a:lumMod val="95000"/>
                      </a:schemeClr>
                    </a:solidFill>
                  </a:tcPr>
                </a:tc>
                <a:tc>
                  <a:txBody>
                    <a:bodyPr/>
                    <a:lstStyle/>
                    <a:p>
                      <a:pPr algn="ctr" fontAlgn="b"/>
                      <a:r>
                        <a:rPr lang="en-US" sz="1200" b="0" i="0" u="sng" strike="noStrike" dirty="0">
                          <a:solidFill>
                            <a:srgbClr val="000000"/>
                          </a:solidFill>
                          <a:effectLst/>
                          <a:latin typeface="+mn-lt"/>
                        </a:rPr>
                        <a:t>0.1319</a:t>
                      </a:r>
                    </a:p>
                  </a:txBody>
                  <a:tcPr marL="10677" marR="10677" marT="10677"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mn-lt"/>
                        </a:rPr>
                        <a:t>0.0005</a:t>
                      </a:r>
                    </a:p>
                  </a:txBody>
                  <a:tcPr marL="10677" marR="10677" marT="10677"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mn-lt"/>
                        </a:rPr>
                        <a:t>0.0001</a:t>
                      </a:r>
                    </a:p>
                  </a:txBody>
                  <a:tcPr marL="10677" marR="10677" marT="10677" marB="0" anchor="ctr">
                    <a:lnL>
                      <a:noFill/>
                    </a:lnL>
                    <a:lnR>
                      <a:noFill/>
                    </a:lnR>
                    <a:lnT>
                      <a:noFill/>
                    </a:lnT>
                    <a:lnB>
                      <a:noFill/>
                    </a:lnB>
                    <a:solidFill>
                      <a:schemeClr val="bg1">
                        <a:lumMod val="95000"/>
                      </a:schemeClr>
                    </a:solidFill>
                  </a:tcPr>
                </a:tc>
                <a:tc>
                  <a:txBody>
                    <a:bodyPr/>
                    <a:lstStyle/>
                    <a:p>
                      <a:pPr algn="ctr" fontAlgn="b"/>
                      <a:r>
                        <a:rPr lang="en-US" sz="1200" b="1" i="0" u="none" strike="noStrike">
                          <a:solidFill>
                            <a:srgbClr val="000000"/>
                          </a:solidFill>
                          <a:effectLst/>
                          <a:latin typeface="+mn-lt"/>
                        </a:rPr>
                        <a:t>0.0035</a:t>
                      </a:r>
                    </a:p>
                  </a:txBody>
                  <a:tcPr marL="10677" marR="10677" marT="10677" marB="0" anchor="ctr">
                    <a:lnL>
                      <a:noFill/>
                    </a:lnL>
                    <a:lnR>
                      <a:noFill/>
                    </a:lnR>
                    <a:lnT>
                      <a:noFill/>
                    </a:lnT>
                    <a:lnB>
                      <a:noFill/>
                    </a:lnB>
                    <a:solidFill>
                      <a:schemeClr val="bg1">
                        <a:lumMod val="95000"/>
                      </a:schemeClr>
                    </a:solidFill>
                  </a:tcPr>
                </a:tc>
                <a:tc>
                  <a:txBody>
                    <a:bodyPr/>
                    <a:lstStyle/>
                    <a:p>
                      <a:pPr algn="ctr" fontAlgn="b"/>
                      <a:r>
                        <a:rPr lang="en-US" sz="1200" b="1" i="0" u="none" strike="noStrike" dirty="0">
                          <a:solidFill>
                            <a:srgbClr val="000000"/>
                          </a:solidFill>
                          <a:effectLst/>
                          <a:latin typeface="+mn-lt"/>
                        </a:rPr>
                        <a:t>0.0027</a:t>
                      </a:r>
                    </a:p>
                  </a:txBody>
                  <a:tcPr marL="10677" marR="10677" marT="10677" marB="0" anchor="ctr">
                    <a:lnL>
                      <a:noFill/>
                    </a:lnL>
                    <a:lnR>
                      <a:noFill/>
                    </a:lnR>
                    <a:lnT>
                      <a:noFill/>
                    </a:lnT>
                    <a:lnB>
                      <a:noFill/>
                    </a:lnB>
                    <a:solidFill>
                      <a:schemeClr val="bg1">
                        <a:lumMod val="95000"/>
                      </a:schemeClr>
                    </a:solidFill>
                  </a:tcPr>
                </a:tc>
                <a:extLst>
                  <a:ext uri="{0D108BD9-81ED-4DB2-BD59-A6C34878D82A}">
                    <a16:rowId xmlns:a16="http://schemas.microsoft.com/office/drawing/2014/main" val="187176845"/>
                  </a:ext>
                </a:extLst>
              </a:tr>
              <a:tr h="397609">
                <a:tc>
                  <a:txBody>
                    <a:bodyPr/>
                    <a:lstStyle/>
                    <a:p>
                      <a:pPr marL="0" marR="0" algn="ctr">
                        <a:lnSpc>
                          <a:spcPct val="107000"/>
                        </a:lnSpc>
                        <a:spcBef>
                          <a:spcPts val="0"/>
                        </a:spcBef>
                        <a:spcAft>
                          <a:spcPts val="800"/>
                        </a:spcAft>
                      </a:pPr>
                      <a:r>
                        <a:rPr lang="en-US" sz="1100" dirty="0" err="1">
                          <a:effectLst/>
                          <a:latin typeface="Times New Roman" panose="02020603050405020304" pitchFamily="18" charset="0"/>
                          <a:ea typeface="Malgun Gothic" panose="020B0503020000020004" pitchFamily="34" charset="-127"/>
                          <a:cs typeface="Times New Roman" panose="02020603050405020304" pitchFamily="18" charset="0"/>
                        </a:rPr>
                        <a:t>mtype</a:t>
                      </a:r>
                      <a:r>
                        <a:rPr lang="en-US" sz="1100" dirty="0">
                          <a:effectLst/>
                          <a:latin typeface="Times New Roman" panose="02020603050405020304" pitchFamily="18" charset="0"/>
                          <a:ea typeface="Malgun Gothic" panose="020B0503020000020004" pitchFamily="34" charset="-127"/>
                          <a:cs typeface="Times New Roman" panose="02020603050405020304" pitchFamily="18" charset="0"/>
                        </a:rPr>
                        <a:t>*</a:t>
                      </a:r>
                      <a:r>
                        <a:rPr lang="en-US" sz="1100" dirty="0" err="1">
                          <a:effectLst/>
                          <a:latin typeface="Times New Roman" panose="02020603050405020304" pitchFamily="18" charset="0"/>
                          <a:ea typeface="Malgun Gothic" panose="020B0503020000020004" pitchFamily="34" charset="-127"/>
                          <a:cs typeface="Times New Roman" panose="02020603050405020304" pitchFamily="18" charset="0"/>
                        </a:rPr>
                        <a:t>nsize</a:t>
                      </a:r>
                      <a:endParaRPr lang="en-US" sz="23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6869" marR="76869" marT="0"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0.0006</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0.0003</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0.0000</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0.0000</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0.0092</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0.0085</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0.0004</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0.0009</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0.0017</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0.0017</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0.0000</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0.0001</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0.0003</a:t>
                      </a:r>
                    </a:p>
                  </a:txBody>
                  <a:tcPr marL="10677" marR="10677" marT="10677" marB="0" anchor="ctr">
                    <a:lnL>
                      <a:noFill/>
                    </a:lnL>
                    <a:lnR>
                      <a:noFill/>
                    </a:lnR>
                    <a:lnT>
                      <a:noFill/>
                    </a:lnT>
                    <a:lnB>
                      <a:noFill/>
                    </a:lnB>
                  </a:tcPr>
                </a:tc>
                <a:tc>
                  <a:txBody>
                    <a:bodyPr/>
                    <a:lstStyle/>
                    <a:p>
                      <a:pPr algn="ctr" fontAlgn="b"/>
                      <a:r>
                        <a:rPr lang="en-US" sz="1200" b="1" i="0" u="none" strike="noStrike" dirty="0">
                          <a:solidFill>
                            <a:srgbClr val="000000"/>
                          </a:solidFill>
                          <a:effectLst/>
                          <a:latin typeface="+mn-lt"/>
                        </a:rPr>
                        <a:t>0.0003</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0.0118</a:t>
                      </a:r>
                    </a:p>
                  </a:txBody>
                  <a:tcPr marL="10677" marR="10677" marT="10677" marB="0" anchor="ctr">
                    <a:lnL>
                      <a:noFill/>
                    </a:lnL>
                    <a:lnR>
                      <a:noFill/>
                    </a:lnR>
                    <a:lnT>
                      <a:noFill/>
                    </a:lnT>
                    <a:lnB>
                      <a:noFill/>
                    </a:lnB>
                  </a:tcPr>
                </a:tc>
                <a:tc>
                  <a:txBody>
                    <a:bodyPr/>
                    <a:lstStyle/>
                    <a:p>
                      <a:pPr algn="ctr" fontAlgn="b"/>
                      <a:r>
                        <a:rPr lang="en-US" sz="1200" b="0" i="0" u="none" strike="noStrike" dirty="0">
                          <a:solidFill>
                            <a:srgbClr val="000000"/>
                          </a:solidFill>
                          <a:effectLst/>
                          <a:latin typeface="+mn-lt"/>
                        </a:rPr>
                        <a:t>0.0124</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0.0001</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0.0001</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0.0001</a:t>
                      </a:r>
                    </a:p>
                  </a:txBody>
                  <a:tcPr marL="10677" marR="10677" marT="10677" marB="0" anchor="ctr">
                    <a:lnL>
                      <a:noFill/>
                    </a:lnL>
                    <a:lnR>
                      <a:noFill/>
                    </a:lnR>
                    <a:lnT>
                      <a:noFill/>
                    </a:lnT>
                    <a:lnB>
                      <a:noFill/>
                    </a:lnB>
                  </a:tcPr>
                </a:tc>
                <a:tc>
                  <a:txBody>
                    <a:bodyPr/>
                    <a:lstStyle/>
                    <a:p>
                      <a:pPr algn="ctr" fontAlgn="b"/>
                      <a:r>
                        <a:rPr lang="en-US" sz="1200" b="1" i="0" u="none" strike="noStrike" dirty="0">
                          <a:solidFill>
                            <a:srgbClr val="000000"/>
                          </a:solidFill>
                          <a:effectLst/>
                          <a:latin typeface="+mn-lt"/>
                        </a:rPr>
                        <a:t>0.0001</a:t>
                      </a:r>
                    </a:p>
                  </a:txBody>
                  <a:tcPr marL="10677" marR="10677" marT="10677" marB="0" anchor="ctr">
                    <a:lnL>
                      <a:noFill/>
                    </a:lnL>
                    <a:lnR>
                      <a:noFill/>
                    </a:lnR>
                    <a:lnT>
                      <a:noFill/>
                    </a:lnT>
                    <a:lnB>
                      <a:noFill/>
                    </a:lnB>
                  </a:tcPr>
                </a:tc>
                <a:extLst>
                  <a:ext uri="{0D108BD9-81ED-4DB2-BD59-A6C34878D82A}">
                    <a16:rowId xmlns:a16="http://schemas.microsoft.com/office/drawing/2014/main" val="1007289377"/>
                  </a:ext>
                </a:extLst>
              </a:tr>
              <a:tr h="397609">
                <a:tc>
                  <a:txBody>
                    <a:bodyPr/>
                    <a:lstStyle/>
                    <a:p>
                      <a:pPr marL="0" marR="0" algn="ctr">
                        <a:lnSpc>
                          <a:spcPct val="107000"/>
                        </a:lnSpc>
                        <a:spcBef>
                          <a:spcPts val="0"/>
                        </a:spcBef>
                        <a:spcAft>
                          <a:spcPts val="800"/>
                        </a:spcAft>
                      </a:pPr>
                      <a:r>
                        <a:rPr lang="en-US" sz="1100" dirty="0" err="1">
                          <a:effectLst/>
                          <a:latin typeface="Times New Roman" panose="02020603050405020304" pitchFamily="18" charset="0"/>
                          <a:ea typeface="Malgun Gothic" panose="020B0503020000020004" pitchFamily="34" charset="-127"/>
                          <a:cs typeface="Times New Roman" panose="02020603050405020304" pitchFamily="18" charset="0"/>
                        </a:rPr>
                        <a:t>msize</a:t>
                      </a:r>
                      <a:r>
                        <a:rPr lang="en-US" sz="1100" dirty="0">
                          <a:effectLst/>
                          <a:latin typeface="Times New Roman" panose="02020603050405020304" pitchFamily="18" charset="0"/>
                          <a:ea typeface="Malgun Gothic" panose="020B0503020000020004" pitchFamily="34" charset="-127"/>
                          <a:cs typeface="Times New Roman" panose="02020603050405020304" pitchFamily="18" charset="0"/>
                        </a:rPr>
                        <a:t>*</a:t>
                      </a:r>
                      <a:r>
                        <a:rPr lang="en-US" sz="1100" dirty="0" err="1">
                          <a:effectLst/>
                          <a:latin typeface="Times New Roman" panose="02020603050405020304" pitchFamily="18" charset="0"/>
                          <a:ea typeface="Malgun Gothic" panose="020B0503020000020004" pitchFamily="34" charset="-127"/>
                          <a:cs typeface="Times New Roman" panose="02020603050405020304" pitchFamily="18" charset="0"/>
                        </a:rPr>
                        <a:t>nsize</a:t>
                      </a:r>
                      <a:endParaRPr lang="en-US" sz="23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6869" marR="76869" marT="0"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0.0381</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0.0362</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0.0007</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0.0008</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0.0083</a:t>
                      </a:r>
                    </a:p>
                  </a:txBody>
                  <a:tcPr marL="10677" marR="10677" marT="10677" marB="0" anchor="ctr">
                    <a:lnL>
                      <a:noFill/>
                    </a:lnL>
                    <a:lnR>
                      <a:noFill/>
                    </a:lnR>
                    <a:lnT>
                      <a:noFill/>
                    </a:lnT>
                    <a:lnB>
                      <a:noFill/>
                    </a:lnB>
                  </a:tcPr>
                </a:tc>
                <a:tc>
                  <a:txBody>
                    <a:bodyPr/>
                    <a:lstStyle/>
                    <a:p>
                      <a:pPr algn="ctr" fontAlgn="b"/>
                      <a:r>
                        <a:rPr lang="en-US" sz="1200" b="1" i="0" u="none" strike="noStrike" dirty="0">
                          <a:solidFill>
                            <a:srgbClr val="000000"/>
                          </a:solidFill>
                          <a:effectLst/>
                          <a:latin typeface="+mn-lt"/>
                        </a:rPr>
                        <a:t>0.0079</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0.0052</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0.0067</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0.1074</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0.1088</a:t>
                      </a:r>
                    </a:p>
                  </a:txBody>
                  <a:tcPr marL="10677" marR="10677" marT="10677" marB="0" anchor="ctr">
                    <a:lnL>
                      <a:noFill/>
                    </a:lnL>
                    <a:lnR>
                      <a:noFill/>
                    </a:lnR>
                    <a:lnT>
                      <a:noFill/>
                    </a:lnT>
                    <a:lnB>
                      <a:noFill/>
                    </a:lnB>
                  </a:tcPr>
                </a:tc>
                <a:tc>
                  <a:txBody>
                    <a:bodyPr/>
                    <a:lstStyle/>
                    <a:p>
                      <a:pPr algn="ctr" fontAlgn="b"/>
                      <a:r>
                        <a:rPr lang="en-US" sz="1200" b="0" i="0" u="none" strike="noStrike" dirty="0">
                          <a:solidFill>
                            <a:srgbClr val="000000"/>
                          </a:solidFill>
                          <a:effectLst/>
                          <a:latin typeface="+mn-lt"/>
                        </a:rPr>
                        <a:t>0.0284</a:t>
                      </a:r>
                    </a:p>
                  </a:txBody>
                  <a:tcPr marL="10677" marR="10677" marT="10677" marB="0" anchor="ctr">
                    <a:lnL>
                      <a:noFill/>
                    </a:lnL>
                    <a:lnR>
                      <a:noFill/>
                    </a:lnR>
                    <a:lnT>
                      <a:noFill/>
                    </a:lnT>
                    <a:lnB>
                      <a:noFill/>
                    </a:lnB>
                  </a:tcPr>
                </a:tc>
                <a:tc>
                  <a:txBody>
                    <a:bodyPr/>
                    <a:lstStyle/>
                    <a:p>
                      <a:pPr algn="ctr" fontAlgn="b"/>
                      <a:r>
                        <a:rPr lang="en-US" sz="1200" b="0" i="0" u="none" strike="noStrike" dirty="0">
                          <a:solidFill>
                            <a:srgbClr val="000000"/>
                          </a:solidFill>
                          <a:effectLst/>
                          <a:latin typeface="+mn-lt"/>
                        </a:rPr>
                        <a:t>0.0304</a:t>
                      </a:r>
                    </a:p>
                  </a:txBody>
                  <a:tcPr marL="10677" marR="10677" marT="10677" marB="0" anchor="ctr">
                    <a:lnL>
                      <a:noFill/>
                    </a:lnL>
                    <a:lnR>
                      <a:noFill/>
                    </a:lnR>
                    <a:lnT>
                      <a:noFill/>
                    </a:lnT>
                    <a:lnB>
                      <a:noFill/>
                    </a:lnB>
                  </a:tcPr>
                </a:tc>
                <a:tc>
                  <a:txBody>
                    <a:bodyPr/>
                    <a:lstStyle/>
                    <a:p>
                      <a:pPr algn="ctr" fontAlgn="b"/>
                      <a:r>
                        <a:rPr lang="en-US" sz="1200" b="1" i="0" u="none" strike="noStrike" dirty="0">
                          <a:solidFill>
                            <a:srgbClr val="000000"/>
                          </a:solidFill>
                          <a:effectLst/>
                          <a:latin typeface="+mn-lt"/>
                        </a:rPr>
                        <a:t>0.0011</a:t>
                      </a:r>
                    </a:p>
                  </a:txBody>
                  <a:tcPr marL="10677" marR="10677" marT="10677" marB="0" anchor="ctr">
                    <a:lnL>
                      <a:noFill/>
                    </a:lnL>
                    <a:lnR>
                      <a:noFill/>
                    </a:lnR>
                    <a:lnT>
                      <a:noFill/>
                    </a:lnT>
                    <a:lnB>
                      <a:noFill/>
                    </a:lnB>
                  </a:tcPr>
                </a:tc>
                <a:tc>
                  <a:txBody>
                    <a:bodyPr/>
                    <a:lstStyle/>
                    <a:p>
                      <a:pPr algn="ctr" fontAlgn="b"/>
                      <a:r>
                        <a:rPr lang="en-US" sz="1200" b="1" i="0" u="none" strike="noStrike" dirty="0">
                          <a:solidFill>
                            <a:srgbClr val="000000"/>
                          </a:solidFill>
                          <a:effectLst/>
                          <a:latin typeface="+mn-lt"/>
                        </a:rPr>
                        <a:t>0.0012</a:t>
                      </a:r>
                    </a:p>
                  </a:txBody>
                  <a:tcPr marL="10677" marR="10677" marT="10677" marB="0" anchor="ctr">
                    <a:lnL>
                      <a:noFill/>
                    </a:lnL>
                    <a:lnR>
                      <a:noFill/>
                    </a:lnR>
                    <a:lnT>
                      <a:noFill/>
                    </a:lnT>
                    <a:lnB>
                      <a:noFill/>
                    </a:lnB>
                  </a:tcPr>
                </a:tc>
                <a:tc>
                  <a:txBody>
                    <a:bodyPr/>
                    <a:lstStyle/>
                    <a:p>
                      <a:pPr algn="ctr" fontAlgn="b"/>
                      <a:r>
                        <a:rPr lang="en-US" sz="1200" b="0" i="0" u="none" strike="noStrike" dirty="0">
                          <a:solidFill>
                            <a:srgbClr val="000000"/>
                          </a:solidFill>
                          <a:effectLst/>
                          <a:latin typeface="+mn-lt"/>
                        </a:rPr>
                        <a:t>0.0558</a:t>
                      </a:r>
                    </a:p>
                  </a:txBody>
                  <a:tcPr marL="10677" marR="10677" marT="10677" marB="0" anchor="ctr">
                    <a:lnL>
                      <a:noFill/>
                    </a:lnL>
                    <a:lnR>
                      <a:noFill/>
                    </a:lnR>
                    <a:lnT>
                      <a:noFill/>
                    </a:lnT>
                    <a:lnB>
                      <a:noFill/>
                    </a:lnB>
                  </a:tcPr>
                </a:tc>
                <a:tc>
                  <a:txBody>
                    <a:bodyPr/>
                    <a:lstStyle/>
                    <a:p>
                      <a:pPr algn="ctr" fontAlgn="b"/>
                      <a:r>
                        <a:rPr lang="en-US" sz="1200" b="0" i="0" u="none" strike="noStrike" dirty="0">
                          <a:solidFill>
                            <a:srgbClr val="000000"/>
                          </a:solidFill>
                          <a:effectLst/>
                          <a:latin typeface="+mn-lt"/>
                        </a:rPr>
                        <a:t>0.0587</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0.0005</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0.0008</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0.0026</a:t>
                      </a:r>
                    </a:p>
                  </a:txBody>
                  <a:tcPr marL="10677" marR="10677" marT="10677" marB="0" anchor="ctr">
                    <a:lnL>
                      <a:noFill/>
                    </a:lnL>
                    <a:lnR>
                      <a:noFill/>
                    </a:lnR>
                    <a:lnT>
                      <a:noFill/>
                    </a:lnT>
                    <a:lnB>
                      <a:noFill/>
                    </a:lnB>
                  </a:tcPr>
                </a:tc>
                <a:tc>
                  <a:txBody>
                    <a:bodyPr/>
                    <a:lstStyle/>
                    <a:p>
                      <a:pPr algn="ctr" fontAlgn="b"/>
                      <a:r>
                        <a:rPr lang="en-US" sz="1200" b="1" i="0" u="none" strike="noStrike" dirty="0">
                          <a:solidFill>
                            <a:srgbClr val="000000"/>
                          </a:solidFill>
                          <a:effectLst/>
                          <a:latin typeface="+mn-lt"/>
                        </a:rPr>
                        <a:t>0.0028</a:t>
                      </a:r>
                    </a:p>
                  </a:txBody>
                  <a:tcPr marL="10677" marR="10677" marT="10677" marB="0" anchor="ctr">
                    <a:lnL>
                      <a:noFill/>
                    </a:lnL>
                    <a:lnR>
                      <a:noFill/>
                    </a:lnR>
                    <a:lnT>
                      <a:noFill/>
                    </a:lnT>
                    <a:lnB>
                      <a:noFill/>
                    </a:lnB>
                  </a:tcPr>
                </a:tc>
                <a:extLst>
                  <a:ext uri="{0D108BD9-81ED-4DB2-BD59-A6C34878D82A}">
                    <a16:rowId xmlns:a16="http://schemas.microsoft.com/office/drawing/2014/main" val="3523547020"/>
                  </a:ext>
                </a:extLst>
              </a:tr>
              <a:tr h="397609">
                <a:tc>
                  <a:txBody>
                    <a:bodyPr/>
                    <a:lstStyle/>
                    <a:p>
                      <a:pPr marL="0" marR="0" algn="ctr">
                        <a:lnSpc>
                          <a:spcPct val="107000"/>
                        </a:lnSpc>
                        <a:spcBef>
                          <a:spcPts val="0"/>
                        </a:spcBef>
                        <a:spcAft>
                          <a:spcPts val="800"/>
                        </a:spcAft>
                      </a:pPr>
                      <a:r>
                        <a:rPr lang="en-US" sz="1100" dirty="0" err="1">
                          <a:effectLst/>
                          <a:latin typeface="Times New Roman" panose="02020603050405020304" pitchFamily="18" charset="0"/>
                          <a:ea typeface="Malgun Gothic" panose="020B0503020000020004" pitchFamily="34" charset="-127"/>
                          <a:cs typeface="Times New Roman" panose="02020603050405020304" pitchFamily="18" charset="0"/>
                        </a:rPr>
                        <a:t>mtype</a:t>
                      </a:r>
                      <a:r>
                        <a:rPr lang="en-US" sz="1100" dirty="0">
                          <a:effectLst/>
                          <a:latin typeface="Times New Roman" panose="02020603050405020304" pitchFamily="18" charset="0"/>
                          <a:ea typeface="Malgun Gothic" panose="020B0503020000020004" pitchFamily="34" charset="-127"/>
                          <a:cs typeface="Times New Roman" panose="02020603050405020304" pitchFamily="18" charset="0"/>
                        </a:rPr>
                        <a:t>*</a:t>
                      </a:r>
                      <a:r>
                        <a:rPr lang="en-US" sz="1100" dirty="0" err="1">
                          <a:effectLst/>
                          <a:latin typeface="Times New Roman" panose="02020603050405020304" pitchFamily="18" charset="0"/>
                          <a:ea typeface="Malgun Gothic" panose="020B0503020000020004" pitchFamily="34" charset="-127"/>
                          <a:cs typeface="Times New Roman" panose="02020603050405020304" pitchFamily="18" charset="0"/>
                        </a:rPr>
                        <a:t>msize</a:t>
                      </a:r>
                      <a:r>
                        <a:rPr lang="en-US" sz="1100" dirty="0">
                          <a:effectLst/>
                          <a:latin typeface="Times New Roman" panose="02020603050405020304" pitchFamily="18" charset="0"/>
                          <a:ea typeface="Malgun Gothic" panose="020B0503020000020004" pitchFamily="34" charset="-127"/>
                          <a:cs typeface="Times New Roman" panose="02020603050405020304" pitchFamily="18" charset="0"/>
                        </a:rPr>
                        <a:t>*</a:t>
                      </a:r>
                      <a:r>
                        <a:rPr lang="en-US" sz="1100" dirty="0" err="1">
                          <a:effectLst/>
                          <a:latin typeface="Times New Roman" panose="02020603050405020304" pitchFamily="18" charset="0"/>
                          <a:ea typeface="Malgun Gothic" panose="020B0503020000020004" pitchFamily="34" charset="-127"/>
                          <a:cs typeface="Times New Roman" panose="02020603050405020304" pitchFamily="18" charset="0"/>
                        </a:rPr>
                        <a:t>nsize</a:t>
                      </a:r>
                      <a:endParaRPr lang="en-US" sz="23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6869" marR="76869" marT="0"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0.0023</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0.0022</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0.0001</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0.0000</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0.0080</a:t>
                      </a:r>
                    </a:p>
                  </a:txBody>
                  <a:tcPr marL="10677" marR="10677" marT="10677" marB="0" anchor="ctr">
                    <a:lnL>
                      <a:noFill/>
                    </a:lnL>
                    <a:lnR>
                      <a:noFill/>
                    </a:lnR>
                    <a:lnT>
                      <a:noFill/>
                    </a:lnT>
                    <a:lnB>
                      <a:noFill/>
                    </a:lnB>
                  </a:tcPr>
                </a:tc>
                <a:tc>
                  <a:txBody>
                    <a:bodyPr/>
                    <a:lstStyle/>
                    <a:p>
                      <a:pPr algn="ctr" fontAlgn="b"/>
                      <a:r>
                        <a:rPr lang="en-US" sz="1200" b="1" i="0" u="none" strike="noStrike" dirty="0">
                          <a:solidFill>
                            <a:srgbClr val="000000"/>
                          </a:solidFill>
                          <a:effectLst/>
                          <a:latin typeface="+mn-lt"/>
                        </a:rPr>
                        <a:t>0.0076</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0.0039</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0.0039</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0.0070</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0.0063</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0.0026</a:t>
                      </a:r>
                    </a:p>
                  </a:txBody>
                  <a:tcPr marL="10677" marR="10677" marT="10677" marB="0" anchor="ctr">
                    <a:lnL>
                      <a:noFill/>
                    </a:lnL>
                    <a:lnR>
                      <a:noFill/>
                    </a:lnR>
                    <a:lnT>
                      <a:noFill/>
                    </a:lnT>
                    <a:lnB>
                      <a:noFill/>
                    </a:lnB>
                  </a:tcPr>
                </a:tc>
                <a:tc>
                  <a:txBody>
                    <a:bodyPr/>
                    <a:lstStyle/>
                    <a:p>
                      <a:pPr algn="ctr" fontAlgn="b"/>
                      <a:r>
                        <a:rPr lang="en-US" sz="1200" b="0" i="0" u="none" strike="noStrike" dirty="0">
                          <a:solidFill>
                            <a:srgbClr val="000000"/>
                          </a:solidFill>
                          <a:effectLst/>
                          <a:latin typeface="+mn-lt"/>
                        </a:rPr>
                        <a:t>0.0021</a:t>
                      </a:r>
                    </a:p>
                  </a:txBody>
                  <a:tcPr marL="10677" marR="10677" marT="10677" marB="0" anchor="ctr">
                    <a:lnL>
                      <a:noFill/>
                    </a:lnL>
                    <a:lnR>
                      <a:noFill/>
                    </a:lnR>
                    <a:lnT>
                      <a:noFill/>
                    </a:lnT>
                    <a:lnB>
                      <a:noFill/>
                    </a:lnB>
                  </a:tcPr>
                </a:tc>
                <a:tc>
                  <a:txBody>
                    <a:bodyPr/>
                    <a:lstStyle/>
                    <a:p>
                      <a:pPr algn="ctr" fontAlgn="b"/>
                      <a:r>
                        <a:rPr lang="en-US" sz="1200" b="1" i="0" u="none" strike="noStrike" dirty="0">
                          <a:solidFill>
                            <a:srgbClr val="000000"/>
                          </a:solidFill>
                          <a:effectLst/>
                          <a:latin typeface="+mn-lt"/>
                        </a:rPr>
                        <a:t>0.0007</a:t>
                      </a:r>
                    </a:p>
                  </a:txBody>
                  <a:tcPr marL="10677" marR="10677" marT="10677" marB="0" anchor="ctr">
                    <a:lnL>
                      <a:noFill/>
                    </a:lnL>
                    <a:lnR>
                      <a:noFill/>
                    </a:lnR>
                    <a:lnT>
                      <a:noFill/>
                    </a:lnT>
                    <a:lnB>
                      <a:noFill/>
                    </a:lnB>
                  </a:tcPr>
                </a:tc>
                <a:tc>
                  <a:txBody>
                    <a:bodyPr/>
                    <a:lstStyle/>
                    <a:p>
                      <a:pPr algn="ctr" fontAlgn="b"/>
                      <a:r>
                        <a:rPr lang="en-US" sz="1200" b="1" i="0" u="none" strike="noStrike" dirty="0">
                          <a:solidFill>
                            <a:srgbClr val="000000"/>
                          </a:solidFill>
                          <a:effectLst/>
                          <a:latin typeface="+mn-lt"/>
                        </a:rPr>
                        <a:t>0.0004</a:t>
                      </a:r>
                    </a:p>
                  </a:txBody>
                  <a:tcPr marL="10677" marR="10677" marT="10677" marB="0" anchor="ctr">
                    <a:lnL>
                      <a:noFill/>
                    </a:lnL>
                    <a:lnR>
                      <a:noFill/>
                    </a:lnR>
                    <a:lnT>
                      <a:noFill/>
                    </a:lnT>
                    <a:lnB>
                      <a:noFill/>
                    </a:lnB>
                  </a:tcPr>
                </a:tc>
                <a:tc>
                  <a:txBody>
                    <a:bodyPr/>
                    <a:lstStyle/>
                    <a:p>
                      <a:pPr algn="ctr" fontAlgn="b"/>
                      <a:r>
                        <a:rPr lang="en-US" sz="1200" b="0" i="0" u="none" strike="noStrike" dirty="0">
                          <a:solidFill>
                            <a:srgbClr val="000000"/>
                          </a:solidFill>
                          <a:effectLst/>
                          <a:latin typeface="+mn-lt"/>
                        </a:rPr>
                        <a:t>0.0264</a:t>
                      </a:r>
                    </a:p>
                  </a:txBody>
                  <a:tcPr marL="10677" marR="10677" marT="10677" marB="0" anchor="ctr">
                    <a:lnL>
                      <a:noFill/>
                    </a:lnL>
                    <a:lnR>
                      <a:noFill/>
                    </a:lnR>
                    <a:lnT>
                      <a:noFill/>
                    </a:lnT>
                    <a:lnB>
                      <a:noFill/>
                    </a:lnB>
                  </a:tcPr>
                </a:tc>
                <a:tc>
                  <a:txBody>
                    <a:bodyPr/>
                    <a:lstStyle/>
                    <a:p>
                      <a:pPr algn="ctr" fontAlgn="b"/>
                      <a:r>
                        <a:rPr lang="en-US" sz="1200" b="0" i="0" u="none" strike="noStrike" dirty="0">
                          <a:solidFill>
                            <a:srgbClr val="000000"/>
                          </a:solidFill>
                          <a:effectLst/>
                          <a:latin typeface="+mn-lt"/>
                        </a:rPr>
                        <a:t>0.0248</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0.0003</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0.0001</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0.0004</a:t>
                      </a:r>
                    </a:p>
                  </a:txBody>
                  <a:tcPr marL="10677" marR="10677" marT="10677" marB="0" anchor="ctr">
                    <a:lnL>
                      <a:noFill/>
                    </a:lnL>
                    <a:lnR>
                      <a:noFill/>
                    </a:lnR>
                    <a:lnT>
                      <a:noFill/>
                    </a:lnT>
                    <a:lnB>
                      <a:noFill/>
                    </a:lnB>
                  </a:tcPr>
                </a:tc>
                <a:tc>
                  <a:txBody>
                    <a:bodyPr/>
                    <a:lstStyle/>
                    <a:p>
                      <a:pPr algn="ctr" fontAlgn="b"/>
                      <a:r>
                        <a:rPr lang="en-US" sz="1200" b="1" i="0" u="none" strike="noStrike" dirty="0">
                          <a:solidFill>
                            <a:srgbClr val="000000"/>
                          </a:solidFill>
                          <a:effectLst/>
                          <a:latin typeface="+mn-lt"/>
                        </a:rPr>
                        <a:t>0.0002</a:t>
                      </a:r>
                    </a:p>
                  </a:txBody>
                  <a:tcPr marL="10677" marR="10677" marT="10677" marB="0" anchor="ctr">
                    <a:lnL>
                      <a:noFill/>
                    </a:lnL>
                    <a:lnR>
                      <a:noFill/>
                    </a:lnR>
                    <a:lnT>
                      <a:noFill/>
                    </a:lnT>
                    <a:lnB>
                      <a:noFill/>
                    </a:lnB>
                  </a:tcPr>
                </a:tc>
                <a:extLst>
                  <a:ext uri="{0D108BD9-81ED-4DB2-BD59-A6C34878D82A}">
                    <a16:rowId xmlns:a16="http://schemas.microsoft.com/office/drawing/2014/main" val="654555915"/>
                  </a:ext>
                </a:extLst>
              </a:tr>
              <a:tr h="397609">
                <a:tc>
                  <a:txBody>
                    <a:bodyPr/>
                    <a:lstStyle/>
                    <a:p>
                      <a:pPr marL="0" marR="0" algn="ctr">
                        <a:lnSpc>
                          <a:spcPct val="107000"/>
                        </a:lnSpc>
                        <a:spcBef>
                          <a:spcPts val="0"/>
                        </a:spcBef>
                        <a:spcAft>
                          <a:spcPts val="800"/>
                        </a:spcAft>
                      </a:pPr>
                      <a:r>
                        <a:rPr lang="en-US" sz="1100" dirty="0" err="1">
                          <a:effectLst/>
                          <a:latin typeface="Times New Roman" panose="02020603050405020304" pitchFamily="18" charset="0"/>
                          <a:ea typeface="Malgun Gothic" panose="020B0503020000020004" pitchFamily="34" charset="-127"/>
                          <a:cs typeface="Times New Roman" panose="02020603050405020304" pitchFamily="18" charset="0"/>
                        </a:rPr>
                        <a:t>mlevel</a:t>
                      </a:r>
                      <a:r>
                        <a:rPr lang="en-US" sz="1100" dirty="0">
                          <a:effectLst/>
                          <a:latin typeface="Times New Roman" panose="02020603050405020304" pitchFamily="18" charset="0"/>
                          <a:ea typeface="Malgun Gothic" panose="020B0503020000020004" pitchFamily="34" charset="-127"/>
                          <a:cs typeface="Times New Roman" panose="02020603050405020304" pitchFamily="18" charset="0"/>
                        </a:rPr>
                        <a:t>*</a:t>
                      </a:r>
                      <a:r>
                        <a:rPr lang="en-US" sz="1100" dirty="0" err="1">
                          <a:effectLst/>
                          <a:latin typeface="Times New Roman" panose="02020603050405020304" pitchFamily="18" charset="0"/>
                          <a:ea typeface="Malgun Gothic" panose="020B0503020000020004" pitchFamily="34" charset="-127"/>
                          <a:cs typeface="Times New Roman" panose="02020603050405020304" pitchFamily="18" charset="0"/>
                        </a:rPr>
                        <a:t>nsize</a:t>
                      </a:r>
                      <a:endParaRPr lang="en-US" sz="23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6869" marR="76869" marT="0" marB="0" anchor="ctr">
                    <a:lnL>
                      <a:noFill/>
                    </a:lnL>
                    <a:lnR>
                      <a:noFill/>
                    </a:lnR>
                    <a:lnT>
                      <a:noFill/>
                    </a:lnT>
                    <a:lnB>
                      <a:noFill/>
                    </a:lnB>
                  </a:tcPr>
                </a:tc>
                <a:tc>
                  <a:txBody>
                    <a:bodyPr/>
                    <a:lstStyle/>
                    <a:p>
                      <a:pPr algn="ctr" fontAlgn="b"/>
                      <a:r>
                        <a:rPr lang="en-US" sz="1200" b="1" i="0" u="sng" strike="noStrike" dirty="0">
                          <a:solidFill>
                            <a:srgbClr val="000000"/>
                          </a:solidFill>
                          <a:effectLst/>
                          <a:latin typeface="+mn-lt"/>
                        </a:rPr>
                        <a:t>0.1293</a:t>
                      </a:r>
                    </a:p>
                  </a:txBody>
                  <a:tcPr marL="10677" marR="10677" marT="10677" marB="0" anchor="ctr">
                    <a:lnL>
                      <a:noFill/>
                    </a:lnL>
                    <a:lnR>
                      <a:noFill/>
                    </a:lnR>
                    <a:lnT>
                      <a:noFill/>
                    </a:lnT>
                    <a:lnB>
                      <a:noFill/>
                    </a:lnB>
                  </a:tcPr>
                </a:tc>
                <a:tc>
                  <a:txBody>
                    <a:bodyPr/>
                    <a:lstStyle/>
                    <a:p>
                      <a:pPr algn="ctr" fontAlgn="b"/>
                      <a:r>
                        <a:rPr lang="en-US" sz="1200" b="1" i="0" u="sng" strike="noStrike" dirty="0">
                          <a:solidFill>
                            <a:srgbClr val="000000"/>
                          </a:solidFill>
                          <a:effectLst/>
                          <a:latin typeface="+mn-lt"/>
                        </a:rPr>
                        <a:t>0.1322</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0.0049</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0.0045</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0.0011</a:t>
                      </a:r>
                    </a:p>
                  </a:txBody>
                  <a:tcPr marL="10677" marR="10677" marT="10677" marB="0" anchor="ctr">
                    <a:lnL>
                      <a:noFill/>
                    </a:lnL>
                    <a:lnR>
                      <a:noFill/>
                    </a:lnR>
                    <a:lnT>
                      <a:noFill/>
                    </a:lnT>
                    <a:lnB>
                      <a:noFill/>
                    </a:lnB>
                  </a:tcPr>
                </a:tc>
                <a:tc>
                  <a:txBody>
                    <a:bodyPr/>
                    <a:lstStyle/>
                    <a:p>
                      <a:pPr algn="ctr" fontAlgn="b"/>
                      <a:r>
                        <a:rPr lang="en-US" sz="1200" b="1" i="0" u="none" strike="noStrike" dirty="0">
                          <a:solidFill>
                            <a:srgbClr val="000000"/>
                          </a:solidFill>
                          <a:effectLst/>
                          <a:latin typeface="+mn-lt"/>
                        </a:rPr>
                        <a:t>0.0013</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0.0025</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0.0024</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0.0001</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0.0001</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0.0012</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0.0012</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0.0003</a:t>
                      </a:r>
                    </a:p>
                  </a:txBody>
                  <a:tcPr marL="10677" marR="10677" marT="10677" marB="0" anchor="ctr">
                    <a:lnL>
                      <a:noFill/>
                    </a:lnL>
                    <a:lnR>
                      <a:noFill/>
                    </a:lnR>
                    <a:lnT>
                      <a:noFill/>
                    </a:lnT>
                    <a:lnB>
                      <a:noFill/>
                    </a:lnB>
                  </a:tcPr>
                </a:tc>
                <a:tc>
                  <a:txBody>
                    <a:bodyPr/>
                    <a:lstStyle/>
                    <a:p>
                      <a:pPr algn="ctr" fontAlgn="b"/>
                      <a:r>
                        <a:rPr lang="en-US" sz="1200" b="1" i="0" u="none" strike="noStrike" dirty="0">
                          <a:solidFill>
                            <a:srgbClr val="000000"/>
                          </a:solidFill>
                          <a:effectLst/>
                          <a:latin typeface="+mn-lt"/>
                        </a:rPr>
                        <a:t>0.0004</a:t>
                      </a:r>
                    </a:p>
                  </a:txBody>
                  <a:tcPr marL="10677" marR="10677" marT="10677" marB="0" anchor="ctr">
                    <a:lnL>
                      <a:noFill/>
                    </a:lnL>
                    <a:lnR>
                      <a:noFill/>
                    </a:lnR>
                    <a:lnT>
                      <a:noFill/>
                    </a:lnT>
                    <a:lnB>
                      <a:noFill/>
                    </a:lnB>
                  </a:tcPr>
                </a:tc>
                <a:tc>
                  <a:txBody>
                    <a:bodyPr/>
                    <a:lstStyle/>
                    <a:p>
                      <a:pPr algn="ctr" fontAlgn="b"/>
                      <a:r>
                        <a:rPr lang="en-US" sz="1200" b="0" i="0" u="none" strike="noStrike" dirty="0">
                          <a:solidFill>
                            <a:srgbClr val="000000"/>
                          </a:solidFill>
                          <a:effectLst/>
                          <a:latin typeface="+mn-lt"/>
                        </a:rPr>
                        <a:t>0.0002</a:t>
                      </a:r>
                    </a:p>
                  </a:txBody>
                  <a:tcPr marL="10677" marR="10677" marT="10677" marB="0" anchor="ctr">
                    <a:lnL>
                      <a:noFill/>
                    </a:lnL>
                    <a:lnR>
                      <a:noFill/>
                    </a:lnR>
                    <a:lnT>
                      <a:noFill/>
                    </a:lnT>
                    <a:lnB>
                      <a:noFill/>
                    </a:lnB>
                  </a:tcPr>
                </a:tc>
                <a:tc>
                  <a:txBody>
                    <a:bodyPr/>
                    <a:lstStyle/>
                    <a:p>
                      <a:pPr algn="ctr" fontAlgn="b"/>
                      <a:r>
                        <a:rPr lang="en-US" sz="1200" b="0" i="0" u="none" strike="noStrike" dirty="0">
                          <a:solidFill>
                            <a:srgbClr val="000000"/>
                          </a:solidFill>
                          <a:effectLst/>
                          <a:latin typeface="+mn-lt"/>
                        </a:rPr>
                        <a:t>0.0002</a:t>
                      </a:r>
                    </a:p>
                  </a:txBody>
                  <a:tcPr marL="10677" marR="10677" marT="10677" marB="0" anchor="ctr">
                    <a:lnL>
                      <a:noFill/>
                    </a:lnL>
                    <a:lnR>
                      <a:noFill/>
                    </a:lnR>
                    <a:lnT>
                      <a:noFill/>
                    </a:lnT>
                    <a:lnB>
                      <a:noFill/>
                    </a:lnB>
                  </a:tcPr>
                </a:tc>
                <a:tc>
                  <a:txBody>
                    <a:bodyPr/>
                    <a:lstStyle/>
                    <a:p>
                      <a:pPr algn="ctr" fontAlgn="b"/>
                      <a:r>
                        <a:rPr lang="en-US" sz="1200" b="0" i="0" u="none" strike="noStrike" dirty="0">
                          <a:solidFill>
                            <a:srgbClr val="000000"/>
                          </a:solidFill>
                          <a:effectLst/>
                          <a:latin typeface="+mn-lt"/>
                        </a:rPr>
                        <a:t>0.0000</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0.0000</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0.0007</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0.0008</a:t>
                      </a:r>
                    </a:p>
                  </a:txBody>
                  <a:tcPr marL="10677" marR="10677" marT="10677" marB="0" anchor="ctr">
                    <a:lnL>
                      <a:noFill/>
                    </a:lnL>
                    <a:lnR>
                      <a:noFill/>
                    </a:lnR>
                    <a:lnT>
                      <a:noFill/>
                    </a:lnT>
                    <a:lnB>
                      <a:noFill/>
                    </a:lnB>
                  </a:tcPr>
                </a:tc>
                <a:extLst>
                  <a:ext uri="{0D108BD9-81ED-4DB2-BD59-A6C34878D82A}">
                    <a16:rowId xmlns:a16="http://schemas.microsoft.com/office/drawing/2014/main" val="2800705242"/>
                  </a:ext>
                </a:extLst>
              </a:tr>
              <a:tr h="397609">
                <a:tc>
                  <a:txBody>
                    <a:bodyPr/>
                    <a:lstStyle/>
                    <a:p>
                      <a:pPr marL="0" marR="0" algn="ctr">
                        <a:lnSpc>
                          <a:spcPct val="107000"/>
                        </a:lnSpc>
                        <a:spcBef>
                          <a:spcPts val="0"/>
                        </a:spcBef>
                        <a:spcAft>
                          <a:spcPts val="800"/>
                        </a:spcAft>
                      </a:pPr>
                      <a:r>
                        <a:rPr lang="en-US" sz="1100" dirty="0" err="1">
                          <a:effectLst/>
                          <a:latin typeface="Times New Roman" panose="02020603050405020304" pitchFamily="18" charset="0"/>
                          <a:ea typeface="Malgun Gothic" panose="020B0503020000020004" pitchFamily="34" charset="-127"/>
                          <a:cs typeface="Times New Roman" panose="02020603050405020304" pitchFamily="18" charset="0"/>
                        </a:rPr>
                        <a:t>mtype</a:t>
                      </a:r>
                      <a:r>
                        <a:rPr lang="en-US" sz="1100" dirty="0">
                          <a:effectLst/>
                          <a:latin typeface="Times New Roman" panose="02020603050405020304" pitchFamily="18" charset="0"/>
                          <a:ea typeface="Malgun Gothic" panose="020B0503020000020004" pitchFamily="34" charset="-127"/>
                          <a:cs typeface="Times New Roman" panose="02020603050405020304" pitchFamily="18" charset="0"/>
                        </a:rPr>
                        <a:t>*</a:t>
                      </a:r>
                      <a:r>
                        <a:rPr lang="en-US" sz="1100" dirty="0" err="1">
                          <a:effectLst/>
                          <a:latin typeface="Times New Roman" panose="02020603050405020304" pitchFamily="18" charset="0"/>
                          <a:ea typeface="Malgun Gothic" panose="020B0503020000020004" pitchFamily="34" charset="-127"/>
                          <a:cs typeface="Times New Roman" panose="02020603050405020304" pitchFamily="18" charset="0"/>
                        </a:rPr>
                        <a:t>mlevel</a:t>
                      </a:r>
                      <a:r>
                        <a:rPr lang="en-US" sz="1100" dirty="0">
                          <a:effectLst/>
                          <a:latin typeface="Times New Roman" panose="02020603050405020304" pitchFamily="18" charset="0"/>
                          <a:ea typeface="Malgun Gothic" panose="020B0503020000020004" pitchFamily="34" charset="-127"/>
                          <a:cs typeface="Times New Roman" panose="02020603050405020304" pitchFamily="18" charset="0"/>
                        </a:rPr>
                        <a:t>*</a:t>
                      </a:r>
                      <a:r>
                        <a:rPr lang="en-US" sz="1100" dirty="0" err="1">
                          <a:effectLst/>
                          <a:latin typeface="Times New Roman" panose="02020603050405020304" pitchFamily="18" charset="0"/>
                          <a:ea typeface="Malgun Gothic" panose="020B0503020000020004" pitchFamily="34" charset="-127"/>
                          <a:cs typeface="Times New Roman" panose="02020603050405020304" pitchFamily="18" charset="0"/>
                        </a:rPr>
                        <a:t>nsize</a:t>
                      </a:r>
                      <a:endParaRPr lang="en-US" sz="23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6869" marR="76869" marT="0"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0.0005</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0.0004</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0.0001</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0.0000</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0.0011</a:t>
                      </a:r>
                    </a:p>
                  </a:txBody>
                  <a:tcPr marL="10677" marR="10677" marT="10677" marB="0" anchor="ctr">
                    <a:lnL>
                      <a:noFill/>
                    </a:lnL>
                    <a:lnR>
                      <a:noFill/>
                    </a:lnR>
                    <a:lnT>
                      <a:noFill/>
                    </a:lnT>
                    <a:lnB>
                      <a:noFill/>
                    </a:lnB>
                  </a:tcPr>
                </a:tc>
                <a:tc>
                  <a:txBody>
                    <a:bodyPr/>
                    <a:lstStyle/>
                    <a:p>
                      <a:pPr algn="ctr" fontAlgn="b"/>
                      <a:r>
                        <a:rPr lang="en-US" sz="1200" b="1" i="0" u="none" strike="noStrike" dirty="0">
                          <a:solidFill>
                            <a:srgbClr val="000000"/>
                          </a:solidFill>
                          <a:effectLst/>
                          <a:latin typeface="+mn-lt"/>
                        </a:rPr>
                        <a:t>0.0012</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0.0001</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0.0003</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0.0001</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0.0001</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0.0000</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0.0001</a:t>
                      </a:r>
                    </a:p>
                  </a:txBody>
                  <a:tcPr marL="10677" marR="10677" marT="10677" marB="0" anchor="ctr">
                    <a:lnL>
                      <a:noFill/>
                    </a:lnL>
                    <a:lnR>
                      <a:noFill/>
                    </a:lnR>
                    <a:lnT>
                      <a:noFill/>
                    </a:lnT>
                    <a:lnB>
                      <a:noFill/>
                    </a:lnB>
                  </a:tcPr>
                </a:tc>
                <a:tc>
                  <a:txBody>
                    <a:bodyPr/>
                    <a:lstStyle/>
                    <a:p>
                      <a:pPr algn="ctr" fontAlgn="b"/>
                      <a:r>
                        <a:rPr lang="en-US" sz="1200" b="1" i="0" u="none" strike="noStrike" dirty="0">
                          <a:solidFill>
                            <a:srgbClr val="000000"/>
                          </a:solidFill>
                          <a:effectLst/>
                          <a:latin typeface="+mn-lt"/>
                        </a:rPr>
                        <a:t>0.0000</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0.0001</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0.0002</a:t>
                      </a:r>
                    </a:p>
                  </a:txBody>
                  <a:tcPr marL="10677" marR="10677" marT="10677" marB="0" anchor="ctr">
                    <a:lnL>
                      <a:noFill/>
                    </a:lnL>
                    <a:lnR>
                      <a:noFill/>
                    </a:lnR>
                    <a:lnT>
                      <a:noFill/>
                    </a:lnT>
                    <a:lnB>
                      <a:noFill/>
                    </a:lnB>
                  </a:tcPr>
                </a:tc>
                <a:tc>
                  <a:txBody>
                    <a:bodyPr/>
                    <a:lstStyle/>
                    <a:p>
                      <a:pPr algn="ctr" fontAlgn="b"/>
                      <a:r>
                        <a:rPr lang="en-US" sz="1200" b="0" i="0" u="none" strike="noStrike" dirty="0">
                          <a:solidFill>
                            <a:srgbClr val="000000"/>
                          </a:solidFill>
                          <a:effectLst/>
                          <a:latin typeface="+mn-lt"/>
                        </a:rPr>
                        <a:t>0.0002</a:t>
                      </a:r>
                    </a:p>
                  </a:txBody>
                  <a:tcPr marL="10677" marR="10677" marT="10677" marB="0" anchor="ctr">
                    <a:lnL>
                      <a:noFill/>
                    </a:lnL>
                    <a:lnR>
                      <a:noFill/>
                    </a:lnR>
                    <a:lnT>
                      <a:noFill/>
                    </a:lnT>
                    <a:lnB>
                      <a:noFill/>
                    </a:lnB>
                  </a:tcPr>
                </a:tc>
                <a:tc>
                  <a:txBody>
                    <a:bodyPr/>
                    <a:lstStyle/>
                    <a:p>
                      <a:pPr algn="ctr" fontAlgn="b"/>
                      <a:r>
                        <a:rPr lang="en-US" sz="1200" b="0" i="0" u="none" strike="noStrike" dirty="0">
                          <a:solidFill>
                            <a:srgbClr val="000000"/>
                          </a:solidFill>
                          <a:effectLst/>
                          <a:latin typeface="+mn-lt"/>
                        </a:rPr>
                        <a:t>0.0000</a:t>
                      </a:r>
                    </a:p>
                  </a:txBody>
                  <a:tcPr marL="10677" marR="10677" marT="10677" marB="0" anchor="ctr">
                    <a:lnL>
                      <a:noFill/>
                    </a:lnL>
                    <a:lnR>
                      <a:noFill/>
                    </a:lnR>
                    <a:lnT>
                      <a:noFill/>
                    </a:lnT>
                    <a:lnB>
                      <a:noFill/>
                    </a:lnB>
                  </a:tcPr>
                </a:tc>
                <a:tc>
                  <a:txBody>
                    <a:bodyPr/>
                    <a:lstStyle/>
                    <a:p>
                      <a:pPr algn="ctr" fontAlgn="b"/>
                      <a:r>
                        <a:rPr lang="en-US" sz="1200" b="0" i="0" u="none" strike="noStrike" dirty="0">
                          <a:solidFill>
                            <a:srgbClr val="000000"/>
                          </a:solidFill>
                          <a:effectLst/>
                          <a:latin typeface="+mn-lt"/>
                        </a:rPr>
                        <a:t>0.0001</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0.0000</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0.0000</a:t>
                      </a:r>
                    </a:p>
                  </a:txBody>
                  <a:tcPr marL="10677" marR="10677" marT="10677" marB="0" anchor="ctr">
                    <a:lnL>
                      <a:noFill/>
                    </a:lnL>
                    <a:lnR>
                      <a:noFill/>
                    </a:lnR>
                    <a:lnT>
                      <a:noFill/>
                    </a:lnT>
                    <a:lnB>
                      <a:noFill/>
                    </a:lnB>
                  </a:tcPr>
                </a:tc>
                <a:extLst>
                  <a:ext uri="{0D108BD9-81ED-4DB2-BD59-A6C34878D82A}">
                    <a16:rowId xmlns:a16="http://schemas.microsoft.com/office/drawing/2014/main" val="1207968604"/>
                  </a:ext>
                </a:extLst>
              </a:tr>
              <a:tr h="397609">
                <a:tc>
                  <a:txBody>
                    <a:bodyPr/>
                    <a:lstStyle/>
                    <a:p>
                      <a:pPr marL="0" marR="0" algn="ctr">
                        <a:lnSpc>
                          <a:spcPct val="107000"/>
                        </a:lnSpc>
                        <a:spcBef>
                          <a:spcPts val="0"/>
                        </a:spcBef>
                        <a:spcAft>
                          <a:spcPts val="800"/>
                        </a:spcAft>
                      </a:pPr>
                      <a:r>
                        <a:rPr lang="en-US" sz="1100" dirty="0" err="1" smtClean="0">
                          <a:effectLst/>
                          <a:latin typeface="Times New Roman" panose="02020603050405020304" pitchFamily="18" charset="0"/>
                          <a:ea typeface="Malgun Gothic" panose="020B0503020000020004" pitchFamily="34" charset="-127"/>
                          <a:cs typeface="Times New Roman" panose="02020603050405020304" pitchFamily="18" charset="0"/>
                        </a:rPr>
                        <a:t>msize</a:t>
                      </a:r>
                      <a:r>
                        <a:rPr lang="en-US" sz="1100" dirty="0" smtClean="0">
                          <a:effectLst/>
                          <a:latin typeface="Times New Roman" panose="02020603050405020304" pitchFamily="18" charset="0"/>
                          <a:ea typeface="Malgun Gothic" panose="020B0503020000020004" pitchFamily="34" charset="-127"/>
                          <a:cs typeface="Times New Roman" panose="02020603050405020304" pitchFamily="18" charset="0"/>
                        </a:rPr>
                        <a:t>*</a:t>
                      </a:r>
                      <a:r>
                        <a:rPr lang="en-US" sz="1100" dirty="0" err="1" smtClean="0">
                          <a:effectLst/>
                          <a:latin typeface="Times New Roman" panose="02020603050405020304" pitchFamily="18" charset="0"/>
                          <a:ea typeface="Malgun Gothic" panose="020B0503020000020004" pitchFamily="34" charset="-127"/>
                          <a:cs typeface="Times New Roman" panose="02020603050405020304" pitchFamily="18" charset="0"/>
                        </a:rPr>
                        <a:t>mlevel</a:t>
                      </a:r>
                      <a:r>
                        <a:rPr lang="en-US" sz="1100" dirty="0" smtClean="0">
                          <a:effectLst/>
                          <a:latin typeface="Times New Roman" panose="02020603050405020304" pitchFamily="18" charset="0"/>
                          <a:ea typeface="Malgun Gothic" panose="020B0503020000020004" pitchFamily="34" charset="-127"/>
                          <a:cs typeface="Times New Roman" panose="02020603050405020304" pitchFamily="18" charset="0"/>
                        </a:rPr>
                        <a:t>*</a:t>
                      </a:r>
                      <a:r>
                        <a:rPr lang="en-US" sz="1100" dirty="0" err="1" smtClean="0">
                          <a:effectLst/>
                          <a:latin typeface="Times New Roman" panose="02020603050405020304" pitchFamily="18" charset="0"/>
                          <a:ea typeface="Malgun Gothic" panose="020B0503020000020004" pitchFamily="34" charset="-127"/>
                          <a:cs typeface="Times New Roman" panose="02020603050405020304" pitchFamily="18" charset="0"/>
                        </a:rPr>
                        <a:t>nsize</a:t>
                      </a:r>
                      <a:endParaRPr lang="en-US" sz="23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6869" marR="76869" marT="0"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0.0233</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0.0228</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0.0008</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0.0006</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0.0010</a:t>
                      </a:r>
                    </a:p>
                  </a:txBody>
                  <a:tcPr marL="10677" marR="10677" marT="10677" marB="0" anchor="ctr">
                    <a:lnL>
                      <a:noFill/>
                    </a:lnL>
                    <a:lnR>
                      <a:noFill/>
                    </a:lnR>
                    <a:lnT>
                      <a:noFill/>
                    </a:lnT>
                    <a:lnB>
                      <a:noFill/>
                    </a:lnB>
                  </a:tcPr>
                </a:tc>
                <a:tc>
                  <a:txBody>
                    <a:bodyPr/>
                    <a:lstStyle/>
                    <a:p>
                      <a:pPr algn="ctr" fontAlgn="b"/>
                      <a:r>
                        <a:rPr lang="en-US" sz="1200" b="1" i="0" u="none" strike="noStrike" dirty="0">
                          <a:solidFill>
                            <a:srgbClr val="000000"/>
                          </a:solidFill>
                          <a:effectLst/>
                          <a:latin typeface="+mn-lt"/>
                        </a:rPr>
                        <a:t>0.0011</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0.0005</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0.0005</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0.0008</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0.0007</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0.0000</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0.0000</a:t>
                      </a:r>
                    </a:p>
                  </a:txBody>
                  <a:tcPr marL="10677" marR="10677" marT="10677" marB="0" anchor="ctr">
                    <a:lnL>
                      <a:noFill/>
                    </a:lnL>
                    <a:lnR>
                      <a:noFill/>
                    </a:lnR>
                    <a:lnT>
                      <a:noFill/>
                    </a:lnT>
                    <a:lnB>
                      <a:noFill/>
                    </a:lnB>
                  </a:tcPr>
                </a:tc>
                <a:tc>
                  <a:txBody>
                    <a:bodyPr/>
                    <a:lstStyle/>
                    <a:p>
                      <a:pPr algn="ctr" fontAlgn="b"/>
                      <a:r>
                        <a:rPr lang="en-US" sz="1200" b="1" i="0" u="none" strike="noStrike" dirty="0">
                          <a:solidFill>
                            <a:srgbClr val="000000"/>
                          </a:solidFill>
                          <a:effectLst/>
                          <a:latin typeface="+mn-lt"/>
                        </a:rPr>
                        <a:t>0.0000</a:t>
                      </a:r>
                    </a:p>
                  </a:txBody>
                  <a:tcPr marL="10677" marR="10677" marT="10677" marB="0" anchor="ctr">
                    <a:lnL>
                      <a:noFill/>
                    </a:lnL>
                    <a:lnR>
                      <a:noFill/>
                    </a:lnR>
                    <a:lnT>
                      <a:noFill/>
                    </a:lnT>
                    <a:lnB>
                      <a:noFill/>
                    </a:lnB>
                  </a:tcPr>
                </a:tc>
                <a:tc>
                  <a:txBody>
                    <a:bodyPr/>
                    <a:lstStyle/>
                    <a:p>
                      <a:pPr algn="ctr" fontAlgn="b"/>
                      <a:r>
                        <a:rPr lang="en-US" sz="1200" b="1" i="0" u="none" strike="noStrike">
                          <a:solidFill>
                            <a:srgbClr val="000000"/>
                          </a:solidFill>
                          <a:effectLst/>
                          <a:latin typeface="+mn-lt"/>
                        </a:rPr>
                        <a:t>0.0000</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0.0005</a:t>
                      </a:r>
                    </a:p>
                  </a:txBody>
                  <a:tcPr marL="10677" marR="10677" marT="10677" marB="0" anchor="ctr">
                    <a:lnL>
                      <a:noFill/>
                    </a:lnL>
                    <a:lnR>
                      <a:noFill/>
                    </a:lnR>
                    <a:lnT>
                      <a:noFill/>
                    </a:lnT>
                    <a:lnB>
                      <a:noFill/>
                    </a:lnB>
                  </a:tcPr>
                </a:tc>
                <a:tc>
                  <a:txBody>
                    <a:bodyPr/>
                    <a:lstStyle/>
                    <a:p>
                      <a:pPr algn="ctr" fontAlgn="b"/>
                      <a:r>
                        <a:rPr lang="en-US" sz="1200" b="0" i="0" u="none" strike="noStrike" dirty="0">
                          <a:solidFill>
                            <a:srgbClr val="000000"/>
                          </a:solidFill>
                          <a:effectLst/>
                          <a:latin typeface="+mn-lt"/>
                        </a:rPr>
                        <a:t>0.0004</a:t>
                      </a:r>
                    </a:p>
                  </a:txBody>
                  <a:tcPr marL="10677" marR="10677" marT="10677"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0.0000</a:t>
                      </a:r>
                    </a:p>
                  </a:txBody>
                  <a:tcPr marL="10677" marR="10677" marT="10677" marB="0" anchor="ctr">
                    <a:lnL>
                      <a:noFill/>
                    </a:lnL>
                    <a:lnR>
                      <a:noFill/>
                    </a:lnR>
                    <a:lnT>
                      <a:noFill/>
                    </a:lnT>
                    <a:lnB>
                      <a:noFill/>
                    </a:lnB>
                  </a:tcPr>
                </a:tc>
                <a:tc>
                  <a:txBody>
                    <a:bodyPr/>
                    <a:lstStyle/>
                    <a:p>
                      <a:pPr algn="ctr" fontAlgn="b"/>
                      <a:r>
                        <a:rPr lang="en-US" sz="1200" b="0" i="0" u="none" strike="noStrike" dirty="0">
                          <a:solidFill>
                            <a:srgbClr val="000000"/>
                          </a:solidFill>
                          <a:effectLst/>
                          <a:latin typeface="+mn-lt"/>
                        </a:rPr>
                        <a:t>0.0000</a:t>
                      </a:r>
                    </a:p>
                  </a:txBody>
                  <a:tcPr marL="10677" marR="10677" marT="10677" marB="0" anchor="ctr">
                    <a:lnL>
                      <a:noFill/>
                    </a:lnL>
                    <a:lnR>
                      <a:noFill/>
                    </a:lnR>
                    <a:lnT>
                      <a:noFill/>
                    </a:lnT>
                    <a:lnB>
                      <a:noFill/>
                    </a:lnB>
                  </a:tcPr>
                </a:tc>
                <a:tc>
                  <a:txBody>
                    <a:bodyPr/>
                    <a:lstStyle/>
                    <a:p>
                      <a:pPr algn="ctr" fontAlgn="b"/>
                      <a:r>
                        <a:rPr lang="en-US" sz="1200" b="1" i="0" u="none" strike="noStrike" dirty="0">
                          <a:solidFill>
                            <a:srgbClr val="000000"/>
                          </a:solidFill>
                          <a:effectLst/>
                          <a:latin typeface="+mn-lt"/>
                        </a:rPr>
                        <a:t>0.0000</a:t>
                      </a:r>
                    </a:p>
                  </a:txBody>
                  <a:tcPr marL="10677" marR="10677" marT="10677" marB="0" anchor="ctr">
                    <a:lnL>
                      <a:noFill/>
                    </a:lnL>
                    <a:lnR>
                      <a:noFill/>
                    </a:lnR>
                    <a:lnT>
                      <a:noFill/>
                    </a:lnT>
                    <a:lnB>
                      <a:noFill/>
                    </a:lnB>
                  </a:tcPr>
                </a:tc>
                <a:tc>
                  <a:txBody>
                    <a:bodyPr/>
                    <a:lstStyle/>
                    <a:p>
                      <a:pPr algn="ctr" fontAlgn="b"/>
                      <a:r>
                        <a:rPr lang="en-US" sz="1200" b="1" i="0" u="none" strike="noStrike" dirty="0">
                          <a:solidFill>
                            <a:srgbClr val="000000"/>
                          </a:solidFill>
                          <a:effectLst/>
                          <a:latin typeface="+mn-lt"/>
                        </a:rPr>
                        <a:t>0.0000</a:t>
                      </a:r>
                    </a:p>
                  </a:txBody>
                  <a:tcPr marL="10677" marR="10677" marT="10677" marB="0" anchor="ctr">
                    <a:lnL>
                      <a:noFill/>
                    </a:lnL>
                    <a:lnR>
                      <a:noFill/>
                    </a:lnR>
                    <a:lnT>
                      <a:noFill/>
                    </a:lnT>
                    <a:lnB>
                      <a:noFill/>
                    </a:lnB>
                  </a:tcPr>
                </a:tc>
                <a:extLst>
                  <a:ext uri="{0D108BD9-81ED-4DB2-BD59-A6C34878D82A}">
                    <a16:rowId xmlns:a16="http://schemas.microsoft.com/office/drawing/2014/main" val="2775529622"/>
                  </a:ext>
                </a:extLst>
              </a:tr>
              <a:tr h="412670">
                <a:tc>
                  <a:txBody>
                    <a:bodyPr/>
                    <a:lstStyle/>
                    <a:p>
                      <a:pPr marL="0" marR="0" algn="ctr">
                        <a:lnSpc>
                          <a:spcPct val="107000"/>
                        </a:lnSpc>
                        <a:spcBef>
                          <a:spcPts val="0"/>
                        </a:spcBef>
                        <a:spcAft>
                          <a:spcPts val="800"/>
                        </a:spcAft>
                      </a:pPr>
                      <a:r>
                        <a:rPr lang="en-US" sz="1100" dirty="0" err="1">
                          <a:effectLst/>
                          <a:latin typeface="Times New Roman" panose="02020603050405020304" pitchFamily="18" charset="0"/>
                          <a:ea typeface="Malgun Gothic" panose="020B0503020000020004" pitchFamily="34" charset="-127"/>
                          <a:cs typeface="Times New Roman" panose="02020603050405020304" pitchFamily="18" charset="0"/>
                        </a:rPr>
                        <a:t>mtyp</a:t>
                      </a:r>
                      <a:r>
                        <a:rPr lang="en-US" sz="1100" dirty="0">
                          <a:effectLst/>
                          <a:latin typeface="Times New Roman" panose="02020603050405020304" pitchFamily="18" charset="0"/>
                          <a:ea typeface="Malgun Gothic" panose="020B0503020000020004" pitchFamily="34" charset="-127"/>
                          <a:cs typeface="Times New Roman" panose="02020603050405020304" pitchFamily="18" charset="0"/>
                        </a:rPr>
                        <a:t>*</a:t>
                      </a:r>
                      <a:r>
                        <a:rPr lang="en-US" sz="1100" dirty="0" err="1">
                          <a:effectLst/>
                          <a:latin typeface="Times New Roman" panose="02020603050405020304" pitchFamily="18" charset="0"/>
                          <a:ea typeface="Malgun Gothic" panose="020B0503020000020004" pitchFamily="34" charset="-127"/>
                          <a:cs typeface="Times New Roman" panose="02020603050405020304" pitchFamily="18" charset="0"/>
                        </a:rPr>
                        <a:t>msiz</a:t>
                      </a:r>
                      <a:r>
                        <a:rPr lang="en-US" sz="1100" dirty="0">
                          <a:effectLst/>
                          <a:latin typeface="Times New Roman" panose="02020603050405020304" pitchFamily="18" charset="0"/>
                          <a:ea typeface="Malgun Gothic" panose="020B0503020000020004" pitchFamily="34" charset="-127"/>
                          <a:cs typeface="Times New Roman" panose="02020603050405020304" pitchFamily="18" charset="0"/>
                        </a:rPr>
                        <a:t>*</a:t>
                      </a:r>
                      <a:r>
                        <a:rPr lang="en-US" sz="1100" dirty="0" err="1">
                          <a:effectLst/>
                          <a:latin typeface="Times New Roman" panose="02020603050405020304" pitchFamily="18" charset="0"/>
                          <a:ea typeface="Malgun Gothic" panose="020B0503020000020004" pitchFamily="34" charset="-127"/>
                          <a:cs typeface="Times New Roman" panose="02020603050405020304" pitchFamily="18" charset="0"/>
                        </a:rPr>
                        <a:t>mlev</a:t>
                      </a:r>
                      <a:r>
                        <a:rPr lang="en-US" sz="1100" dirty="0">
                          <a:effectLst/>
                          <a:latin typeface="Times New Roman" panose="02020603050405020304" pitchFamily="18" charset="0"/>
                          <a:ea typeface="Malgun Gothic" panose="020B0503020000020004" pitchFamily="34" charset="-127"/>
                          <a:cs typeface="Times New Roman" panose="02020603050405020304" pitchFamily="18" charset="0"/>
                        </a:rPr>
                        <a:t>*</a:t>
                      </a:r>
                      <a:r>
                        <a:rPr lang="en-US" sz="1100" dirty="0" err="1">
                          <a:effectLst/>
                          <a:latin typeface="Times New Roman" panose="02020603050405020304" pitchFamily="18" charset="0"/>
                          <a:ea typeface="Malgun Gothic" panose="020B0503020000020004" pitchFamily="34" charset="-127"/>
                          <a:cs typeface="Times New Roman" panose="02020603050405020304" pitchFamily="18" charset="0"/>
                        </a:rPr>
                        <a:t>nsize</a:t>
                      </a:r>
                      <a:endParaRPr lang="en-US" sz="23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6869" marR="76869"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mn-lt"/>
                        </a:rPr>
                        <a:t>0.0015</a:t>
                      </a:r>
                    </a:p>
                  </a:txBody>
                  <a:tcPr marL="10677" marR="10677" marT="1067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mn-lt"/>
                        </a:rPr>
                        <a:t>0.0017</a:t>
                      </a:r>
                    </a:p>
                  </a:txBody>
                  <a:tcPr marL="10677" marR="10677" marT="1067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mn-lt"/>
                        </a:rPr>
                        <a:t>0.0000</a:t>
                      </a:r>
                    </a:p>
                  </a:txBody>
                  <a:tcPr marL="10677" marR="10677" marT="1067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mn-lt"/>
                        </a:rPr>
                        <a:t>0.0001</a:t>
                      </a:r>
                    </a:p>
                  </a:txBody>
                  <a:tcPr marL="10677" marR="10677" marT="1067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mn-lt"/>
                        </a:rPr>
                        <a:t>0.0010</a:t>
                      </a:r>
                    </a:p>
                  </a:txBody>
                  <a:tcPr marL="10677" marR="10677" marT="1067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mn-lt"/>
                        </a:rPr>
                        <a:t>0.0011</a:t>
                      </a:r>
                    </a:p>
                  </a:txBody>
                  <a:tcPr marL="10677" marR="10677" marT="1067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mn-lt"/>
                        </a:rPr>
                        <a:t>0.0003</a:t>
                      </a:r>
                    </a:p>
                  </a:txBody>
                  <a:tcPr marL="10677" marR="10677" marT="1067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mn-lt"/>
                        </a:rPr>
                        <a:t>0.0002</a:t>
                      </a:r>
                    </a:p>
                  </a:txBody>
                  <a:tcPr marL="10677" marR="10677" marT="1067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mn-lt"/>
                        </a:rPr>
                        <a:t>0.0000</a:t>
                      </a:r>
                    </a:p>
                  </a:txBody>
                  <a:tcPr marL="10677" marR="10677" marT="1067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mn-lt"/>
                        </a:rPr>
                        <a:t>0.0001</a:t>
                      </a:r>
                    </a:p>
                  </a:txBody>
                  <a:tcPr marL="10677" marR="10677" marT="1067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mn-lt"/>
                        </a:rPr>
                        <a:t>0.0000</a:t>
                      </a:r>
                    </a:p>
                  </a:txBody>
                  <a:tcPr marL="10677" marR="10677" marT="1067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mn-lt"/>
                        </a:rPr>
                        <a:t>0.0001</a:t>
                      </a:r>
                    </a:p>
                  </a:txBody>
                  <a:tcPr marL="10677" marR="10677" marT="1067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mn-lt"/>
                        </a:rPr>
                        <a:t>0.0000</a:t>
                      </a:r>
                    </a:p>
                  </a:txBody>
                  <a:tcPr marL="10677" marR="10677" marT="1067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mn-lt"/>
                        </a:rPr>
                        <a:t>0.0001</a:t>
                      </a:r>
                    </a:p>
                  </a:txBody>
                  <a:tcPr marL="10677" marR="10677" marT="1067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mn-lt"/>
                        </a:rPr>
                        <a:t>0.0000</a:t>
                      </a:r>
                    </a:p>
                  </a:txBody>
                  <a:tcPr marL="10677" marR="10677" marT="1067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mn-lt"/>
                        </a:rPr>
                        <a:t>0.0001</a:t>
                      </a:r>
                    </a:p>
                  </a:txBody>
                  <a:tcPr marL="10677" marR="10677" marT="1067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mn-lt"/>
                        </a:rPr>
                        <a:t>0.0000</a:t>
                      </a:r>
                    </a:p>
                  </a:txBody>
                  <a:tcPr marL="10677" marR="10677" marT="1067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mn-lt"/>
                        </a:rPr>
                        <a:t>0.0001</a:t>
                      </a:r>
                    </a:p>
                  </a:txBody>
                  <a:tcPr marL="10677" marR="10677" marT="1067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mn-lt"/>
                        </a:rPr>
                        <a:t>0.0000</a:t>
                      </a:r>
                    </a:p>
                  </a:txBody>
                  <a:tcPr marL="10677" marR="10677" marT="1067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mn-lt"/>
                        </a:rPr>
                        <a:t>0.0001</a:t>
                      </a:r>
                    </a:p>
                  </a:txBody>
                  <a:tcPr marL="10677" marR="10677" marT="10677"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9137427"/>
                  </a:ext>
                </a:extLst>
              </a:tr>
            </a:tbl>
          </a:graphicData>
        </a:graphic>
      </p:graphicFrame>
      <p:sp>
        <p:nvSpPr>
          <p:cNvPr id="3424" name="Rectangle 2"/>
          <p:cNvSpPr>
            <a:spLocks noChangeArrowheads="1"/>
          </p:cNvSpPr>
          <p:nvPr/>
        </p:nvSpPr>
        <p:spPr bwMode="auto">
          <a:xfrm>
            <a:off x="15080684" y="21479552"/>
            <a:ext cx="128970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i="1" dirty="0">
                <a:solidFill>
                  <a:srgbClr val="44546A"/>
                </a:solidFill>
                <a:latin typeface="Calibri" panose="020F0502020204030204" pitchFamily="34" charset="0"/>
                <a:ea typeface="Malgun Gothic" panose="020B0503020000020004" pitchFamily="34" charset="-127"/>
                <a:cs typeface="Times New Roman" panose="02020603050405020304" pitchFamily="18" charset="0"/>
              </a:rPr>
              <a:t>Table </a:t>
            </a:r>
            <a:r>
              <a:rPr lang="en-US" altLang="en-US" i="1" dirty="0" smtClean="0">
                <a:solidFill>
                  <a:srgbClr val="44546A"/>
                </a:solidFill>
                <a:latin typeface="Calibri" panose="020F0502020204030204" pitchFamily="34" charset="0"/>
                <a:ea typeface="Malgun Gothic" panose="020B0503020000020004" pitchFamily="34" charset="-127"/>
                <a:cs typeface="Times New Roman" panose="02020603050405020304" pitchFamily="18" charset="0"/>
              </a:rPr>
              <a:t>2. </a:t>
            </a:r>
            <a:r>
              <a:rPr lang="en-US" altLang="en-US" i="1" dirty="0">
                <a:solidFill>
                  <a:srgbClr val="44546A"/>
                </a:solidFill>
                <a:latin typeface="Calibri" panose="020F0502020204030204" pitchFamily="34" charset="0"/>
                <a:ea typeface="Malgun Gothic" panose="020B0503020000020004" pitchFamily="34" charset="-127"/>
                <a:cs typeface="Times New Roman" panose="02020603050405020304" pitchFamily="18" charset="0"/>
              </a:rPr>
              <a:t>Values of semi-partial </a:t>
            </a:r>
            <a:r>
              <a:rPr lang="el-GR" altLang="en-US" i="1" dirty="0">
                <a:solidFill>
                  <a:srgbClr val="44546A"/>
                </a:solidFill>
                <a:latin typeface="Calibri" panose="020F0502020204030204" pitchFamily="34" charset="0"/>
                <a:ea typeface="Malgun Gothic" panose="020B0503020000020004" pitchFamily="34" charset="-127"/>
                <a:cs typeface="Times New Roman" panose="02020603050405020304" pitchFamily="18" charset="0"/>
              </a:rPr>
              <a:t>η²</a:t>
            </a:r>
            <a:r>
              <a:rPr lang="en-US" altLang="en-US" i="1" dirty="0">
                <a:solidFill>
                  <a:srgbClr val="44546A"/>
                </a:solidFill>
                <a:latin typeface="Calibri" panose="020F0502020204030204" pitchFamily="34" charset="0"/>
                <a:ea typeface="Malgun Gothic" panose="020B0503020000020004" pitchFamily="34" charset="-127"/>
                <a:cs typeface="Times New Roman" panose="02020603050405020304" pitchFamily="18" charset="0"/>
              </a:rPr>
              <a:t> for the Effects of the independent Variables on the fit indices</a:t>
            </a:r>
            <a:endParaRPr lang="en-US" altLang="en-US" sz="6600" dirty="0">
              <a:ea typeface="Malgun Gothic" panose="020B0503020000020004" pitchFamily="34" charset="-127"/>
              <a:cs typeface="Times New Roman" panose="02020603050405020304" pitchFamily="18" charset="0"/>
            </a:endParaRPr>
          </a:p>
        </p:txBody>
      </p:sp>
      <p:sp>
        <p:nvSpPr>
          <p:cNvPr id="37" name="Rectangle 2"/>
          <p:cNvSpPr>
            <a:spLocks noChangeArrowheads="1"/>
          </p:cNvSpPr>
          <p:nvPr/>
        </p:nvSpPr>
        <p:spPr bwMode="auto">
          <a:xfrm>
            <a:off x="15367794" y="8453726"/>
            <a:ext cx="123169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i="1" dirty="0">
                <a:solidFill>
                  <a:srgbClr val="44546A"/>
                </a:solidFill>
                <a:latin typeface="Calibri" panose="020F0502020204030204" pitchFamily="34" charset="0"/>
                <a:ea typeface="Malgun Gothic" panose="020B0503020000020004" pitchFamily="34" charset="-127"/>
                <a:cs typeface="Times New Roman" panose="02020603050405020304" pitchFamily="18" charset="0"/>
              </a:rPr>
              <a:t>Table </a:t>
            </a:r>
            <a:r>
              <a:rPr lang="en-US" altLang="en-US" i="1" dirty="0" smtClean="0">
                <a:solidFill>
                  <a:srgbClr val="44546A"/>
                </a:solidFill>
                <a:latin typeface="Calibri" panose="020F0502020204030204" pitchFamily="34" charset="0"/>
                <a:ea typeface="Malgun Gothic" panose="020B0503020000020004" pitchFamily="34" charset="-127"/>
                <a:cs typeface="Times New Roman" panose="02020603050405020304" pitchFamily="18" charset="0"/>
              </a:rPr>
              <a:t>1. Package or procedure, estimation method, and optimization method used</a:t>
            </a:r>
            <a:endParaRPr lang="en-US" altLang="en-US" sz="6600" dirty="0">
              <a:ea typeface="Malgun Gothic" panose="020B0503020000020004" pitchFamily="34" charset="-127"/>
              <a:cs typeface="Times New Roman" panose="02020603050405020304" pitchFamily="18"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474128437"/>
              </p:ext>
            </p:extLst>
          </p:nvPr>
        </p:nvGraphicFramePr>
        <p:xfrm>
          <a:off x="15265276" y="8915391"/>
          <a:ext cx="12522000" cy="2602555"/>
        </p:xfrm>
        <a:graphic>
          <a:graphicData uri="http://schemas.openxmlformats.org/drawingml/2006/table">
            <a:tbl>
              <a:tblPr firstRow="1" firstCol="1" bandRow="1"/>
              <a:tblGrid>
                <a:gridCol w="2680523">
                  <a:extLst>
                    <a:ext uri="{9D8B030D-6E8A-4147-A177-3AD203B41FA5}">
                      <a16:colId xmlns:a16="http://schemas.microsoft.com/office/drawing/2014/main" val="1778187499"/>
                    </a:ext>
                  </a:extLst>
                </a:gridCol>
                <a:gridCol w="3139506">
                  <a:extLst>
                    <a:ext uri="{9D8B030D-6E8A-4147-A177-3AD203B41FA5}">
                      <a16:colId xmlns:a16="http://schemas.microsoft.com/office/drawing/2014/main" val="139045933"/>
                    </a:ext>
                  </a:extLst>
                </a:gridCol>
                <a:gridCol w="3019423">
                  <a:extLst>
                    <a:ext uri="{9D8B030D-6E8A-4147-A177-3AD203B41FA5}">
                      <a16:colId xmlns:a16="http://schemas.microsoft.com/office/drawing/2014/main" val="2875827094"/>
                    </a:ext>
                  </a:extLst>
                </a:gridCol>
                <a:gridCol w="3682548">
                  <a:extLst>
                    <a:ext uri="{9D8B030D-6E8A-4147-A177-3AD203B41FA5}">
                      <a16:colId xmlns:a16="http://schemas.microsoft.com/office/drawing/2014/main" val="646613377"/>
                    </a:ext>
                  </a:extLst>
                </a:gridCol>
              </a:tblGrid>
              <a:tr h="639892">
                <a:tc>
                  <a:txBody>
                    <a:bodyPr/>
                    <a:lstStyle/>
                    <a:p>
                      <a:pPr marL="0" marR="0" algn="ctr">
                        <a:lnSpc>
                          <a:spcPct val="107000"/>
                        </a:lnSpc>
                        <a:spcBef>
                          <a:spcPts val="0"/>
                        </a:spcBef>
                        <a:spcAft>
                          <a:spcPts val="0"/>
                        </a:spcAft>
                      </a:pPr>
                      <a:r>
                        <a:rPr lang="en-US" sz="2000" dirty="0">
                          <a:effectLst/>
                          <a:latin typeface="Calibri" panose="020F0502020204030204" pitchFamily="34" charset="0"/>
                          <a:ea typeface="Malgun Gothic" panose="020B0503020000020004" pitchFamily="34" charset="-127"/>
                          <a:cs typeface="Times New Roman" panose="02020603050405020304" pitchFamily="18" charset="0"/>
                        </a:rPr>
                        <a:t> </a:t>
                      </a:r>
                    </a:p>
                  </a:txBody>
                  <a:tcPr marL="68580" marR="6858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dirty="0">
                          <a:effectLst/>
                          <a:latin typeface="Calibri" panose="020F0502020204030204" pitchFamily="34" charset="0"/>
                          <a:ea typeface="Malgun Gothic" panose="020B0503020000020004" pitchFamily="34" charset="-127"/>
                          <a:cs typeface="Times New Roman" panose="02020603050405020304" pitchFamily="18" charset="0"/>
                        </a:rPr>
                        <a:t>Package or procedure</a:t>
                      </a:r>
                    </a:p>
                  </a:txBody>
                  <a:tcPr marL="68580" marR="6858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dirty="0">
                          <a:effectLst/>
                          <a:latin typeface="Calibri" panose="020F0502020204030204" pitchFamily="34" charset="0"/>
                          <a:ea typeface="Malgun Gothic" panose="020B0503020000020004" pitchFamily="34" charset="-127"/>
                          <a:cs typeface="Times New Roman" panose="02020603050405020304" pitchFamily="18" charset="0"/>
                        </a:rPr>
                        <a:t>Estimation Methods</a:t>
                      </a:r>
                    </a:p>
                  </a:txBody>
                  <a:tcPr marL="68580" marR="6858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dirty="0">
                          <a:effectLst/>
                          <a:latin typeface="Calibri" panose="020F0502020204030204" pitchFamily="34" charset="0"/>
                          <a:ea typeface="Malgun Gothic" panose="020B0503020000020004" pitchFamily="34" charset="-127"/>
                          <a:cs typeface="Times New Roman" panose="02020603050405020304" pitchFamily="18" charset="0"/>
                        </a:rPr>
                        <a:t>Optimization Method</a:t>
                      </a:r>
                    </a:p>
                  </a:txBody>
                  <a:tcPr marL="68580" marR="6858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4832410"/>
                  </a:ext>
                </a:extLst>
              </a:tr>
              <a:tr h="693933">
                <a:tc>
                  <a:txBody>
                    <a:bodyPr/>
                    <a:lstStyle/>
                    <a:p>
                      <a:pPr marL="0" marR="0" algn="ctr">
                        <a:lnSpc>
                          <a:spcPct val="107000"/>
                        </a:lnSpc>
                        <a:spcBef>
                          <a:spcPts val="0"/>
                        </a:spcBef>
                        <a:spcAft>
                          <a:spcPts val="0"/>
                        </a:spcAft>
                      </a:pPr>
                      <a:r>
                        <a:rPr lang="en-US" sz="3200" b="1" smtClean="0">
                          <a:effectLst/>
                          <a:latin typeface="Calibri" panose="020F0502020204030204" pitchFamily="34" charset="0"/>
                          <a:ea typeface="Malgun Gothic" panose="020B0503020000020004" pitchFamily="34" charset="-127"/>
                          <a:cs typeface="Times New Roman" panose="02020603050405020304" pitchFamily="18" charset="0"/>
                        </a:rPr>
                        <a:t>R</a:t>
                      </a:r>
                      <a:endParaRPr lang="en-US" sz="3200" b="1"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2000" dirty="0" err="1">
                          <a:effectLst/>
                          <a:latin typeface="Calibri" panose="020F0502020204030204" pitchFamily="34" charset="0"/>
                          <a:ea typeface="Malgun Gothic" panose="020B0503020000020004" pitchFamily="34" charset="-127"/>
                          <a:cs typeface="Times New Roman" panose="02020603050405020304" pitchFamily="18" charset="0"/>
                        </a:rPr>
                        <a:t>Lavaan</a:t>
                      </a:r>
                      <a:endParaRPr lang="en-US" sz="20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gn="ctr">
                        <a:lnSpc>
                          <a:spcPct val="107000"/>
                        </a:lnSpc>
                        <a:spcBef>
                          <a:spcPts val="0"/>
                        </a:spcBef>
                        <a:spcAft>
                          <a:spcPts val="0"/>
                        </a:spcAft>
                      </a:pPr>
                      <a:r>
                        <a:rPr lang="en-US" sz="2000" dirty="0">
                          <a:effectLst/>
                          <a:latin typeface="Calibri" panose="020F0502020204030204" pitchFamily="34" charset="0"/>
                          <a:ea typeface="Malgun Gothic" panose="020B0503020000020004" pitchFamily="34" charset="-127"/>
                          <a:cs typeface="Times New Roman" panose="02020603050405020304" pitchFamily="18" charset="0"/>
                        </a:rPr>
                        <a:t>MASS::</a:t>
                      </a:r>
                      <a:r>
                        <a:rPr lang="en-US" sz="2000" dirty="0" err="1">
                          <a:effectLst/>
                          <a:latin typeface="Calibri" panose="020F0502020204030204" pitchFamily="34" charset="0"/>
                          <a:ea typeface="Malgun Gothic" panose="020B0503020000020004" pitchFamily="34" charset="-127"/>
                          <a:cs typeface="Times New Roman" panose="02020603050405020304" pitchFamily="18" charset="0"/>
                        </a:rPr>
                        <a:t>mvrnorm</a:t>
                      </a:r>
                      <a:endParaRPr lang="en-US" sz="2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2000" dirty="0">
                          <a:effectLst/>
                          <a:latin typeface="Calibri" panose="020F0502020204030204" pitchFamily="34" charset="0"/>
                          <a:ea typeface="Malgun Gothic" panose="020B0503020000020004" pitchFamily="34" charset="-127"/>
                          <a:cs typeface="Times New Roman" panose="02020603050405020304" pitchFamily="18" charset="0"/>
                        </a:rPr>
                        <a:t>Maximum </a:t>
                      </a:r>
                      <a:r>
                        <a:rPr lang="en-US" sz="2000" dirty="0" smtClean="0">
                          <a:effectLst/>
                          <a:latin typeface="Calibri" panose="020F0502020204030204" pitchFamily="34" charset="0"/>
                          <a:ea typeface="Malgun Gothic" panose="020B0503020000020004" pitchFamily="34" charset="-127"/>
                          <a:cs typeface="Times New Roman" panose="02020603050405020304" pitchFamily="18" charset="0"/>
                        </a:rPr>
                        <a:t>Likelihood (ML)</a:t>
                      </a:r>
                      <a:endParaRPr lang="en-US" sz="2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2000">
                          <a:effectLst/>
                          <a:latin typeface="Calibri" panose="020F0502020204030204" pitchFamily="34" charset="0"/>
                          <a:ea typeface="Malgun Gothic" panose="020B0503020000020004" pitchFamily="34" charset="-127"/>
                          <a:cs typeface="Times New Roman" panose="02020603050405020304" pitchFamily="18" charset="0"/>
                        </a:rPr>
                        <a:t>Levenberg-Marquardt Optimization</a:t>
                      </a: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73962968"/>
                  </a:ext>
                </a:extLst>
              </a:tr>
              <a:tr h="1268730">
                <a:tc>
                  <a:txBody>
                    <a:bodyPr/>
                    <a:lstStyle/>
                    <a:p>
                      <a:pPr marL="0" marR="0" algn="ctr">
                        <a:lnSpc>
                          <a:spcPct val="107000"/>
                        </a:lnSpc>
                        <a:spcBef>
                          <a:spcPts val="0"/>
                        </a:spcBef>
                        <a:spcAft>
                          <a:spcPts val="0"/>
                        </a:spcAft>
                      </a:pPr>
                      <a:r>
                        <a:rPr lang="en-US" sz="3200" b="1" dirty="0" smtClean="0">
                          <a:effectLst/>
                          <a:latin typeface="Calibri" panose="020F0502020204030204" pitchFamily="34" charset="0"/>
                          <a:ea typeface="Malgun Gothic" panose="020B0503020000020004" pitchFamily="34" charset="-127"/>
                          <a:cs typeface="Times New Roman" panose="02020603050405020304" pitchFamily="18" charset="0"/>
                        </a:rPr>
                        <a:t>SAS</a:t>
                      </a:r>
                      <a:endParaRPr lang="en-US" sz="3200" b="1"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Calibri" panose="020F0502020204030204" pitchFamily="34" charset="0"/>
                          <a:ea typeface="Malgun Gothic" panose="020B0503020000020004" pitchFamily="34" charset="-127"/>
                          <a:cs typeface="Times New Roman" panose="02020603050405020304" pitchFamily="18" charset="0"/>
                        </a:rPr>
                        <a:t>PROC FACTOR</a:t>
                      </a:r>
                    </a:p>
                    <a:p>
                      <a:pPr marL="0" marR="0" algn="ctr">
                        <a:lnSpc>
                          <a:spcPct val="107000"/>
                        </a:lnSpc>
                        <a:spcBef>
                          <a:spcPts val="0"/>
                        </a:spcBef>
                        <a:spcAft>
                          <a:spcPts val="0"/>
                        </a:spcAft>
                      </a:pPr>
                      <a:r>
                        <a:rPr lang="en-US" sz="2000" dirty="0">
                          <a:effectLst/>
                          <a:latin typeface="Calibri" panose="020F0502020204030204" pitchFamily="34" charset="0"/>
                          <a:ea typeface="Malgun Gothic" panose="020B0503020000020004" pitchFamily="34" charset="-127"/>
                          <a:cs typeface="Times New Roman" panose="02020603050405020304" pitchFamily="18" charset="0"/>
                        </a:rPr>
                        <a:t>PROC CALIS</a:t>
                      </a:r>
                    </a:p>
                    <a:p>
                      <a:pPr marL="0" marR="0" algn="ctr">
                        <a:lnSpc>
                          <a:spcPct val="107000"/>
                        </a:lnSpc>
                        <a:spcBef>
                          <a:spcPts val="0"/>
                        </a:spcBef>
                        <a:spcAft>
                          <a:spcPts val="0"/>
                        </a:spcAft>
                      </a:pPr>
                      <a:r>
                        <a:rPr lang="en-US" sz="2000" dirty="0">
                          <a:effectLst/>
                          <a:latin typeface="Calibri" panose="020F0502020204030204" pitchFamily="34" charset="0"/>
                          <a:ea typeface="Malgun Gothic" panose="020B0503020000020004" pitchFamily="34" charset="-127"/>
                          <a:cs typeface="Times New Roman" panose="02020603050405020304" pitchFamily="18" charset="0"/>
                        </a:rPr>
                        <a:t>PROC IML</a:t>
                      </a: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Calibri" panose="020F0502020204030204" pitchFamily="34" charset="0"/>
                          <a:ea typeface="Malgun Gothic" panose="020B0503020000020004" pitchFamily="34" charset="-127"/>
                          <a:cs typeface="Times New Roman" panose="02020603050405020304" pitchFamily="18" charset="0"/>
                        </a:rPr>
                        <a:t>Maximum </a:t>
                      </a:r>
                      <a:r>
                        <a:rPr lang="en-US" sz="2000" dirty="0" smtClean="0">
                          <a:effectLst/>
                          <a:latin typeface="Calibri" panose="020F0502020204030204" pitchFamily="34" charset="0"/>
                          <a:ea typeface="Malgun Gothic" panose="020B0503020000020004" pitchFamily="34" charset="-127"/>
                          <a:cs typeface="Times New Roman" panose="02020603050405020304" pitchFamily="18" charset="0"/>
                        </a:rPr>
                        <a:t>Likelihood (ML)</a:t>
                      </a:r>
                      <a:endParaRPr lang="en-US" sz="2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Calibri" panose="020F0502020204030204" pitchFamily="34" charset="0"/>
                          <a:ea typeface="Malgun Gothic" panose="020B0503020000020004" pitchFamily="34" charset="-127"/>
                          <a:cs typeface="Times New Roman" panose="02020603050405020304" pitchFamily="18" charset="0"/>
                        </a:rPr>
                        <a:t>non-linear minimization with box constraints (</a:t>
                      </a:r>
                      <a:r>
                        <a:rPr lang="en-US" sz="2000" dirty="0" err="1">
                          <a:effectLst/>
                          <a:latin typeface="Calibri" panose="020F0502020204030204" pitchFamily="34" charset="0"/>
                          <a:ea typeface="Malgun Gothic" panose="020B0503020000020004" pitchFamily="34" charset="-127"/>
                          <a:cs typeface="Times New Roman" panose="02020603050405020304" pitchFamily="18" charset="0"/>
                        </a:rPr>
                        <a:t>nlminb</a:t>
                      </a:r>
                      <a:r>
                        <a:rPr lang="en-US" sz="2000" dirty="0">
                          <a:effectLst/>
                          <a:latin typeface="Calibri" panose="020F0502020204030204" pitchFamily="34" charset="0"/>
                          <a:ea typeface="Malgun Gothic" panose="020B0503020000020004" pitchFamily="34" charset="-127"/>
                          <a:cs typeface="Times New Roman" panose="02020603050405020304" pitchFamily="18" charset="0"/>
                        </a:rPr>
                        <a:t>)</a:t>
                      </a: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4108794"/>
                  </a:ext>
                </a:extLst>
              </a:tr>
            </a:tbl>
          </a:graphicData>
        </a:graphic>
      </p:graphicFrame>
      <p:pic>
        <p:nvPicPr>
          <p:cNvPr id="16" name="Picture 15"/>
          <p:cNvPicPr>
            <a:picLocks noChangeAspect="1"/>
          </p:cNvPicPr>
          <p:nvPr/>
        </p:nvPicPr>
        <p:blipFill>
          <a:blip r:embed="rId10"/>
          <a:stretch>
            <a:fillRect/>
          </a:stretch>
        </p:blipFill>
        <p:spPr>
          <a:xfrm>
            <a:off x="15168507" y="11498143"/>
            <a:ext cx="12712954" cy="8080538"/>
          </a:xfrm>
          <a:prstGeom prst="rect">
            <a:avLst/>
          </a:prstGeom>
        </p:spPr>
      </p:pic>
      <p:sp>
        <p:nvSpPr>
          <p:cNvPr id="8" name="Rectangle 7"/>
          <p:cNvSpPr/>
          <p:nvPr/>
        </p:nvSpPr>
        <p:spPr bwMode="auto">
          <a:xfrm>
            <a:off x="0" y="30728752"/>
            <a:ext cx="43891200" cy="1275248"/>
          </a:xfrm>
          <a:prstGeom prst="rect">
            <a:avLst/>
          </a:prstGeom>
          <a:solidFill>
            <a:srgbClr val="CB2028"/>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anose="02020603050405020304" pitchFamily="18" charset="0"/>
            </a:endParaRPr>
          </a:p>
        </p:txBody>
      </p:sp>
      <p:pic>
        <p:nvPicPr>
          <p:cNvPr id="1026" name="Picture 2" descr="https://strictly-business.com/wp-content/uploads/2015/05/Logo-UNL-Lincoln-Nebraska.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1244477" y="30728752"/>
            <a:ext cx="2646724" cy="12668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639</TotalTime>
  <Words>1466</Words>
  <Application>Microsoft Office PowerPoint</Application>
  <PresentationFormat>Custom</PresentationFormat>
  <Paragraphs>475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Malgun Gothic</vt:lpstr>
      <vt:lpstr>Arial</vt:lpstr>
      <vt:lpstr>Calibri</vt:lpstr>
      <vt:lpstr>Times New Roman</vt:lpstr>
      <vt:lpstr>Office Theme</vt:lpstr>
      <vt:lpstr>PowerPoint Presentation</vt:lpstr>
    </vt:vector>
  </TitlesOfParts>
  <Company>small farmer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Laura Larsson</dc:creator>
  <cp:lastModifiedBy>동호 최</cp:lastModifiedBy>
  <cp:revision>103</cp:revision>
  <cp:lastPrinted>1998-05-12T02:34:54Z</cp:lastPrinted>
  <dcterms:created xsi:type="dcterms:W3CDTF">1998-05-12T01:50:54Z</dcterms:created>
  <dcterms:modified xsi:type="dcterms:W3CDTF">2019-04-29T21:28:50Z</dcterms:modified>
</cp:coreProperties>
</file>