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77" r:id="rId7"/>
    <p:sldId id="278" r:id="rId8"/>
    <p:sldId id="279" r:id="rId9"/>
    <p:sldId id="280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8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4609" autoAdjust="0"/>
  </p:normalViewPr>
  <p:slideViewPr>
    <p:cSldViewPr snapToGrid="0">
      <p:cViewPr varScale="1">
        <p:scale>
          <a:sx n="91" d="100"/>
          <a:sy n="91" d="100"/>
        </p:scale>
        <p:origin x="1028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40850-328A-E72E-66CF-1C7D9E95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34" y="2181102"/>
            <a:ext cx="1275216" cy="124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6D3D5-9F5A-CF63-C87F-E8B1F6546037}"/>
              </a:ext>
            </a:extLst>
          </p:cNvPr>
          <p:cNvSpPr txBox="1"/>
          <p:nvPr/>
        </p:nvSpPr>
        <p:spPr>
          <a:xfrm>
            <a:off x="7834453" y="4130040"/>
            <a:ext cx="382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SQL Project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On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CONSUMER AD-HOC INSIGHTS</a:t>
            </a:r>
          </a:p>
          <a:p>
            <a:pPr algn="ctr"/>
            <a:endParaRPr lang="en-US" dirty="0">
              <a:latin typeface="Arial Rounded MT Bold" panose="020F0704030504030204" pitchFamily="34" charset="0"/>
            </a:endParaRP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	   	       </a:t>
            </a:r>
            <a:r>
              <a:rPr lang="en-US" sz="1400" dirty="0">
                <a:latin typeface="Arial Rounded MT Bold" panose="020F0704030504030204" pitchFamily="34" charset="0"/>
              </a:rPr>
              <a:t>- Sarthak Maiti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9A1F6-AF20-B0C9-602B-F12146E14A21}"/>
              </a:ext>
            </a:extLst>
          </p:cNvPr>
          <p:cNvSpPr txBox="1"/>
          <p:nvPr/>
        </p:nvSpPr>
        <p:spPr>
          <a:xfrm>
            <a:off x="347662" y="6290191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E236-B23A-269D-2DCA-55A2E931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E6D743ED-F3C3-1CF8-2D77-ECF926159D7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04F21-8216-4389-93E5-82FC345170D4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 5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4694B-AE35-C495-327A-D5AC35BD3BE2}"/>
              </a:ext>
            </a:extLst>
          </p:cNvPr>
          <p:cNvSpPr txBox="1"/>
          <p:nvPr/>
        </p:nvSpPr>
        <p:spPr>
          <a:xfrm>
            <a:off x="1684481" y="1582341"/>
            <a:ext cx="300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Products</a:t>
            </a:r>
          </a:p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Net Sales in Fiscal Year 2021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9C5A2-8554-3802-3963-A06613AC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81" y="2690337"/>
            <a:ext cx="3648584" cy="1937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FB022-1ABB-46C6-D8B8-AA18FD8B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44" y="1582341"/>
            <a:ext cx="3908556" cy="1724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E8A181-C3B5-2685-EDD4-B38AC731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44" y="3458966"/>
            <a:ext cx="3908556" cy="2336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7D76C-5F81-B364-DE6D-5412C2D16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3D08-CED5-8436-D686-DEEA2DA7B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5FE7C453-3FBB-F6A6-4024-EA263B2CCF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77D30-F0B5-FFBB-8BEA-E8CAE16F8FE6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Net Sales %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7E730-35D2-B846-416A-A7B851326C85}"/>
              </a:ext>
            </a:extLst>
          </p:cNvPr>
          <p:cNvSpPr txBox="1"/>
          <p:nvPr/>
        </p:nvSpPr>
        <p:spPr>
          <a:xfrm>
            <a:off x="1684481" y="1582341"/>
            <a:ext cx="300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Products</a:t>
            </a:r>
          </a:p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Net Sales in Fiscal Year 2021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D9CEB-DD49-394B-A42B-6435A394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81" y="2690337"/>
            <a:ext cx="5279737" cy="2800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3C907-748B-D5B8-FAA4-1A92FEA3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91" y="1582341"/>
            <a:ext cx="3694925" cy="39087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F1C34-CB2F-3C8F-ABDB-A7FDE26B7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E1BA-B394-EF2C-A9A5-CBA6161F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BBFCDF57-3FBD-AF8F-1643-9F58A7124D3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4EE5C-51E0-B036-0B80-FF3BF81A9CFC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Market Share 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0DA8D-73BC-8F86-D9CA-6069F623F2B4}"/>
              </a:ext>
            </a:extLst>
          </p:cNvPr>
          <p:cNvSpPr txBox="1"/>
          <p:nvPr/>
        </p:nvSpPr>
        <p:spPr>
          <a:xfrm>
            <a:off x="1684481" y="1582341"/>
            <a:ext cx="1742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Top Customers in different Regions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613AB-C9D4-5C7F-B265-EDEE93C7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88" y="1511435"/>
            <a:ext cx="3274112" cy="219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CB032-3CAA-4B4C-B68E-56E3E10B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06" y="1511435"/>
            <a:ext cx="3004128" cy="2191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F230D-B0A5-4C4E-F930-6841526CA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887" y="3843299"/>
            <a:ext cx="3274111" cy="21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C0E3C-4108-C5C0-2CB4-D75067222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706" y="3843299"/>
            <a:ext cx="3004128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F4F84C-FDA7-46E4-6290-EF75E4E8C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A58B-4678-975E-0625-922C6783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98C6C5E1-E32D-378F-FBA4-CF7AD89DDF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B6266-F8F5-C0A2-4E51-1EB3F18B7485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Forecast Accuracy 2020 vs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F8DC9-86D0-73CC-0F15-2006824F64E9}"/>
              </a:ext>
            </a:extLst>
          </p:cNvPr>
          <p:cNvSpPr txBox="1"/>
          <p:nvPr/>
        </p:nvSpPr>
        <p:spPr>
          <a:xfrm>
            <a:off x="1684481" y="1582341"/>
            <a:ext cx="4234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Comparing Forecast Accuracy of 2020 and 2021 By Customer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666B-D3FD-B049-5E69-C098C254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81" y="2282837"/>
            <a:ext cx="4332411" cy="3615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44208-6D48-9E07-8CA5-BFD841BF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10" y="1582341"/>
            <a:ext cx="4832591" cy="431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11BA7-E104-B7CE-7966-2B574C1F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5921-5542-EC9E-4F1A-24512ABC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F79407A2-A70E-837E-C4F3-8DF32FDC45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57CA1-DFB7-B442-76D9-AED593D182E8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Forecast Accuracy 2020 vs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DFB24-37D8-D7F2-EB90-B244449A7C31}"/>
              </a:ext>
            </a:extLst>
          </p:cNvPr>
          <p:cNvSpPr txBox="1"/>
          <p:nvPr/>
        </p:nvSpPr>
        <p:spPr>
          <a:xfrm>
            <a:off x="1684481" y="1582341"/>
            <a:ext cx="8401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Forecast Accuracy 2020 vs 2021 by Customer (Top 5 Customer by 2021 Forecast Accuracy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13DBA-DCD8-0A81-2D86-6FCF4A63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76" y="2143016"/>
            <a:ext cx="6648450" cy="3371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94836-D5A1-2A18-86F0-4B42CB69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9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046BE-C0FB-12AD-F101-9348FFB5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2DBAA841-BD1B-E4D7-7D93-41B14D4E2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2F90D-AD00-9E3C-1443-A9F5A6A57618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F07B1-06DC-1010-200C-3666C3A303A9}"/>
              </a:ext>
            </a:extLst>
          </p:cNvPr>
          <p:cNvSpPr txBox="1"/>
          <p:nvPr/>
        </p:nvSpPr>
        <p:spPr>
          <a:xfrm>
            <a:off x="2394527" y="1431636"/>
            <a:ext cx="74029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0940" lvl="1" indent="-305470" algn="just">
              <a:buFont typeface="Arial"/>
              <a:buChar char="•"/>
            </a:pPr>
            <a:r>
              <a:rPr lang="en-US" sz="16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achieved record sales in 2022.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India was the largest market in 2021 with sales of $210.67M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generated the highest Net Sales in 2021 with $109.03M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AQ BZ All-in-One was the top-selling product in 2021 with the sales of $33.75M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Amazon captures the top market share% in APAX, LATAM &amp; NA regions.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6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estore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topped the chart in EU region.</a:t>
            </a:r>
          </a:p>
          <a:p>
            <a:pPr marL="610940" lvl="1" indent="-305470" algn="just">
              <a:buFont typeface="Arial"/>
              <a:buChar char="•"/>
            </a:pP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10940" lvl="1" indent="-305470" algn="just">
              <a:buFont typeface="Arial"/>
              <a:buChar char="•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Forecast Accuracy of 2021 is much more </a:t>
            </a:r>
            <a:r>
              <a:rPr lang="en-US" sz="16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accurate than 2020.</a:t>
            </a:r>
            <a:endParaRPr lang="en-US" sz="16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406B7-AA00-342E-F77E-ACEB12F1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8265D-8878-E650-7D86-C5572175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7A72F5-071E-159C-6FB8-793B2E3B2B6F}"/>
              </a:ext>
            </a:extLst>
          </p:cNvPr>
          <p:cNvSpPr txBox="1"/>
          <p:nvPr/>
        </p:nvSpPr>
        <p:spPr>
          <a:xfrm>
            <a:off x="2154382" y="728518"/>
            <a:ext cx="7883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 Of Content</a:t>
            </a:r>
          </a:p>
          <a:p>
            <a:pPr algn="ctr"/>
            <a:r>
              <a:rPr lang="en-US" sz="2400" dirty="0"/>
              <a:t>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Company Overview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8E37B-9431-C7FF-8B46-0EF31788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C4A6-761F-5E80-63B5-76DE56992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B072AB92-676D-02C0-7DBC-578121B53E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E5724-25CB-7DBB-72FE-821412416541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Company Overview &amp; 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F4661-E335-0C6D-DCBB-D15379E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581" y="3893126"/>
            <a:ext cx="5254977" cy="229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BCC08-2473-198F-3319-2D007AF0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91" y="5322456"/>
            <a:ext cx="964689" cy="859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96748-0D0E-7276-99EC-7EF180895305}"/>
              </a:ext>
            </a:extLst>
          </p:cNvPr>
          <p:cNvSpPr txBox="1"/>
          <p:nvPr/>
        </p:nvSpPr>
        <p:spPr>
          <a:xfrm>
            <a:off x="1207911" y="1997208"/>
            <a:ext cx="3957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F2020"/>
                </a:solidFill>
              </a:rPr>
              <a:t>AtliQ Hardware us a Computer Hardware and Accessory manufacturer</a:t>
            </a:r>
            <a:r>
              <a:rPr lang="pt-BR" sz="1600" dirty="0">
                <a:solidFill>
                  <a:srgbClr val="1F2020"/>
                </a:solidFill>
              </a:rPr>
              <a:t>.</a:t>
            </a:r>
            <a:endParaRPr lang="pt-BR" sz="1600" b="0" i="0" u="none" strike="noStrike" baseline="0" dirty="0">
              <a:solidFill>
                <a:srgbClr val="1F202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u="none" strike="noStrike" baseline="0" dirty="0">
              <a:solidFill>
                <a:srgbClr val="1F202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F2020"/>
                </a:solidFill>
              </a:rPr>
              <a:t>The company manufactures products under 3 major divisionsi.e., 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Netorking &amp; Storage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, 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PC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,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Peripherals &amp; Accessories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1F202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F2020"/>
                </a:solidFill>
              </a:rPr>
              <a:t>AtliQ Hardware is operational in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NA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, 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LATAM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, 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EU 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and </a:t>
            </a:r>
            <a:r>
              <a:rPr lang="pt-BR" sz="1600" b="1" i="0" u="none" strike="noStrike" baseline="0" dirty="0">
                <a:solidFill>
                  <a:srgbClr val="1F2020"/>
                </a:solidFill>
              </a:rPr>
              <a:t>APAC</a:t>
            </a:r>
            <a:r>
              <a:rPr lang="pt-BR" sz="1600" b="0" i="0" u="none" strike="noStrike" baseline="0" dirty="0">
                <a:solidFill>
                  <a:srgbClr val="1F2020"/>
                </a:solidFill>
              </a:rPr>
              <a:t>regions. </a:t>
            </a:r>
            <a:endParaRPr lang="pt-BR" sz="1600" dirty="0">
              <a:solidFill>
                <a:srgbClr val="1F202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A2C29-F060-8EBD-A0BD-4455CB5F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81" y="1535544"/>
            <a:ext cx="1399310" cy="230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46047-49CF-10E4-FD79-E53D1A10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044" y="1535543"/>
            <a:ext cx="1399310" cy="230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73CF0-165D-F5A9-2ADA-41A15F8A6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507" y="1535543"/>
            <a:ext cx="1399310" cy="2308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3364A-AE14-D582-B1EE-73A944AEC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6969" y="1535543"/>
            <a:ext cx="804589" cy="230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000B64-966B-033E-198D-EB8503A42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C4D45-E497-47EE-758F-F0953A11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1481A5A-C52A-0590-65A0-2362A76068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461EA-84B9-EB9F-458A-CE46EA4B8857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B350F-C8FE-8404-2AC0-2AEB16F764B5}"/>
              </a:ext>
            </a:extLst>
          </p:cNvPr>
          <p:cNvSpPr txBox="1"/>
          <p:nvPr/>
        </p:nvSpPr>
        <p:spPr>
          <a:xfrm>
            <a:off x="1824182" y="1607126"/>
            <a:ext cx="8649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AtliQ</a:t>
            </a:r>
            <a:r>
              <a:rPr lang="en-US" sz="1600" dirty="0"/>
              <a:t> Hardware (fictitious corporation) is one of the major computer hardware manufacturers in India, with a strong presence in other nations.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Nevertheless, the management did note that they do not have sufficient insights to make prompt, wise, and data-informed judgments.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Plan to expand the data analytics team by adding junior data analysts.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 assess candidates, Data analytics director, Tony Sharma plans to conduct a SQL Challenge to evaluate both tech and soft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company seeks insights for 9 ad hoc requests.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729ED-5041-821D-FC92-1588D33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97315-FB46-25FC-3168-82273DB2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9D527BC-98A8-6D5D-4353-A40AEFF917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1FF87-A896-A655-C937-801B55BF0FE0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Problem Statement &amp; Problem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43D55-6767-47FD-055E-BA7459F3E6A8}"/>
              </a:ext>
            </a:extLst>
          </p:cNvPr>
          <p:cNvSpPr txBox="1"/>
          <p:nvPr/>
        </p:nvSpPr>
        <p:spPr>
          <a:xfrm>
            <a:off x="2202871" y="1756004"/>
            <a:ext cx="1967347" cy="151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6142"/>
              </a:lnSpc>
            </a:pPr>
            <a:r>
              <a:rPr lang="en-US" sz="16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  <a:p>
            <a:pPr algn="just">
              <a:lnSpc>
                <a:spcPts val="6142"/>
              </a:lnSpc>
            </a:pPr>
            <a:endParaRPr lang="en-US" sz="1600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B1E24-F018-45DB-ACCB-5BA4BA4C14C0}"/>
              </a:ext>
            </a:extLst>
          </p:cNvPr>
          <p:cNvSpPr txBox="1"/>
          <p:nvPr/>
        </p:nvSpPr>
        <p:spPr>
          <a:xfrm>
            <a:off x="5638798" y="1701759"/>
            <a:ext cx="4373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 is currently facing performance challenges due to the increasing size and complexity of its Excel files. To address this, the company has formed a dedicated team of data analysts to leverage MySQL for extracting valuable insights and enhancing operational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37D1-35FC-A3E4-33A0-924DB118BEFC}"/>
              </a:ext>
            </a:extLst>
          </p:cNvPr>
          <p:cNvSpPr txBox="1"/>
          <p:nvPr/>
        </p:nvSpPr>
        <p:spPr>
          <a:xfrm>
            <a:off x="2179781" y="4140884"/>
            <a:ext cx="1967347" cy="151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6142"/>
              </a:lnSpc>
            </a:pPr>
            <a:r>
              <a:rPr lang="en-US" sz="16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Overview</a:t>
            </a:r>
          </a:p>
          <a:p>
            <a:pPr algn="just">
              <a:lnSpc>
                <a:spcPts val="6142"/>
              </a:lnSpc>
            </a:pPr>
            <a:endParaRPr lang="en-US" sz="1600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021E1-EC84-FCE5-8404-60DB3A27C753}"/>
              </a:ext>
            </a:extLst>
          </p:cNvPr>
          <p:cNvSpPr txBox="1"/>
          <p:nvPr/>
        </p:nvSpPr>
        <p:spPr>
          <a:xfrm>
            <a:off x="5638797" y="4113761"/>
            <a:ext cx="4373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Scope of this project entails conduction an in-depth analysis of the dataset provided by </a:t>
            </a:r>
            <a:r>
              <a:rPr lang="en-US" sz="16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AtliQ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Hardware. The primary goal is to derive actionable insights regarding sales performance, market dynamics, customer behavior, and to forecast supply chain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CF6AE-CB4E-0FAD-2088-0497F7EB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B882-91FE-7CC7-C2D7-9EB00E72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137FD8F0-FA1E-5CF9-AC08-66405B94535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5F242-E230-D9D4-A4CE-DC1CD85620B6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Croma Sales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6EA65-134F-6EEB-7591-4B0914645A37}"/>
              </a:ext>
            </a:extLst>
          </p:cNvPr>
          <p:cNvSpPr txBox="1"/>
          <p:nvPr/>
        </p:nvSpPr>
        <p:spPr>
          <a:xfrm>
            <a:off x="1678708" y="1450109"/>
            <a:ext cx="30156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detailing the individual product sales for </a:t>
            </a:r>
            <a:r>
              <a:rPr lang="en-US" sz="16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customer throughout the </a:t>
            </a:r>
            <a:r>
              <a:rPr lang="en-US" sz="16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fiscal year 2021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9B32F-BBF4-A6CB-EA45-CD2855FE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08" y="2642081"/>
            <a:ext cx="3715328" cy="316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3C439-8EFD-C737-05BA-FE3D0332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2" y="1662545"/>
            <a:ext cx="5076590" cy="375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347C5-8D3E-4BB8-C7AC-70D947BA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1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800E-9F5D-5DC4-C4FF-E40F97D95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D9DBFED6-B7BD-5F33-3C2A-5BAD79AD780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69E03-C56A-023B-26DF-49C74734867A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Croma Yearly Gross Sales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5F792-9440-0BF1-CBCB-248406D111A9}"/>
              </a:ext>
            </a:extLst>
          </p:cNvPr>
          <p:cNvSpPr txBox="1"/>
          <p:nvPr/>
        </p:nvSpPr>
        <p:spPr>
          <a:xfrm>
            <a:off x="1684481" y="1582341"/>
            <a:ext cx="30041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yearly report for </a:t>
            </a:r>
            <a:r>
              <a:rPr lang="en-US" sz="16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Croma</a:t>
            </a: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India where there are two columns.</a:t>
            </a:r>
          </a:p>
          <a:p>
            <a:pPr marL="518160" lvl="1" indent="-259080" algn="just">
              <a:buAutoNum type="arabicPeriod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Fiscal Year</a:t>
            </a:r>
          </a:p>
          <a:p>
            <a:pPr marL="518160" lvl="1" indent="-259080" algn="just">
              <a:buAutoNum type="arabicPeriod"/>
            </a:pPr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Total Gross Sales amount </a:t>
            </a:r>
          </a:p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 that year  from Croma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5AEBE-C14A-88F8-4F55-F9F67128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08" y="3429000"/>
            <a:ext cx="3429508" cy="184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FCA6E-D503-6188-500C-30405673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50109"/>
            <a:ext cx="4417292" cy="1846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D7C92-1A17-6224-C081-476C6F75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4411520" cy="2306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9DFD54-98B0-A78C-13F2-608DDC62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DE6C-67B6-AC47-4439-F73D51F6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B61FDF4D-BB67-0861-9E81-8BDEC6D39FD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6464-4DD1-1488-8D8F-2BCE492853EC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 5 Market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7497-D2A5-8050-D3F5-AF4B059D7400}"/>
              </a:ext>
            </a:extLst>
          </p:cNvPr>
          <p:cNvSpPr txBox="1"/>
          <p:nvPr/>
        </p:nvSpPr>
        <p:spPr>
          <a:xfrm>
            <a:off x="1684481" y="1582341"/>
            <a:ext cx="300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markets</a:t>
            </a:r>
          </a:p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Net Sales in Fiscal Year 2021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29A8-0865-32DA-C276-63DE718C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80" y="2769900"/>
            <a:ext cx="3911315" cy="220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0A6BE-649E-EF1A-DA1E-74C15957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08449"/>
            <a:ext cx="3911315" cy="1761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20276-F775-73A8-079D-BF141A03D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1"/>
            <a:ext cx="3911315" cy="220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5257A1-A561-A0B2-AEFA-83E649110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7D4B5-3148-244F-2004-3B64E04C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D7285FB3-178C-F7DE-01F2-95CF975EAE2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57018" y="6337877"/>
            <a:ext cx="381000" cy="365125"/>
          </a:xfrm>
        </p:spPr>
        <p:txBody>
          <a:bodyPr/>
          <a:lstStyle/>
          <a:p>
            <a:pPr algn="ctr"/>
            <a:fld id="{B5CEABB6-07DC-46E8-9B57-56EC44A396E5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1BC30-A15F-1480-4051-79617077AE35}"/>
              </a:ext>
            </a:extLst>
          </p:cNvPr>
          <p:cNvSpPr txBox="1"/>
          <p:nvPr/>
        </p:nvSpPr>
        <p:spPr>
          <a:xfrm>
            <a:off x="3186545" y="674256"/>
            <a:ext cx="58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 5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3BC5-9BBF-F2AA-F46A-0A92185792A2}"/>
              </a:ext>
            </a:extLst>
          </p:cNvPr>
          <p:cNvSpPr txBox="1"/>
          <p:nvPr/>
        </p:nvSpPr>
        <p:spPr>
          <a:xfrm>
            <a:off x="1684481" y="1582341"/>
            <a:ext cx="300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a report getting Top 5 Customers</a:t>
            </a:r>
          </a:p>
          <a:p>
            <a:pPr algn="just"/>
            <a:r>
              <a:rPr lang="en-US" sz="16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Net Sales in Fiscal Year 2021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EB953-4DFC-A329-6DCA-D7C26A22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81" y="2702129"/>
            <a:ext cx="3505689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EBBC9-C750-19EA-5591-959FD941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58" y="1582341"/>
            <a:ext cx="3908556" cy="164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33450-4C40-16A4-80DE-749DE613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44" y="3429000"/>
            <a:ext cx="3908556" cy="2335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14172-18A5-7443-FC39-7D6635E79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562" y="111682"/>
            <a:ext cx="849281" cy="8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851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296</TotalTime>
  <Words>531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Public Sans</vt:lpstr>
      <vt:lpstr>Public Sans Bold</vt:lpstr>
      <vt:lpstr>Tenorite</vt:lpstr>
      <vt:lpstr>Monoline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Maiti</dc:creator>
  <cp:lastModifiedBy>sarthak Maiti</cp:lastModifiedBy>
  <cp:revision>16</cp:revision>
  <dcterms:created xsi:type="dcterms:W3CDTF">2025-05-30T08:19:14Z</dcterms:created>
  <dcterms:modified xsi:type="dcterms:W3CDTF">2025-05-31T08:20:23Z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