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</p:sldMasterIdLst>
  <p:notesMasterIdLst>
    <p:notesMasterId r:id="rId23"/>
  </p:notesMasterIdLst>
  <p:handoutMasterIdLst>
    <p:handoutMasterId r:id="rId24"/>
  </p:handoutMasterIdLst>
  <p:sldIdLst>
    <p:sldId id="553" r:id="rId5"/>
    <p:sldId id="620" r:id="rId6"/>
    <p:sldId id="643" r:id="rId7"/>
    <p:sldId id="619" r:id="rId8"/>
    <p:sldId id="631" r:id="rId9"/>
    <p:sldId id="632" r:id="rId10"/>
    <p:sldId id="633" r:id="rId11"/>
    <p:sldId id="634" r:id="rId12"/>
    <p:sldId id="641" r:id="rId13"/>
    <p:sldId id="642" r:id="rId14"/>
    <p:sldId id="636" r:id="rId15"/>
    <p:sldId id="640" r:id="rId16"/>
    <p:sldId id="637" r:id="rId17"/>
    <p:sldId id="638" r:id="rId18"/>
    <p:sldId id="599" r:id="rId19"/>
    <p:sldId id="644" r:id="rId20"/>
    <p:sldId id="645" r:id="rId21"/>
    <p:sldId id="639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hys Evans" initials="RE" lastIdx="12" clrIdx="0"/>
  <p:cmAuthor id="1" name="Evans, Rhys" initials="ER" lastIdx="13" clrIdx="1">
    <p:extLst>
      <p:ext uri="{19B8F6BF-5375-455C-9EA6-DF929625EA0E}">
        <p15:presenceInfo xmlns:p15="http://schemas.microsoft.com/office/powerpoint/2012/main" userId="S-1-5-21-1957994488-842925246-40105171-1994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5" autoAdjust="0"/>
    <p:restoredTop sz="96984" autoAdjust="0"/>
  </p:normalViewPr>
  <p:slideViewPr>
    <p:cSldViewPr snapToGrid="0">
      <p:cViewPr varScale="1">
        <p:scale>
          <a:sx n="116" d="100"/>
          <a:sy n="116" d="100"/>
        </p:scale>
        <p:origin x="576" y="102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2218" y="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9/24/2014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9/24/2014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could do this in C++ or Python – these are rich languages that can easily deal with this simple 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1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could do this in C++ or Python – these are rich languages that can easily deal with this simple 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6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4714" y="4691062"/>
            <a:ext cx="401637" cy="30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725" y="315468"/>
            <a:ext cx="8375650" cy="329803"/>
          </a:xfrm>
          <a:prstGeom prst="rect">
            <a:avLst/>
          </a:prstGeom>
        </p:spPr>
        <p:txBody>
          <a:bodyPr anchorCtr="0"/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857250"/>
            <a:ext cx="8348472" cy="37552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80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B9F55E-879D-4196-8362-F1EEC3275EFA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636DD1-4E03-44FE-8380-EB1FFFCD3E3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2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18" r:id="rId6"/>
    <p:sldLayoutId id="2147483809" r:id="rId7"/>
    <p:sldLayoutId id="2147483839" r:id="rId8"/>
    <p:sldLayoutId id="2147483823" r:id="rId9"/>
    <p:sldLayoutId id="2147483824" r:id="rId10"/>
    <p:sldLayoutId id="2147483825" r:id="rId11"/>
    <p:sldLayoutId id="2147483841" r:id="rId12"/>
    <p:sldLayoutId id="214748384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9184" y="1446570"/>
            <a:ext cx="6858000" cy="1206484"/>
          </a:xfrm>
        </p:spPr>
        <p:txBody>
          <a:bodyPr/>
          <a:lstStyle/>
          <a:p>
            <a:r>
              <a:rPr lang="de-CH" dirty="0" smtClean="0"/>
              <a:t>Early Intervention Techniques</a:t>
            </a:r>
            <a:br>
              <a:rPr lang="de-CH" dirty="0" smtClean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9184" y="2653054"/>
            <a:ext cx="6858000" cy="74429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HP Simplified Light" pitchFamily="34" charset="0"/>
              </a:rPr>
              <a:t>Dave Donaghy, Hewlett-Packard, Bristol, UK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HP Simplified Light" pitchFamily="34" charset="0"/>
              </a:rPr>
              <a:t>Tom Crick, Cardiff Metropolitan University, UK</a:t>
            </a:r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typedef </a:t>
            </a:r>
            <a:r>
              <a:rPr lang="en-US" dirty="0">
                <a:solidFill>
                  <a:srgbClr val="FF0000"/>
                </a:solidFill>
              </a:rPr>
              <a:t>__attribute__((physical("m"))) </a:t>
            </a:r>
            <a:r>
              <a:rPr lang="en-US" dirty="0"/>
              <a:t>double length; /* metres */</a:t>
            </a:r>
          </a:p>
          <a:p>
            <a:r>
              <a:rPr lang="en-US" dirty="0"/>
              <a:t>typedef </a:t>
            </a:r>
            <a:r>
              <a:rPr lang="en-US" dirty="0">
                <a:solidFill>
                  <a:srgbClr val="FF0000"/>
                </a:solidFill>
              </a:rPr>
              <a:t>__attribute__((physical("s"))) </a:t>
            </a:r>
            <a:r>
              <a:rPr lang="en-US" dirty="0"/>
              <a:t>double time; /* seconds */</a:t>
            </a:r>
          </a:p>
          <a:p>
            <a:endParaRPr lang="en-US" dirty="0"/>
          </a:p>
          <a:p>
            <a:r>
              <a:rPr lang="en-US" dirty="0"/>
              <a:t>length calculateDistance()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len = getLengthFromElsewhere();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len += getTimeFromElsewhere()</a:t>
            </a:r>
            <a:r>
              <a:rPr lang="en-US" dirty="0"/>
              <a:t>; /* </a:t>
            </a:r>
            <a:r>
              <a:rPr lang="en-US" dirty="0" smtClean="0">
                <a:solidFill>
                  <a:srgbClr val="FF0000"/>
                </a:solidFill>
              </a:rPr>
              <a:t>There are better ways to prevent this! </a:t>
            </a:r>
            <a:r>
              <a:rPr lang="en-US" dirty="0" smtClean="0"/>
              <a:t>*/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(len);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a new 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26913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Does my intervention detect errors </a:t>
            </a:r>
            <a:r>
              <a:rPr lang="en-GB" sz="3200" i="1" dirty="0" smtClean="0"/>
              <a:t>at all</a:t>
            </a:r>
            <a:r>
              <a:rPr lang="en-GB" sz="32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Does it detect </a:t>
            </a:r>
            <a:r>
              <a:rPr lang="en-GB" sz="3200" i="1" dirty="0" smtClean="0"/>
              <a:t>enough</a:t>
            </a:r>
            <a:r>
              <a:rPr lang="en-GB" sz="3200" dirty="0" smtClean="0"/>
              <a:t> errors?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Does it provide a </a:t>
            </a:r>
            <a:r>
              <a:rPr lang="en-GB" sz="3200" i="1" dirty="0" smtClean="0"/>
              <a:t>business</a:t>
            </a:r>
            <a:r>
              <a:rPr lang="en-GB" sz="3200" dirty="0" smtClean="0"/>
              <a:t> benefit?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Does it make things </a:t>
            </a:r>
            <a:r>
              <a:rPr lang="en-GB" sz="3200" i="1" dirty="0" smtClean="0"/>
              <a:t>worse</a:t>
            </a:r>
            <a:r>
              <a:rPr lang="en-GB" sz="3200" dirty="0" smtClean="0"/>
              <a:t>?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0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</a:t>
            </a:r>
            <a:r>
              <a:rPr lang="en-GB" i="1" dirty="0" smtClean="0"/>
              <a:t>in situ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26913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“Does it work for us?”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Individual organizations can run this testing themselves</a:t>
            </a:r>
          </a:p>
        </p:txBody>
      </p:sp>
    </p:spTree>
    <p:extLst>
      <p:ext uri="{BB962C8B-B14F-4D97-AF65-F5344CB8AC3E}">
        <p14:creationId xmlns:p14="http://schemas.microsoft.com/office/powerpoint/2010/main" val="17844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In-place industrial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2691302"/>
          </a:xfrm>
        </p:spPr>
        <p:txBody>
          <a:bodyPr/>
          <a:lstStyle/>
          <a:p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5 years+ of existing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Massive opportunity for in-place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76" y="1859865"/>
            <a:ext cx="8388096" cy="718744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76" y="1859865"/>
            <a:ext cx="8388096" cy="718744"/>
          </a:xfrm>
        </p:spPr>
        <p:txBody>
          <a:bodyPr/>
          <a:lstStyle/>
          <a:p>
            <a:pPr algn="ctr"/>
            <a:r>
              <a:rPr lang="en-US" dirty="0" smtClean="0"/>
              <a:t>Additional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PhD at Cardiff Metropolitan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2691302"/>
          </a:xfrm>
        </p:spPr>
        <p:txBody>
          <a:bodyPr/>
          <a:lstStyle/>
          <a:p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Start early 2015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Scaling </a:t>
            </a:r>
            <a:r>
              <a:rPr lang="en-GB" sz="2400" dirty="0" err="1" smtClean="0"/>
              <a:t>Superoptimisation</a:t>
            </a:r>
            <a:r>
              <a:rPr lang="en-GB" sz="2400" dirty="0" smtClean="0"/>
              <a:t> for Enterprise Applications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5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76" y="1859865"/>
            <a:ext cx="8388096" cy="718744"/>
          </a:xfrm>
        </p:spPr>
        <p:txBody>
          <a:bodyPr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0772" y="1856935"/>
            <a:ext cx="8117904" cy="18307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Dave Donaghy – Software Engineer</a:t>
            </a:r>
            <a:br>
              <a:rPr lang="en-GB" sz="2400" dirty="0" smtClean="0"/>
            </a:br>
            <a:r>
              <a:rPr lang="en-GB" sz="2400" dirty="0" smtClean="0"/>
              <a:t>Hewlett-Packard, Bristol,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Dr Tom Crick – </a:t>
            </a:r>
            <a:r>
              <a:rPr lang="en-GB" sz="2400" smtClean="0"/>
              <a:t>Senior Lecturer </a:t>
            </a:r>
            <a:r>
              <a:rPr lang="en-GB" sz="2400" dirty="0" smtClean="0"/>
              <a:t>in </a:t>
            </a:r>
            <a:r>
              <a:rPr lang="en-GB" sz="2400" smtClean="0"/>
              <a:t>Computing Science</a:t>
            </a:r>
            <a:br>
              <a:rPr lang="en-GB" sz="2400" smtClean="0"/>
            </a:br>
            <a:r>
              <a:rPr lang="en-GB" sz="2400" smtClean="0"/>
              <a:t>Cardiff </a:t>
            </a:r>
            <a:r>
              <a:rPr lang="en-GB" sz="2400" dirty="0" smtClean="0"/>
              <a:t>Metropolitan University, UK</a:t>
            </a:r>
          </a:p>
          <a:p>
            <a:pPr lvl="0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120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0772" y="1856935"/>
            <a:ext cx="8117904" cy="18307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Developers often think up new methods for process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Are those methods useful?</a:t>
            </a:r>
          </a:p>
          <a:p>
            <a:pPr lvl="0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188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Cool New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“I’ve got this cool idea …”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30772" y="1748188"/>
            <a:ext cx="8117904" cy="1783080"/>
          </a:xfrm>
        </p:spPr>
        <p:txBody>
          <a:bodyPr/>
          <a:lstStyle/>
          <a:p>
            <a:r>
              <a:rPr lang="en-GB" sz="3200" dirty="0" smtClean="0"/>
              <a:t>In the development environment …</a:t>
            </a:r>
          </a:p>
          <a:p>
            <a:r>
              <a:rPr lang="en-GB" sz="3200" dirty="0" smtClean="0"/>
              <a:t>How often do developers come up with cool new tricks to make their lives easier?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6673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typedef </a:t>
            </a:r>
            <a:r>
              <a:rPr lang="en-US" dirty="0">
                <a:solidFill>
                  <a:srgbClr val="FF0000"/>
                </a:solidFill>
              </a:rPr>
              <a:t>__attribute__((restriction("plus"))) </a:t>
            </a:r>
            <a:r>
              <a:rPr lang="en-US" dirty="0"/>
              <a:t>int counter;</a:t>
            </a:r>
          </a:p>
          <a:p>
            <a:endParaRPr lang="en-US" dirty="0"/>
          </a:p>
          <a:p>
            <a:r>
              <a:rPr lang="en-US" dirty="0"/>
              <a:t>static counter c = 0;</a:t>
            </a:r>
          </a:p>
          <a:p>
            <a:endParaRPr lang="en-US" dirty="0"/>
          </a:p>
          <a:p>
            <a:r>
              <a:rPr lang="en-US" dirty="0"/>
              <a:t>void registerEvent()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c--</a:t>
            </a:r>
            <a:r>
              <a:rPr lang="en-US" dirty="0"/>
              <a:t>; </a:t>
            </a:r>
            <a:r>
              <a:rPr lang="en-US" dirty="0" smtClean="0"/>
              <a:t>/* </a:t>
            </a:r>
            <a:r>
              <a:rPr lang="en-US" dirty="0">
                <a:solidFill>
                  <a:srgbClr val="FF0000"/>
                </a:solidFill>
              </a:rPr>
              <a:t>ERROR - </a:t>
            </a:r>
            <a:r>
              <a:rPr lang="en-US" dirty="0" smtClean="0">
                <a:solidFill>
                  <a:srgbClr val="FF0000"/>
                </a:solidFill>
              </a:rPr>
              <a:t>decrement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allowed </a:t>
            </a:r>
            <a:r>
              <a:rPr lang="en-US" dirty="0" smtClean="0"/>
              <a:t>*/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/* Other functionality omitted ...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Tagging physical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typedef </a:t>
            </a:r>
            <a:r>
              <a:rPr lang="en-US" dirty="0">
                <a:solidFill>
                  <a:srgbClr val="FF0000"/>
                </a:solidFill>
              </a:rPr>
              <a:t>__attribute__((physical("m"))) </a:t>
            </a:r>
            <a:r>
              <a:rPr lang="en-US" dirty="0"/>
              <a:t>double length</a:t>
            </a:r>
            <a:r>
              <a:rPr lang="en-US" dirty="0" smtClean="0"/>
              <a:t>; /* metres */</a:t>
            </a:r>
            <a:endParaRPr lang="en-US" dirty="0"/>
          </a:p>
          <a:p>
            <a:r>
              <a:rPr lang="en-US" dirty="0"/>
              <a:t>typedef </a:t>
            </a:r>
            <a:r>
              <a:rPr lang="en-US" dirty="0">
                <a:solidFill>
                  <a:srgbClr val="FF0000"/>
                </a:solidFill>
              </a:rPr>
              <a:t>__attribute__((physical("s"))) </a:t>
            </a:r>
            <a:r>
              <a:rPr lang="en-US" dirty="0"/>
              <a:t>double time</a:t>
            </a:r>
            <a:r>
              <a:rPr lang="en-US" dirty="0" smtClean="0"/>
              <a:t>; /* seconds */</a:t>
            </a:r>
            <a:endParaRPr lang="en-US" dirty="0"/>
          </a:p>
          <a:p>
            <a:endParaRPr lang="en-US" dirty="0"/>
          </a:p>
          <a:p>
            <a:r>
              <a:rPr lang="en-US" dirty="0"/>
              <a:t>length calculateDistance()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</a:t>
            </a:r>
            <a:r>
              <a:rPr lang="en-US" dirty="0" smtClean="0"/>
              <a:t>len </a:t>
            </a:r>
            <a:r>
              <a:rPr lang="en-US" dirty="0"/>
              <a:t>= </a:t>
            </a:r>
            <a:r>
              <a:rPr lang="en-US" dirty="0" smtClean="0"/>
              <a:t>getLengthFromElsewhere();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FF0000"/>
                </a:solidFill>
              </a:rPr>
              <a:t>len += getTimeFromElsewhere()</a:t>
            </a:r>
            <a:r>
              <a:rPr lang="en-US" dirty="0"/>
              <a:t>; </a:t>
            </a:r>
            <a:r>
              <a:rPr lang="en-US" dirty="0" smtClean="0"/>
              <a:t>/* </a:t>
            </a:r>
            <a:r>
              <a:rPr lang="en-US" dirty="0" smtClean="0">
                <a:solidFill>
                  <a:srgbClr val="FF0000"/>
                </a:solidFill>
              </a:rPr>
              <a:t>ERROR - incompatible addition! </a:t>
            </a:r>
            <a:r>
              <a:rPr lang="en-US" dirty="0" smtClean="0"/>
              <a:t>*/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smtClean="0"/>
              <a:t>(len);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Testing Interventions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typedef </a:t>
            </a:r>
            <a:r>
              <a:rPr lang="en-US" dirty="0">
                <a:solidFill>
                  <a:srgbClr val="FF0000"/>
                </a:solidFill>
              </a:rPr>
              <a:t>__attribute__((restriction("plus"))) </a:t>
            </a:r>
            <a:r>
              <a:rPr lang="en-US" dirty="0"/>
              <a:t>int counter;</a:t>
            </a:r>
          </a:p>
          <a:p>
            <a:endParaRPr lang="en-US" dirty="0"/>
          </a:p>
          <a:p>
            <a:r>
              <a:rPr lang="en-US" dirty="0"/>
              <a:t>static counter c = 0;</a:t>
            </a:r>
          </a:p>
          <a:p>
            <a:endParaRPr lang="en-US" dirty="0"/>
          </a:p>
          <a:p>
            <a:r>
              <a:rPr lang="en-US" dirty="0"/>
              <a:t>void registerEvent()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c--</a:t>
            </a:r>
            <a:r>
              <a:rPr lang="en-US" dirty="0"/>
              <a:t>; </a:t>
            </a:r>
            <a:r>
              <a:rPr lang="en-US" dirty="0" smtClean="0"/>
              <a:t>/* </a:t>
            </a:r>
            <a:r>
              <a:rPr lang="en-US" dirty="0" smtClean="0">
                <a:solidFill>
                  <a:srgbClr val="FF0000"/>
                </a:solidFill>
              </a:rPr>
              <a:t>No-one ever makes this mistake!</a:t>
            </a:r>
            <a:r>
              <a:rPr lang="en-US" dirty="0" smtClean="0"/>
              <a:t> */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/* Other functionality omitted ...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template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16231E28E3D47B4E95EC59B0A1A1A" ma:contentTypeVersion="3" ma:contentTypeDescription="Create a new document." ma:contentTypeScope="" ma:versionID="cdc2e4425f81650c32890163a85ec35e">
  <xsd:schema xmlns:xsd="http://www.w3.org/2001/XMLSchema" xmlns:xs="http://www.w3.org/2001/XMLSchema" xmlns:p="http://schemas.microsoft.com/office/2006/metadata/properties" xmlns:ns3="http://schemas.microsoft.com/sharepoint/v4" targetNamespace="http://schemas.microsoft.com/office/2006/metadata/properties" ma:root="true" ma:fieldsID="b0a32d0447e88379da55ffc9f3230234" ns3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A44BD9-E7ED-453B-AA1F-FD0B034F7EAF}">
  <ds:schemaRefs>
    <ds:schemaRef ds:uri="http://purl.org/dc/terms/"/>
    <ds:schemaRef ds:uri="http://schemas.microsoft.com/sharepoint/v4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0CF1211-0143-4FD2-9DF3-BC7A75832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3E0711-7783-4833-885E-42F9B12057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</Template>
  <TotalTime>18410</TotalTime>
  <Words>410</Words>
  <Application>Microsoft Office PowerPoint</Application>
  <PresentationFormat>On-screen Show (16:9)</PresentationFormat>
  <Paragraphs>83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Futura Bk</vt:lpstr>
      <vt:lpstr>HP Simplified</vt:lpstr>
      <vt:lpstr>HP Simplified Light</vt:lpstr>
      <vt:lpstr>Lucida Grande</vt:lpstr>
      <vt:lpstr>HP_PPT_Standard_template_16x9</vt:lpstr>
      <vt:lpstr>Early Intervention Techniques </vt:lpstr>
      <vt:lpstr>The Authors</vt:lpstr>
      <vt:lpstr>Introduction</vt:lpstr>
      <vt:lpstr>Cool New Tricks</vt:lpstr>
      <vt:lpstr>“I’ve got this cool idea …”</vt:lpstr>
      <vt:lpstr>Restrictions on operations</vt:lpstr>
      <vt:lpstr>Tagging physical types</vt:lpstr>
      <vt:lpstr>Testing Interventions</vt:lpstr>
      <vt:lpstr>What if …</vt:lpstr>
      <vt:lpstr>What if …</vt:lpstr>
      <vt:lpstr>Testing a new intervention</vt:lpstr>
      <vt:lpstr>Testing in situ</vt:lpstr>
      <vt:lpstr>Next Steps</vt:lpstr>
      <vt:lpstr>In-place industrial testing</vt:lpstr>
      <vt:lpstr>Questions?</vt:lpstr>
      <vt:lpstr>Additional …</vt:lpstr>
      <vt:lpstr>PhD at Cardiff Metropolitan University</vt:lpstr>
      <vt:lpstr>End</vt:lpstr>
    </vt:vector>
  </TitlesOfParts>
  <Company>HP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STOREALL R&amp;D LifeCycle Patch Sets</dc:title>
  <dc:creator>Dave Donaghy; Tom Crick</dc:creator>
  <cp:keywords>AVoCS</cp:keywords>
  <cp:lastModifiedBy>Donaghy, Dave</cp:lastModifiedBy>
  <cp:revision>196</cp:revision>
  <cp:lastPrinted>2012-04-13T15:38:33Z</cp:lastPrinted>
  <dcterms:created xsi:type="dcterms:W3CDTF">2013-01-14T16:59:12Z</dcterms:created>
  <dcterms:modified xsi:type="dcterms:W3CDTF">2014-09-24T09:01:42Z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0x01010004616231E28E3D47B4E95EC59B0A1A1A</vt:lpwstr>
  </property>
</Properties>
</file>