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5" r:id="rId2"/>
    <p:sldId id="394" r:id="rId3"/>
    <p:sldId id="397" r:id="rId4"/>
    <p:sldId id="414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15" r:id="rId14"/>
    <p:sldId id="416" r:id="rId15"/>
    <p:sldId id="417" r:id="rId16"/>
    <p:sldId id="426" r:id="rId17"/>
    <p:sldId id="427" r:id="rId18"/>
    <p:sldId id="428" r:id="rId19"/>
    <p:sldId id="429" r:id="rId20"/>
    <p:sldId id="412" r:id="rId21"/>
  </p:sldIdLst>
  <p:sldSz cx="16256000" cy="9144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AD9"/>
    <a:srgbClr val="FCBF12"/>
    <a:srgbClr val="69B137"/>
    <a:srgbClr val="7BBA47"/>
    <a:srgbClr val="F18623"/>
    <a:srgbClr val="FBE033"/>
    <a:srgbClr val="846BAC"/>
    <a:srgbClr val="3580C3"/>
    <a:srgbClr val="88CAB9"/>
    <a:srgbClr val="0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814" autoAdjust="0"/>
  </p:normalViewPr>
  <p:slideViewPr>
    <p:cSldViewPr>
      <p:cViewPr varScale="1">
        <p:scale>
          <a:sx n="83" d="100"/>
          <a:sy n="83" d="100"/>
        </p:scale>
        <p:origin x="558" y="102"/>
      </p:cViewPr>
      <p:guideLst>
        <p:guide orient="horz" pos="2880"/>
        <p:guide pos="216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123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10" y="0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/>
          <a:lstStyle>
            <a:lvl1pPr algn="r">
              <a:defRPr sz="800"/>
            </a:lvl1pPr>
          </a:lstStyle>
          <a:p>
            <a:fld id="{8F9F90FA-CA26-B44D-B7D5-9A63A23A602E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0204" tIns="30102" rIns="60204" bIns="3010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60204" tIns="30102" rIns="60204" bIns="30102" rtlCol="0"/>
          <a:lstStyle/>
          <a:p>
            <a:pPr lvl="0"/>
            <a:r>
              <a:rPr lang="en-US" dirty="0"/>
              <a:t>https://www.interaction-design.org/literature/article/personas-why-and-how-you-should-use-them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220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l">
              <a:defRPr sz="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10" y="6456612"/>
            <a:ext cx="4302189" cy="341064"/>
          </a:xfrm>
          <a:prstGeom prst="rect">
            <a:avLst/>
          </a:prstGeom>
        </p:spPr>
        <p:txBody>
          <a:bodyPr vert="horz" lIns="60204" tIns="30102" rIns="60204" bIns="30102" rtlCol="0" anchor="b"/>
          <a:lstStyle>
            <a:lvl1pPr algn="r">
              <a:defRPr sz="800"/>
            </a:lvl1pPr>
          </a:lstStyle>
          <a:p>
            <a:fld id="{72D6F902-F214-6B44-BF4B-B7F9C0E964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6E477-1346-7445-9FE4-38EDDECD7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everybody: Inclusivity embedded</a:t>
            </a:r>
          </a:p>
          <a:p>
            <a:endParaRPr lang="en-US" dirty="0"/>
          </a:p>
          <a:p>
            <a:r>
              <a:rPr lang="en-US" dirty="0"/>
              <a:t>Removal of barriers</a:t>
            </a:r>
          </a:p>
          <a:p>
            <a:endParaRPr lang="en-US" dirty="0"/>
          </a:p>
          <a:p>
            <a:r>
              <a:rPr lang="en-US" dirty="0"/>
              <a:t>Space for anyone to learn</a:t>
            </a:r>
          </a:p>
          <a:p>
            <a:endParaRPr lang="en-US" dirty="0"/>
          </a:p>
          <a:p>
            <a:r>
              <a:rPr lang="en-US" dirty="0"/>
              <a:t>Innovations to support: inclusivity; increase in number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6F902-F214-6B44-BF4B-B7F9C0E964C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7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620712" y="2286000"/>
            <a:ext cx="8080375" cy="2708434"/>
          </a:xfrm>
        </p:spPr>
        <p:txBody>
          <a:bodyPr lIns="0" tIns="0" rIns="0" bIns="0"/>
          <a:lstStyle>
            <a:lvl1pPr>
              <a:defRPr sz="8800" b="0" i="0">
                <a:solidFill>
                  <a:srgbClr val="002060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Click to add title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22" r="44295"/>
          <a:stretch/>
        </p:blipFill>
        <p:spPr>
          <a:xfrm>
            <a:off x="9794805" y="-160"/>
            <a:ext cx="6461195" cy="917186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0712" y="5096708"/>
            <a:ext cx="7696200" cy="553998"/>
          </a:xfrm>
        </p:spPr>
        <p:txBody>
          <a:bodyPr/>
          <a:lstStyle>
            <a:lvl1pPr>
              <a:defRPr sz="3600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4254694"/>
            <a:ext cx="8670950" cy="4876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508379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0" y="5429714"/>
            <a:ext cx="6604000" cy="371428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80772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" y="1"/>
            <a:ext cx="16258031" cy="9144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381000"/>
            <a:ext cx="9829800" cy="1766887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55600" y="2286000"/>
            <a:ext cx="9829800" cy="5181600"/>
          </a:xfrm>
        </p:spPr>
        <p:txBody>
          <a:bodyPr/>
          <a:lstStyle/>
          <a:p>
            <a:pPr lvl="0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572"/>
            <a:ext cx="6376416" cy="3586286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x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9" y="2385710"/>
            <a:ext cx="11956143" cy="6724490"/>
          </a:xfrm>
          <a:prstGeom prst="rect">
            <a:avLst/>
          </a:prstGeom>
        </p:spPr>
      </p:pic>
      <p:sp>
        <p:nvSpPr>
          <p:cNvPr id="11" name="Title 5"/>
          <p:cNvSpPr>
            <a:spLocks noGrp="1"/>
          </p:cNvSpPr>
          <p:nvPr>
            <p:ph type="title" hasCustomPrompt="1"/>
          </p:nvPr>
        </p:nvSpPr>
        <p:spPr>
          <a:xfrm>
            <a:off x="355600" y="457201"/>
            <a:ext cx="9829800" cy="9906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8AAD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heading</a:t>
            </a:r>
            <a:endParaRPr lang="en-GB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55600" y="1893545"/>
            <a:ext cx="4876800" cy="2139047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1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"/>
            <a:ext cx="16257016" cy="9143429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7659" y="2514600"/>
            <a:ext cx="8080375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GB" dirty="0"/>
              <a:t>Text here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772400"/>
            <a:ext cx="4267729" cy="11125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7" r:id="rId3"/>
    <p:sldLayoutId id="2147483663" r:id="rId4"/>
    <p:sldLayoutId id="2147483664" r:id="rId5"/>
    <p:sldLayoutId id="2147483668" r:id="rId6"/>
    <p:sldLayoutId id="2147483669" r:id="rId7"/>
    <p:sldLayoutId id="2147483670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10000">
          <a:solidFill>
            <a:srgbClr val="002060"/>
          </a:solidFill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tif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tiff"/><Relationship Id="rId7" Type="http://schemas.openxmlformats.org/officeDocument/2006/relationships/image" Target="../media/image12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8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tiff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6.tif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institute-of-coding/" TargetMode="External"/><Relationship Id="rId7" Type="http://schemas.openxmlformats.org/officeDocument/2006/relationships/hyperlink" Target="https://twitter.com/IoCod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stituteofcoding.org/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 txBox="1">
            <a:spLocks/>
          </p:cNvSpPr>
          <p:nvPr/>
        </p:nvSpPr>
        <p:spPr>
          <a:xfrm>
            <a:off x="431800" y="4114800"/>
            <a:ext cx="80803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>
              <a:buNone/>
              <a:defRPr sz="134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609585" indent="0" algn="ctr">
              <a:buNone/>
              <a:defRPr>
                <a:latin typeface="+mn-lt"/>
                <a:ea typeface="+mn-ea"/>
                <a:cs typeface="+mn-cs"/>
              </a:defRPr>
            </a:lvl2pPr>
            <a:lvl3pPr marL="1219170" indent="0" algn="ctr">
              <a:buNone/>
              <a:defRPr>
                <a:latin typeface="+mn-lt"/>
                <a:ea typeface="+mn-ea"/>
                <a:cs typeface="+mn-cs"/>
              </a:defRPr>
            </a:lvl3pPr>
            <a:lvl4pPr marL="1828754" indent="0" algn="ctr">
              <a:buNone/>
              <a:defRPr>
                <a:latin typeface="+mn-lt"/>
                <a:ea typeface="+mn-ea"/>
                <a:cs typeface="+mn-cs"/>
              </a:defRPr>
            </a:lvl4pPr>
            <a:lvl5pPr marL="2438339" indent="0" algn="ctr">
              <a:buNone/>
              <a:defRPr>
                <a:latin typeface="+mn-lt"/>
                <a:ea typeface="+mn-ea"/>
                <a:cs typeface="+mn-cs"/>
              </a:defRPr>
            </a:lvl5pPr>
            <a:lvl6pPr marL="3047924" indent="0" algn="ctr">
              <a:buNone/>
              <a:defRPr>
                <a:latin typeface="+mn-lt"/>
                <a:ea typeface="+mn-ea"/>
                <a:cs typeface="+mn-cs"/>
              </a:defRPr>
            </a:lvl6pPr>
            <a:lvl7pPr marL="3657509" indent="0" algn="ctr">
              <a:buNone/>
              <a:defRPr>
                <a:latin typeface="+mn-lt"/>
                <a:ea typeface="+mn-ea"/>
                <a:cs typeface="+mn-cs"/>
              </a:defRPr>
            </a:lvl7pPr>
            <a:lvl8pPr marL="4267093" indent="0" algn="ctr">
              <a:buNone/>
              <a:defRPr>
                <a:latin typeface="+mn-lt"/>
                <a:ea typeface="+mn-ea"/>
                <a:cs typeface="+mn-cs"/>
              </a:defRPr>
            </a:lvl8pPr>
            <a:lvl9pPr marL="4876678" indent="0" algn="ctr">
              <a:buNone/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spcBef>
                <a:spcPts val="100"/>
              </a:spcBef>
            </a:pPr>
            <a:r>
              <a:rPr lang="en-GB" sz="4000" kern="0" spc="-371" dirty="0" smtClean="0">
                <a:solidFill>
                  <a:srgbClr val="18AAD9"/>
                </a:solidFill>
              </a:rPr>
              <a:t>A brief introduction</a:t>
            </a:r>
            <a:endParaRPr lang="en-GB" sz="4000" kern="0" spc="-371" dirty="0"/>
          </a:p>
        </p:txBody>
      </p:sp>
      <p:sp>
        <p:nvSpPr>
          <p:cNvPr id="2" name="TextBox 1"/>
          <p:cNvSpPr txBox="1"/>
          <p:nvPr/>
        </p:nvSpPr>
        <p:spPr>
          <a:xfrm>
            <a:off x="394825" y="3099137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Institute of </a:t>
            </a:r>
            <a:r>
              <a:rPr lang="en-GB" sz="60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Coding</a:t>
            </a:r>
            <a:endParaRPr lang="en-GB" sz="60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3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16EDBCC-2009-A94D-84F9-D34F15E619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0B022E4-5178-724A-9CB9-155E05BD53CF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2650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635952" y="4096156"/>
            <a:ext cx="2721648" cy="5047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990C320-863A-1344-99DD-47ECED43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40730" y="6905559"/>
            <a:ext cx="243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Entrepreneurial, collaboration and leadership skills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2F1EAE-5969-9E4D-80BC-E6F4D488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4983" y="4171713"/>
            <a:ext cx="1988848" cy="19692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7132-9881-9347-BBF7-9A65B21F5757}"/>
              </a:ext>
            </a:extLst>
          </p:cNvPr>
          <p:cNvSpPr txBox="1"/>
          <p:nvPr/>
        </p:nvSpPr>
        <p:spPr>
          <a:xfrm>
            <a:off x="13656070" y="6076140"/>
            <a:ext cx="25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Student Enterprises (1.4)</a:t>
            </a:r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3A385F1-A8D2-F143-AB17-AC77E8E8C38D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41273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>
            <a:off x="13635952" y="4096156"/>
            <a:ext cx="2721648" cy="5047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990C320-863A-1344-99DD-47ECED43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40730" y="6905559"/>
            <a:ext cx="2430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Entrepreneurial, collaboration and leadership skills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/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3" name="Straight Arrow Connector 32"/>
          <p:cNvCxnSpPr>
            <a:stCxn id="26" idx="3"/>
            <a:endCxn id="28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27" idx="3"/>
            <a:endCxn id="85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43928" y="6764488"/>
            <a:ext cx="4203491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HEI platforms/VLEs </a:t>
            </a:r>
          </a:p>
          <a:p>
            <a:r>
              <a:rPr lang="en-US" sz="2400" dirty="0"/>
              <a:t>MOOCs, </a:t>
            </a:r>
            <a:r>
              <a:rPr lang="en-US" sz="2400" dirty="0" err="1"/>
              <a:t>bootcamps</a:t>
            </a:r>
            <a:r>
              <a:rPr lang="en-US" sz="2400" dirty="0"/>
              <a:t>, summer schools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6209" y="3463923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Student Employability</a:t>
            </a:r>
          </a:p>
          <a:p>
            <a:r>
              <a:rPr lang="en-US" sz="2400" dirty="0"/>
              <a:t>Journey</a:t>
            </a:r>
          </a:p>
        </p:txBody>
      </p:sp>
      <p:cxnSp>
        <p:nvCxnSpPr>
          <p:cNvPr id="79" name="Curved Connector 78"/>
          <p:cNvCxnSpPr>
            <a:cxnSpLocks/>
          </p:cNvCxnSpPr>
          <p:nvPr/>
        </p:nvCxnSpPr>
        <p:spPr>
          <a:xfrm rot="16200000" flipH="1">
            <a:off x="816497" y="4488431"/>
            <a:ext cx="1224429" cy="837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82" idx="3"/>
            <a:endCxn id="64" idx="1"/>
          </p:cNvCxnSpPr>
          <p:nvPr/>
        </p:nvCxnSpPr>
        <p:spPr>
          <a:xfrm>
            <a:off x="2652003" y="2909494"/>
            <a:ext cx="3472615" cy="18446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0" y="2313787"/>
            <a:ext cx="2375693" cy="1191413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F16CB2-2AB2-224D-B928-521B55BD68EA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2F1EAE-5969-9E4D-80BC-E6F4D4882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4983" y="4171713"/>
            <a:ext cx="1988848" cy="196928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5837132-9881-9347-BBF7-9A65B21F5757}"/>
              </a:ext>
            </a:extLst>
          </p:cNvPr>
          <p:cNvSpPr txBox="1"/>
          <p:nvPr/>
        </p:nvSpPr>
        <p:spPr>
          <a:xfrm>
            <a:off x="13656070" y="6076140"/>
            <a:ext cx="2599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Student Enterprises (1.4)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01F047-3126-514D-BB46-5C633AF96DAD}"/>
              </a:ext>
            </a:extLst>
          </p:cNvPr>
          <p:cNvSpPr txBox="1"/>
          <p:nvPr/>
        </p:nvSpPr>
        <p:spPr>
          <a:xfrm>
            <a:off x="115841" y="1531203"/>
            <a:ext cx="3085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Use of Analytics for Enhancement (1.7)</a:t>
            </a:r>
          </a:p>
        </p:txBody>
      </p: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endParaRPr lang="en-US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3E5E50B-30C6-C244-A711-D41087177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6617115-3F5E-6E41-A8E2-0DBAB7029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C4796-D050-F146-906B-008A95126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1AA5CFB-F7FF-7641-A699-8CED3BA82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EBB31F8-ED63-D44B-9A39-4772F1D8A5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D7A3C86-28F4-3640-875B-85B4933909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46F9735-E36B-484B-A674-BA58A7353508}"/>
              </a:ext>
            </a:extLst>
          </p:cNvPr>
          <p:cNvSpPr/>
          <p:nvPr/>
        </p:nvSpPr>
        <p:spPr>
          <a:xfrm>
            <a:off x="8646087" y="7896010"/>
            <a:ext cx="5449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srgbClr val="F79646"/>
                </a:solidFill>
              </a:rPr>
              <a:t>Curriculum Innovation (1.3)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Extra-Curricular Innovation (1.5)</a:t>
            </a:r>
          </a:p>
          <a:p>
            <a:pPr lvl="0"/>
            <a:r>
              <a:rPr lang="en-US" sz="2400" b="1" dirty="0">
                <a:solidFill>
                  <a:srgbClr val="F79646"/>
                </a:solidFill>
              </a:rPr>
              <a:t>Innovative Spaces (1.6)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A1FABD-4EEF-7B46-BD89-6B592587A279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FB063D3-37CA-D841-90A0-1B93309C9EB0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3DB6D8-3EAD-E843-AAE1-B3B00FA15941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DD414B-433A-964D-9B02-035E2399440B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F36E6-F7D1-A94B-933C-A23BB2D51AF4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493321-6729-AC4A-A435-6F3AC51931A7}"/>
              </a:ext>
            </a:extLst>
          </p:cNvPr>
          <p:cNvCxnSpPr>
            <a:cxnSpLocks/>
          </p:cNvCxnSpPr>
          <p:nvPr/>
        </p:nvCxnSpPr>
        <p:spPr>
          <a:xfrm>
            <a:off x="10392483" y="6180775"/>
            <a:ext cx="0" cy="583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104" name="Right Arrow 103">
            <a:extLst>
              <a:ext uri="{FF2B5EF4-FFF2-40B4-BE49-F238E27FC236}">
                <a16:creationId xmlns:a16="http://schemas.microsoft.com/office/drawing/2014/main" id="{4414739C-CCBF-A546-800E-8D314103B188}"/>
              </a:ext>
            </a:extLst>
          </p:cNvPr>
          <p:cNvSpPr/>
          <p:nvPr/>
        </p:nvSpPr>
        <p:spPr>
          <a:xfrm rot="17927252">
            <a:off x="12628865" y="2444510"/>
            <a:ext cx="2145492" cy="727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521783-0251-2743-9BFC-48A6D72FCD7C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7981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371600"/>
            <a:ext cx="11506200" cy="6524863"/>
          </a:xfrm>
        </p:spPr>
        <p:txBody>
          <a:bodyPr/>
          <a:lstStyle/>
          <a:p>
            <a:r>
              <a:rPr lang="en-GB" b="1" dirty="0" smtClean="0"/>
              <a:t>Aim: to create a new industry-facing market of HEI-led, industry-valued provision in areas of strategy importance </a:t>
            </a:r>
          </a:p>
          <a:p>
            <a:endParaRPr lang="en-GB" dirty="0" smtClean="0"/>
          </a:p>
          <a:p>
            <a:r>
              <a:rPr lang="en-GB" b="1" dirty="0" smtClean="0"/>
              <a:t>WP2.1 	Alternative Delivery Models </a:t>
            </a:r>
          </a:p>
          <a:p>
            <a:r>
              <a:rPr lang="en-GB" dirty="0" smtClean="0"/>
              <a:t>		</a:t>
            </a:r>
            <a:r>
              <a:rPr lang="en-GB" sz="2000" dirty="0" smtClean="0"/>
              <a:t>identify and synthesis good practice </a:t>
            </a:r>
          </a:p>
          <a:p>
            <a:endParaRPr lang="en-GB" dirty="0" smtClean="0"/>
          </a:p>
          <a:p>
            <a:r>
              <a:rPr lang="en-GB" b="1" dirty="0" smtClean="0"/>
              <a:t>WP2.2	Specialist Provision </a:t>
            </a:r>
          </a:p>
          <a:p>
            <a:pPr marL="914377" lvl="2" indent="0">
              <a:buNone/>
            </a:pPr>
            <a:r>
              <a:rPr lang="en-GB" dirty="0" smtClean="0"/>
              <a:t>	to upskill employees with an existing technical background in the area</a:t>
            </a:r>
          </a:p>
          <a:p>
            <a:endParaRPr lang="en-GB" dirty="0" smtClean="0"/>
          </a:p>
          <a:p>
            <a:r>
              <a:rPr lang="en-GB" b="1" dirty="0" smtClean="0"/>
              <a:t>WP2.3	Generalist Provision </a:t>
            </a:r>
          </a:p>
          <a:p>
            <a:pPr marL="914377" lvl="2" indent="0">
              <a:buNone/>
            </a:pPr>
            <a:r>
              <a:rPr lang="en-GB" dirty="0" smtClean="0"/>
              <a:t>	retrain employees from different background with digital skills to move into 	new roles</a:t>
            </a:r>
          </a:p>
          <a:p>
            <a:pPr marL="914377" lvl="2" indent="0">
              <a:buNone/>
            </a:pPr>
            <a:endParaRPr lang="en-GB" dirty="0" smtClean="0"/>
          </a:p>
          <a:p>
            <a:r>
              <a:rPr lang="en-GB" b="1" dirty="0" smtClean="0"/>
              <a:t>WP2.4	Education training </a:t>
            </a:r>
          </a:p>
          <a:p>
            <a:pPr marL="914377" lvl="2" indent="0">
              <a:buNone/>
            </a:pPr>
            <a:r>
              <a:rPr lang="en-GB" dirty="0" smtClean="0"/>
              <a:t>	to work with employers on training employees with an educational/training 	role in their company</a:t>
            </a:r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5600" y="457201"/>
            <a:ext cx="10972800" cy="990600"/>
          </a:xfrm>
        </p:spPr>
        <p:txBody>
          <a:bodyPr/>
          <a:lstStyle/>
          <a:p>
            <a:r>
              <a:rPr lang="en-GB" dirty="0" smtClean="0"/>
              <a:t>Theme 2: the Digital Workforce </a:t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67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600" y="457201"/>
            <a:ext cx="14706600" cy="990600"/>
          </a:xfrm>
        </p:spPr>
        <p:txBody>
          <a:bodyPr/>
          <a:lstStyle/>
          <a:p>
            <a:r>
              <a:rPr lang="en-GB" dirty="0" err="1"/>
              <a:t>Shadbolt</a:t>
            </a:r>
            <a:r>
              <a:rPr lang="en-GB" dirty="0"/>
              <a:t> Review 2016 – How T2 contributes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7162800" cy="4801314"/>
          </a:xfrm>
        </p:spPr>
        <p:txBody>
          <a:bodyPr/>
          <a:lstStyle/>
          <a:p>
            <a:r>
              <a:rPr lang="en-GB" b="1" dirty="0"/>
              <a:t>Recommendation 1:</a:t>
            </a:r>
            <a:r>
              <a:rPr lang="en-GB" dirty="0"/>
              <a:t> </a:t>
            </a:r>
            <a:r>
              <a:rPr lang="en-GB" dirty="0" smtClean="0"/>
              <a:t>Improving </a:t>
            </a:r>
            <a:r>
              <a:rPr lang="en-GB" dirty="0"/>
              <a:t>the data </a:t>
            </a:r>
          </a:p>
          <a:p>
            <a:endParaRPr lang="en-GB" b="1" dirty="0" smtClean="0"/>
          </a:p>
          <a:p>
            <a:r>
              <a:rPr lang="en-GB" b="1" dirty="0" smtClean="0"/>
              <a:t>Recommendation </a:t>
            </a:r>
            <a:r>
              <a:rPr lang="en-GB" b="1" dirty="0"/>
              <a:t>2: </a:t>
            </a:r>
            <a:r>
              <a:rPr lang="en-GB" dirty="0" smtClean="0"/>
              <a:t>Extending </a:t>
            </a:r>
            <a:r>
              <a:rPr lang="en-GB" dirty="0"/>
              <a:t>and promoting work experience</a:t>
            </a:r>
          </a:p>
          <a:p>
            <a:endParaRPr lang="en-GB" b="1" dirty="0" smtClean="0"/>
          </a:p>
          <a:p>
            <a:r>
              <a:rPr lang="en-GB" b="1" dirty="0" smtClean="0"/>
              <a:t>Recommendation </a:t>
            </a:r>
            <a:r>
              <a:rPr lang="en-GB" b="1" dirty="0"/>
              <a:t>3: </a:t>
            </a:r>
            <a:r>
              <a:rPr lang="en-GB" dirty="0" smtClean="0"/>
              <a:t>Ensuring </a:t>
            </a:r>
            <a:r>
              <a:rPr lang="en-GB" dirty="0"/>
              <a:t>graduates’ foundational knowledge and their ability to adapt</a:t>
            </a:r>
          </a:p>
          <a:p>
            <a:endParaRPr lang="en-GB" b="1" dirty="0" smtClean="0"/>
          </a:p>
          <a:p>
            <a:r>
              <a:rPr lang="en-GB" b="1" dirty="0" smtClean="0"/>
              <a:t>Recommendation </a:t>
            </a:r>
            <a:r>
              <a:rPr lang="en-GB" b="1" dirty="0"/>
              <a:t>4: </a:t>
            </a:r>
            <a:r>
              <a:rPr lang="en-GB" dirty="0" smtClean="0"/>
              <a:t>Improving </a:t>
            </a:r>
            <a:r>
              <a:rPr lang="en-GB" dirty="0"/>
              <a:t>graduates’ softer and work readiness skills </a:t>
            </a:r>
          </a:p>
          <a:p>
            <a:endParaRPr lang="en-GB" b="1" dirty="0" smtClean="0"/>
          </a:p>
          <a:p>
            <a:r>
              <a:rPr lang="en-GB" b="1" dirty="0" smtClean="0"/>
              <a:t>Recommendation </a:t>
            </a:r>
            <a:r>
              <a:rPr lang="en-GB" b="1" dirty="0"/>
              <a:t>5: </a:t>
            </a:r>
            <a:r>
              <a:rPr lang="en-GB" dirty="0" smtClean="0"/>
              <a:t>Careers </a:t>
            </a:r>
            <a:r>
              <a:rPr lang="en-GB" dirty="0"/>
              <a:t>advice and visibility of graduate opportunities 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899400" y="1890651"/>
            <a:ext cx="7239000" cy="590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089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277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466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17165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8AAD9"/>
              </a:buClr>
              <a:buFont typeface="Wingdings" panose="05000000000000000000" pitchFamily="2" charset="2"/>
              <a:buChar char="§"/>
              <a:defRPr sz="20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5943">
              <a:defRPr>
                <a:latin typeface="+mn-lt"/>
                <a:ea typeface="+mn-ea"/>
                <a:cs typeface="+mn-cs"/>
              </a:defRPr>
            </a:lvl6pPr>
            <a:lvl7pPr marL="2743131">
              <a:defRPr>
                <a:latin typeface="+mn-lt"/>
                <a:ea typeface="+mn-ea"/>
                <a:cs typeface="+mn-cs"/>
              </a:defRPr>
            </a:lvl7pPr>
            <a:lvl8pPr marL="3200320">
              <a:defRPr>
                <a:latin typeface="+mn-lt"/>
                <a:ea typeface="+mn-ea"/>
                <a:cs typeface="+mn-cs"/>
              </a:defRPr>
            </a:lvl8pPr>
            <a:lvl9pPr marL="3657509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kern="0" dirty="0" smtClean="0"/>
              <a:t>Recommendation 6: </a:t>
            </a:r>
            <a:r>
              <a:rPr lang="en-GB" kern="0" dirty="0" smtClean="0"/>
              <a:t>Developing a clearer view of the requirements of start-up technology companies </a:t>
            </a:r>
          </a:p>
          <a:p>
            <a:endParaRPr lang="en-GB" b="1" kern="0" dirty="0" smtClean="0"/>
          </a:p>
          <a:p>
            <a:r>
              <a:rPr lang="en-GB" b="1" kern="0" dirty="0" smtClean="0"/>
              <a:t>Recommendation 7: </a:t>
            </a:r>
            <a:r>
              <a:rPr lang="en-GB" kern="0" dirty="0" smtClean="0"/>
              <a:t>Developing a better understanding of, and supporting SMEs  </a:t>
            </a:r>
          </a:p>
          <a:p>
            <a:endParaRPr lang="en-GB" b="1" kern="0" dirty="0" smtClean="0"/>
          </a:p>
          <a:p>
            <a:r>
              <a:rPr lang="en-GB" b="1" kern="0" dirty="0" smtClean="0"/>
              <a:t>Recommendation 8: </a:t>
            </a:r>
            <a:r>
              <a:rPr lang="en-GB" kern="0" dirty="0" smtClean="0"/>
              <a:t>Horizon scanning for future demands for skills</a:t>
            </a:r>
          </a:p>
          <a:p>
            <a:endParaRPr lang="en-GB" b="1" kern="0" dirty="0" smtClean="0"/>
          </a:p>
          <a:p>
            <a:r>
              <a:rPr lang="en-GB" b="1" kern="0" dirty="0" smtClean="0"/>
              <a:t>Recommendation 9: </a:t>
            </a:r>
            <a:r>
              <a:rPr lang="en-GB" kern="0" dirty="0" smtClean="0"/>
              <a:t>Academic accreditation of degree courses</a:t>
            </a:r>
          </a:p>
          <a:p>
            <a:endParaRPr lang="en-GB" b="1" kern="0" dirty="0" smtClean="0"/>
          </a:p>
          <a:p>
            <a:r>
              <a:rPr lang="en-GB" b="1" kern="0" dirty="0" smtClean="0"/>
              <a:t>Recommendation 10: </a:t>
            </a:r>
            <a:r>
              <a:rPr lang="en-GB" kern="0" dirty="0" smtClean="0"/>
              <a:t>Engaging industry in accreditation</a:t>
            </a:r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184579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 2 Challenges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2039600" cy="48013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champion the role of the university as a teaching and learning partner/provider to equip learners for a career rather than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draw in more representation from business and industry, across the sectors and from different sizes of company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To draw in more universities to provide Degree Apprenticeships and other course models, disseminate their knowledge and address needs specific to their region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Helping universities and employers to understand each others procedures and timescales for developing new courses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88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5600" y="457201"/>
            <a:ext cx="11246464" cy="990600"/>
          </a:xfrm>
        </p:spPr>
        <p:txBody>
          <a:bodyPr/>
          <a:lstStyle/>
          <a:p>
            <a:r>
              <a:rPr lang="en-GB" dirty="0" smtClean="0"/>
              <a:t>Theme 3: Digitalising Professions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3182600" cy="5324535"/>
          </a:xfrm>
        </p:spPr>
        <p:txBody>
          <a:bodyPr/>
          <a:lstStyle/>
          <a:p>
            <a:r>
              <a:rPr lang="en-GB" sz="2400" b="1" dirty="0"/>
              <a:t>Aim: to create a new industry-facing market of HEI-led, industry-valued provision in areas of strategy importance </a:t>
            </a:r>
          </a:p>
          <a:p>
            <a:pPr marL="1142989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WP </a:t>
            </a:r>
            <a:r>
              <a:rPr lang="en-GB" sz="2000" b="1" dirty="0"/>
              <a:t>3.1 </a:t>
            </a:r>
            <a:r>
              <a:rPr lang="en-GB" sz="2000" b="1" dirty="0" smtClean="0"/>
              <a:t>Modular </a:t>
            </a:r>
            <a:r>
              <a:rPr lang="en-GB" sz="2000" b="1" dirty="0"/>
              <a:t>digital masters programme</a:t>
            </a:r>
          </a:p>
          <a:p>
            <a:pPr marL="1142989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WP </a:t>
            </a:r>
            <a:r>
              <a:rPr lang="en-GB" sz="2000" b="1" dirty="0"/>
              <a:t>3.2 Short tasters</a:t>
            </a:r>
          </a:p>
          <a:p>
            <a:pPr marL="1142989" lvl="1">
              <a:buFont typeface="Arial" panose="020B0604020202020204" pitchFamily="34" charset="0"/>
              <a:buChar char="•"/>
            </a:pPr>
            <a:r>
              <a:rPr lang="en-GB" sz="2000" b="1" dirty="0" smtClean="0"/>
              <a:t>WP </a:t>
            </a:r>
            <a:r>
              <a:rPr lang="en-GB" sz="2000" b="1" dirty="0"/>
              <a:t>3.3 Develop enhanced online platform functionality to improve course </a:t>
            </a:r>
            <a:r>
              <a:rPr lang="en-GB" sz="2000" b="1" dirty="0" smtClean="0"/>
              <a:t>delivery</a:t>
            </a:r>
          </a:p>
          <a:p>
            <a:endParaRPr lang="en-GB" sz="2400" dirty="0"/>
          </a:p>
          <a:p>
            <a:r>
              <a:rPr lang="en-GB" sz="2000" dirty="0"/>
              <a:t>These will focus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Short courses and CPD for industries other than IT: creative economy, automotive, manufacturing, healthcare, the financial sector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Flexible study, through tasters, credit-bearing courses and apprenticeships leading to level 6 and 7 qualifications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Providing skills and knowledge required for the workforce to evolve with modern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Helping industry to be aware of current opportunities as well as those that might accompany future developments. Through education, training and awareness.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8465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457201"/>
            <a:ext cx="11811000" cy="990600"/>
          </a:xfrm>
        </p:spPr>
        <p:txBody>
          <a:bodyPr/>
          <a:lstStyle/>
          <a:p>
            <a:r>
              <a:rPr lang="en-GB" dirty="0" smtClean="0"/>
              <a:t>Theme 4: Widening participation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811000" cy="44319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4.1 Creating a pipeline: </a:t>
            </a:r>
            <a:r>
              <a:rPr lang="en-GB" dirty="0" smtClean="0"/>
              <a:t>strong overlap with National Centre for Computing Education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4.2 Tailored, inclusive curricula: </a:t>
            </a:r>
            <a:r>
              <a:rPr lang="en-GB" dirty="0" smtClean="0"/>
              <a:t>some research in US at school level – very little university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4.3 Flexible delivery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4.4 Understanding barriers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WP 4.5 Sharing good practice</a:t>
            </a:r>
            <a:r>
              <a:rPr lang="en-GB" dirty="0" smtClean="0"/>
              <a:t>: LEO shows that results vary widely between universities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81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277600" cy="4678204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WP </a:t>
            </a:r>
            <a:r>
              <a:rPr lang="en-US" dirty="0" smtClean="0"/>
              <a:t>5.1 </a:t>
            </a:r>
            <a:r>
              <a:rPr lang="en-GB" dirty="0" smtClean="0"/>
              <a:t>Digital </a:t>
            </a:r>
            <a:r>
              <a:rPr lang="en-GB" dirty="0"/>
              <a:t>Skills </a:t>
            </a:r>
            <a:r>
              <a:rPr lang="en-GB" dirty="0" smtClean="0"/>
              <a:t>Observatory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WP 5.2 </a:t>
            </a:r>
            <a:r>
              <a:rPr lang="en-US" dirty="0"/>
              <a:t>Conferences, events and media: First Conference 10-13 </a:t>
            </a:r>
            <a:r>
              <a:rPr lang="en-US" dirty="0" smtClean="0"/>
              <a:t>March </a:t>
            </a:r>
            <a:r>
              <a:rPr lang="en-GB" dirty="0" smtClean="0"/>
              <a:t>2019</a:t>
            </a:r>
            <a:r>
              <a:rPr lang="en-GB" dirty="0"/>
              <a:t>, </a:t>
            </a:r>
            <a:r>
              <a:rPr lang="en-GB" dirty="0" smtClean="0"/>
              <a:t>Manchester: 12</a:t>
            </a:r>
            <a:r>
              <a:rPr lang="en-GB" baseline="30000" dirty="0" smtClean="0"/>
              <a:t>th</a:t>
            </a:r>
            <a:r>
              <a:rPr lang="en-GB" dirty="0" smtClean="0"/>
              <a:t> is key day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WP 5.</a:t>
            </a:r>
            <a:r>
              <a:rPr lang="en-GB" dirty="0" smtClean="0"/>
              <a:t>3 </a:t>
            </a:r>
            <a:r>
              <a:rPr lang="en-GB" dirty="0"/>
              <a:t>Long-term </a:t>
            </a:r>
            <a:r>
              <a:rPr lang="en-GB" dirty="0" smtClean="0"/>
              <a:t>sustainability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WP 5.</a:t>
            </a:r>
            <a:r>
              <a:rPr lang="en-GB" dirty="0" smtClean="0"/>
              <a:t>4 </a:t>
            </a:r>
            <a:r>
              <a:rPr lang="en-GB" dirty="0"/>
              <a:t>Educating the </a:t>
            </a:r>
            <a:r>
              <a:rPr lang="en-GB" dirty="0" smtClean="0"/>
              <a:t>educators (Strong overlap NCCE)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WP 5.</a:t>
            </a:r>
            <a:r>
              <a:rPr lang="en-US" dirty="0" smtClean="0"/>
              <a:t>5 </a:t>
            </a:r>
            <a:r>
              <a:rPr lang="en-US" dirty="0"/>
              <a:t>Future Projects Fund (call closed December 2018</a:t>
            </a:r>
            <a:r>
              <a:rPr lang="en-US" dirty="0" smtClean="0"/>
              <a:t>); results imminent.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 5: underpinning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968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5.1 Digital Skills Observatory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8000" y="1506640"/>
            <a:ext cx="12573000" cy="5539978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work with employers and other stakeholders </a:t>
            </a:r>
            <a:r>
              <a:rPr lang="en-US" sz="2000" dirty="0" smtClean="0"/>
              <a:t>to </a:t>
            </a:r>
            <a:r>
              <a:rPr lang="en-US" sz="2000" dirty="0"/>
              <a:t>identify and anticipate skills gaps through mapping current needs; 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To build </a:t>
            </a:r>
            <a:r>
              <a:rPr lang="en-US" sz="2000" dirty="0"/>
              <a:t>up an evidence base of research, analysis and </a:t>
            </a:r>
            <a:r>
              <a:rPr lang="en-US" sz="2000" dirty="0" smtClean="0"/>
              <a:t>intelligence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[</a:t>
            </a:r>
            <a:r>
              <a:rPr lang="en-US" sz="2000" dirty="0" smtClean="0"/>
              <a:t>not helped that DLHE has ended; hope to work with LEO as well; currently updating the </a:t>
            </a:r>
            <a:r>
              <a:rPr lang="en-US" sz="2000" dirty="0" err="1" smtClean="0"/>
              <a:t>Shadbolt</a:t>
            </a:r>
            <a:r>
              <a:rPr lang="en-US" sz="2000" dirty="0" smtClean="0"/>
              <a:t> data to 2018 DLHE]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 smtClean="0"/>
              <a:t>create </a:t>
            </a:r>
            <a:r>
              <a:rPr lang="en-US" sz="2000" dirty="0"/>
              <a:t>an inclusive digital community including a national network of SMEs and start-ups; 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[</a:t>
            </a:r>
            <a:r>
              <a:rPr lang="en-US" sz="2000" dirty="0" smtClean="0"/>
              <a:t>but of course these are busy people with immediate needs</a:t>
            </a:r>
            <a:r>
              <a:rPr lang="en-US" sz="2000" dirty="0" smtClean="0"/>
              <a:t>]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and to provide </a:t>
            </a:r>
            <a:r>
              <a:rPr lang="en-US" sz="2000" dirty="0"/>
              <a:t>leadership and policy direction</a:t>
            </a:r>
            <a:r>
              <a:rPr lang="en-US" sz="2000" dirty="0" smtClean="0"/>
              <a:t>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5858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676400"/>
            <a:ext cx="12420600" cy="549785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Concept announced by George Osborne Nov 2015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Contest launched HEFCE March 2017 (somehow morphed to “England”)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Announced </a:t>
            </a:r>
            <a:r>
              <a:rPr lang="en-GB" sz="2400" dirty="0">
                <a:solidFill>
                  <a:schemeClr val="tx1"/>
                </a:solidFill>
              </a:rPr>
              <a:t>by Prime Minister, Davos Jan </a:t>
            </a:r>
            <a:r>
              <a:rPr lang="en-GB" sz="2400" dirty="0" smtClean="0">
                <a:solidFill>
                  <a:schemeClr val="tx1"/>
                </a:solidFill>
              </a:rPr>
              <a:t>2018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/>
                </a:solidFill>
              </a:rPr>
              <a:t>Consortium of universities, industry, outreach and professional bodies working together to address part of the digital skills gap</a:t>
            </a:r>
          </a:p>
          <a:p>
            <a:endParaRPr lang="en-GB" sz="2400" dirty="0" smtClean="0">
              <a:solidFill>
                <a:schemeClr val="tx1"/>
              </a:solidFill>
            </a:endParaRPr>
          </a:p>
          <a:p>
            <a:r>
              <a:rPr lang="en-GB" sz="2400" dirty="0" smtClean="0">
                <a:solidFill>
                  <a:schemeClr val="tx1"/>
                </a:solidFill>
              </a:rPr>
              <a:t>Key challenges that the IoC will address:</a:t>
            </a:r>
            <a:endParaRPr lang="en-GB" sz="24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UK demand for digital specialists (Additional 500K+ by 2022, Shadbolt Review, 2016)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High 6-month unemployment for Computer Science graduates from English Universities (~11%, HESA, 2016)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Mixed </a:t>
            </a:r>
            <a:r>
              <a:rPr lang="en-US" sz="2000" dirty="0">
                <a:solidFill>
                  <a:schemeClr val="tx1"/>
                </a:solidFill>
              </a:rPr>
              <a:t>Diversity and Inclusion (e.g</a:t>
            </a:r>
            <a:r>
              <a:rPr lang="en-US" sz="2000" dirty="0" smtClean="0">
                <a:solidFill>
                  <a:schemeClr val="tx1"/>
                </a:solidFill>
              </a:rPr>
              <a:t>. 50% more LPN than other STEM, but percentage </a:t>
            </a:r>
            <a:r>
              <a:rPr lang="en-US" sz="2000" dirty="0">
                <a:solidFill>
                  <a:schemeClr val="tx1"/>
                </a:solidFill>
              </a:rPr>
              <a:t>of women graduating in Computer Science in 2016/17 dropped to 15%)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933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2773" y="914400"/>
            <a:ext cx="8080375" cy="1354217"/>
          </a:xfrm>
        </p:spPr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15" y="7924800"/>
            <a:ext cx="2197372" cy="843742"/>
          </a:xfrm>
          <a:prstGeom prst="rect">
            <a:avLst/>
          </a:prstGeom>
        </p:spPr>
      </p:pic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86" y="5743443"/>
            <a:ext cx="76200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77" y="4356483"/>
            <a:ext cx="771525" cy="771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00" y="3371998"/>
            <a:ext cx="498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E-mail: {</a:t>
            </a:r>
            <a:r>
              <a:rPr lang="en-GB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IoC,J.H.Davenport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}@bath.ac.uk</a:t>
            </a:r>
          </a:p>
          <a:p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Website: </a:t>
            </a: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instituteofcoding.org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0168" y="4266554"/>
            <a:ext cx="2433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@IoCoding</a:t>
            </a:r>
            <a:endParaRPr lang="en-GB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#digitalskillsmatter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315" y="5867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Institute of Coding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Approach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600200"/>
            <a:ext cx="13106400" cy="7001917"/>
          </a:xfrm>
        </p:spPr>
        <p:txBody>
          <a:bodyPr/>
          <a:lstStyle/>
          <a:p>
            <a:r>
              <a:rPr lang="en-US" sz="1800" dirty="0" smtClean="0"/>
              <a:t>At a national scale the IoC will address the challenges by targeting four key groups through the 5 themes: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Theme 1 – University Learners, led by the Open University which will:</a:t>
            </a:r>
          </a:p>
          <a:p>
            <a:pPr lvl="1"/>
            <a:r>
              <a:rPr lang="en-US" sz="1600" dirty="0" smtClean="0"/>
              <a:t>Increase the number of university learners and improve employability through innovative learning methods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Theme 2 – The Digital Workforce, led by Aston University which will:</a:t>
            </a:r>
          </a:p>
          <a:p>
            <a:pPr lvl="1"/>
            <a:r>
              <a:rPr lang="en-US" sz="1600" dirty="0" smtClean="0"/>
              <a:t>Create learning that meets employer needs, enriches the student experience and provide in-work and flexible learning options that are viable at scale</a:t>
            </a:r>
          </a:p>
          <a:p>
            <a:endParaRPr lang="en-US" sz="1800" dirty="0" smtClean="0"/>
          </a:p>
          <a:p>
            <a:r>
              <a:rPr lang="en-US" sz="1800" dirty="0" smtClean="0"/>
              <a:t>Theme 3 – </a:t>
            </a:r>
            <a:r>
              <a:rPr lang="en-US" sz="1800" dirty="0" err="1" smtClean="0"/>
              <a:t>Digitalising</a:t>
            </a:r>
            <a:r>
              <a:rPr lang="en-US" sz="1800" dirty="0" smtClean="0"/>
              <a:t> Professions, led by Coventry University which will:</a:t>
            </a:r>
          </a:p>
          <a:p>
            <a:pPr lvl="1"/>
            <a:r>
              <a:rPr lang="en-US" sz="1600" dirty="0" smtClean="0"/>
              <a:t>Develop learning to address sector specific digital skills needs, build an industrial strategy and deliver modular training</a:t>
            </a:r>
          </a:p>
          <a:p>
            <a:endParaRPr lang="en-US" sz="1800" dirty="0" smtClean="0"/>
          </a:p>
          <a:p>
            <a:r>
              <a:rPr lang="en-US" sz="1800" dirty="0" smtClean="0"/>
              <a:t>Theme 4 – Widening Participation, led by QMUL which will:</a:t>
            </a:r>
          </a:p>
          <a:p>
            <a:pPr lvl="1"/>
            <a:r>
              <a:rPr lang="en-US" sz="1600" dirty="0" smtClean="0"/>
              <a:t>Develop a path from first contact to employment, removing barriers to entry and progress for poorly served groups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Theme 5 – Sharing and Sustainability, led by the University of Bath which will:</a:t>
            </a:r>
          </a:p>
          <a:p>
            <a:pPr lvl="1"/>
            <a:r>
              <a:rPr lang="en-US" sz="1600" dirty="0" smtClean="0"/>
              <a:t>Horizon scan for future digital skills need, disseminate and share best practice of the project, look at long-term sustainability and the management of the </a:t>
            </a:r>
            <a:r>
              <a:rPr lang="en-US" sz="1600" dirty="0" err="1" smtClean="0"/>
              <a:t>programme</a:t>
            </a:r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5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600" y="1893545"/>
            <a:ext cx="11887200" cy="5802655"/>
          </a:xfrm>
        </p:spPr>
        <p:txBody>
          <a:bodyPr>
            <a:normAutofit fontScale="92500" lnSpcReduction="10000"/>
          </a:bodyPr>
          <a:lstStyle/>
          <a:p>
            <a:endParaRPr lang="en-US" sz="2667" dirty="0"/>
          </a:p>
          <a:p>
            <a:r>
              <a:rPr lang="en-GB" sz="2667" b="1" dirty="0"/>
              <a:t>Challenges: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 number of university learners at level 6 and 7.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Increased graduate employability via stronger employer links.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IoC courses in key areas (e.g. Data Science and Cyber Security).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GB" sz="2667" dirty="0"/>
              <a:t>Embedding innovative learning methods into materials &amp; delivery. </a:t>
            </a:r>
          </a:p>
          <a:p>
            <a:endParaRPr lang="en-GB" sz="2667" dirty="0"/>
          </a:p>
          <a:p>
            <a:r>
              <a:rPr lang="en-GB" sz="2667" b="1" dirty="0"/>
              <a:t>Work Packages: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Co-designed Industry Accreditation Standard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Degree Programmes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Curriculum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Student Software Companies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Extra-Curricular Innovation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Innovative Spaces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Data Analytics for Education Enhancement 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2667" dirty="0"/>
              <a:t>Blockchain Learner Records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5600" y="457201"/>
            <a:ext cx="15316200" cy="990600"/>
          </a:xfrm>
        </p:spPr>
        <p:txBody>
          <a:bodyPr/>
          <a:lstStyle/>
          <a:p>
            <a:r>
              <a:rPr lang="en-US" dirty="0"/>
              <a:t>THEME 1: University Learners </a:t>
            </a:r>
            <a:br>
              <a:rPr lang="en-US" dirty="0"/>
            </a:br>
            <a:r>
              <a:rPr lang="en-US" dirty="0"/>
              <a:t>(Lead: Open University)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2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607C0-174A-964D-A1AD-1AB0E3205157}"/>
              </a:ext>
            </a:extLst>
          </p:cNvPr>
          <p:cNvSpPr txBox="1"/>
          <p:nvPr/>
        </p:nvSpPr>
        <p:spPr>
          <a:xfrm>
            <a:off x="9499600" y="2976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335E0-39F1-1542-91CB-C91E7D16378A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0368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4EC287-A92D-9744-B51C-61F121038BA8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400134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5B160C-2801-4A44-BC9F-710150030A15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6200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F89A5B-00DC-E843-9175-C6272AC5C9CF}"/>
              </a:ext>
            </a:extLst>
          </p:cNvPr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1DA83-FEAC-8845-8F44-AB8F5BCD2B69}"/>
              </a:ext>
            </a:extLst>
          </p:cNvPr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81473-2E18-5C4D-BFF2-BC8201C7D87C}"/>
              </a:ext>
            </a:extLst>
          </p:cNvPr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9EB070-D046-4440-AAD5-6D3C764812C6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142226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7467600"/>
            <a:ext cx="5310578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5869736" y="1996074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 rot="20612587">
            <a:off x="6382414" y="2856458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6539938" y="2192671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7099096" y="1913695"/>
            <a:ext cx="1490133" cy="132757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917303" y="1230879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Co-Designed Industry Standard (1.1)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1369" y="1996074"/>
            <a:ext cx="1281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  <a:p>
            <a:r>
              <a:rPr lang="en-US" sz="2400" dirty="0"/>
              <a:t>Science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97765" y="3697096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AI/ML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23939" y="3077426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Cyber security</a:t>
            </a:r>
          </a:p>
        </p:txBody>
      </p:sp>
      <p:cxnSp>
        <p:nvCxnSpPr>
          <p:cNvPr id="14" name="Straight Arrow Connector 13"/>
          <p:cNvCxnSpPr>
            <a:stCxn id="12" idx="1"/>
            <a:endCxn id="7" idx="5"/>
          </p:cNvCxnSpPr>
          <p:nvPr/>
        </p:nvCxnSpPr>
        <p:spPr>
          <a:xfrm flipH="1" flipV="1">
            <a:off x="8371004" y="3046849"/>
            <a:ext cx="352935" cy="26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310578" y="2308427"/>
            <a:ext cx="559157" cy="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5" idx="2"/>
          </p:cNvCxnSpPr>
          <p:nvPr/>
        </p:nvCxnSpPr>
        <p:spPr>
          <a:xfrm flipV="1">
            <a:off x="6085536" y="3731318"/>
            <a:ext cx="327401" cy="19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49990" y="1759726"/>
            <a:ext cx="179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Digital skills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206473" y="2124111"/>
            <a:ext cx="1941915" cy="79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itle 98">
            <a:extLst>
              <a:ext uri="{FF2B5EF4-FFF2-40B4-BE49-F238E27FC236}">
                <a16:creationId xmlns:a16="http://schemas.microsoft.com/office/drawing/2014/main" id="{4F1B11D9-2EF5-FA40-B858-5930B0D8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57" y="122641"/>
            <a:ext cx="9829800" cy="990600"/>
          </a:xfrm>
        </p:spPr>
        <p:txBody>
          <a:bodyPr/>
          <a:lstStyle/>
          <a:p>
            <a:r>
              <a:rPr lang="en-US" dirty="0"/>
              <a:t>Theme 1 University Learners</a:t>
            </a:r>
            <a:br>
              <a:rPr lang="en-US" dirty="0"/>
            </a:br>
            <a:r>
              <a:rPr lang="en-US" sz="2800" dirty="0"/>
              <a:t>New routes to support inclusivity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F619671-510F-7C4D-80C4-07E437A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0" y="410098"/>
            <a:ext cx="2190145" cy="125237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5A57C441-6D4D-834F-A42E-612260E34322}"/>
              </a:ext>
            </a:extLst>
          </p:cNvPr>
          <p:cNvSpPr/>
          <p:nvPr/>
        </p:nvSpPr>
        <p:spPr>
          <a:xfrm>
            <a:off x="6107495" y="5239266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FEC8C-20CC-B442-82BD-4BFA80E62305}"/>
              </a:ext>
            </a:extLst>
          </p:cNvPr>
          <p:cNvSpPr/>
          <p:nvPr/>
        </p:nvSpPr>
        <p:spPr>
          <a:xfrm>
            <a:off x="7277417" y="6048183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C78FB-B082-9C4E-9BA4-47741F8A464A}"/>
              </a:ext>
            </a:extLst>
          </p:cNvPr>
          <p:cNvSpPr/>
          <p:nvPr/>
        </p:nvSpPr>
        <p:spPr>
          <a:xfrm>
            <a:off x="7276307" y="5239669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7A217BD-E956-4340-8B31-688981CA83EC}"/>
              </a:ext>
            </a:extLst>
          </p:cNvPr>
          <p:cNvSpPr/>
          <p:nvPr/>
        </p:nvSpPr>
        <p:spPr>
          <a:xfrm>
            <a:off x="6135881" y="6048182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ABC2BD5-D203-B148-9C88-753F235139F9}"/>
              </a:ext>
            </a:extLst>
          </p:cNvPr>
          <p:cNvSpPr/>
          <p:nvPr/>
        </p:nvSpPr>
        <p:spPr>
          <a:xfrm>
            <a:off x="6135879" y="68570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40AA9A-3564-C649-8377-7611B3754AAA}"/>
              </a:ext>
            </a:extLst>
          </p:cNvPr>
          <p:cNvSpPr/>
          <p:nvPr/>
        </p:nvSpPr>
        <p:spPr>
          <a:xfrm>
            <a:off x="7276307" y="6856698"/>
            <a:ext cx="686159" cy="560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3FF6D3-8576-AB40-A91F-EA227E84972F}"/>
              </a:ext>
            </a:extLst>
          </p:cNvPr>
          <p:cNvCxnSpPr>
            <a:stCxn id="60" idx="3"/>
            <a:endCxn id="62" idx="1"/>
          </p:cNvCxnSpPr>
          <p:nvPr/>
        </p:nvCxnSpPr>
        <p:spPr>
          <a:xfrm>
            <a:off x="6793654" y="55193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9242BA-DC0B-914A-B804-FE9CE0A48BE0}"/>
              </a:ext>
            </a:extLst>
          </p:cNvPr>
          <p:cNvCxnSpPr/>
          <p:nvPr/>
        </p:nvCxnSpPr>
        <p:spPr>
          <a:xfrm>
            <a:off x="6816932" y="6264909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60DF9B2-B827-8A49-8FB3-4EBFAB53C833}"/>
              </a:ext>
            </a:extLst>
          </p:cNvPr>
          <p:cNvCxnSpPr/>
          <p:nvPr/>
        </p:nvCxnSpPr>
        <p:spPr>
          <a:xfrm>
            <a:off x="6807846" y="7174423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B9B646-2AC2-BB43-AD18-58A8E3713EC2}"/>
              </a:ext>
            </a:extLst>
          </p:cNvPr>
          <p:cNvCxnSpPr/>
          <p:nvPr/>
        </p:nvCxnSpPr>
        <p:spPr>
          <a:xfrm>
            <a:off x="7403254" y="6128952"/>
            <a:ext cx="482653" cy="4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2B4E3B-436F-4F49-828A-3C83F730CD56}"/>
              </a:ext>
            </a:extLst>
          </p:cNvPr>
          <p:cNvSpPr txBox="1"/>
          <p:nvPr/>
        </p:nvSpPr>
        <p:spPr>
          <a:xfrm>
            <a:off x="6124618" y="4338600"/>
            <a:ext cx="261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Learner</a:t>
            </a:r>
            <a:br>
              <a:rPr lang="en-US" sz="2400" b="1" dirty="0">
                <a:solidFill>
                  <a:schemeClr val="accent6"/>
                </a:solidFill>
              </a:rPr>
            </a:br>
            <a:r>
              <a:rPr lang="en-US" sz="2400" b="1" dirty="0">
                <a:solidFill>
                  <a:schemeClr val="accent6"/>
                </a:solidFill>
              </a:rPr>
              <a:t>Records (1.8)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8ABB382-6884-E649-B362-F740ABF5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53" y="5307389"/>
            <a:ext cx="480536" cy="48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7BDD2B1-01D3-EE42-92F6-9F36D2272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136" y="5292482"/>
            <a:ext cx="479280" cy="48449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AB1E766-9EFE-2A4F-8DC5-26D9BF1E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00" y="6094086"/>
            <a:ext cx="479280" cy="48449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0F9CFCC-D24B-9E42-9139-6A2ED5A10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000" y="6905559"/>
            <a:ext cx="480616" cy="48584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F318397-A5B3-6A4D-BF34-4A4F95FC5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6909322"/>
            <a:ext cx="476894" cy="4820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8B39028B-CF43-FD45-BF87-CBE9F3C51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9236" y="6083578"/>
            <a:ext cx="478288" cy="4834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7436F7F-B6CC-EE4E-B355-2A5D640167BA}"/>
              </a:ext>
            </a:extLst>
          </p:cNvPr>
          <p:cNvSpPr txBox="1"/>
          <p:nvPr/>
        </p:nvSpPr>
        <p:spPr>
          <a:xfrm>
            <a:off x="5994827" y="746760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Micro-accreditation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73E0225-4A88-B945-A5DC-B2D2819EE824}"/>
              </a:ext>
            </a:extLst>
          </p:cNvPr>
          <p:cNvCxnSpPr>
            <a:cxnSpLocks/>
          </p:cNvCxnSpPr>
          <p:nvPr/>
        </p:nvCxnSpPr>
        <p:spPr>
          <a:xfrm>
            <a:off x="7434249" y="4096156"/>
            <a:ext cx="150019" cy="589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F89A5B-00DC-E843-9175-C6272AC5C9CF}"/>
              </a:ext>
            </a:extLst>
          </p:cNvPr>
          <p:cNvSpPr txBox="1"/>
          <p:nvPr/>
        </p:nvSpPr>
        <p:spPr>
          <a:xfrm>
            <a:off x="508000" y="5519351"/>
            <a:ext cx="4353592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Industry platforms for learning e.g.</a:t>
            </a:r>
          </a:p>
          <a:p>
            <a:r>
              <a:rPr lang="en-US" sz="2400" dirty="0"/>
              <a:t>Cisco</a:t>
            </a:r>
          </a:p>
          <a:p>
            <a:r>
              <a:rPr lang="en-US" sz="2400" dirty="0"/>
              <a:t>IBM</a:t>
            </a:r>
          </a:p>
          <a:p>
            <a:r>
              <a:rPr lang="en-US" sz="2400" dirty="0"/>
              <a:t>Amazon</a:t>
            </a:r>
          </a:p>
          <a:p>
            <a:r>
              <a:rPr lang="en-US" sz="2400" dirty="0"/>
              <a:t>Microsoft</a:t>
            </a:r>
          </a:p>
          <a:p>
            <a:r>
              <a:rPr lang="en-US" sz="2400" dirty="0"/>
              <a:t>Google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1DA83-FEAC-8845-8F44-AB8F5BCD2B69}"/>
              </a:ext>
            </a:extLst>
          </p:cNvPr>
          <p:cNvSpPr txBox="1"/>
          <p:nvPr/>
        </p:nvSpPr>
        <p:spPr>
          <a:xfrm>
            <a:off x="1863137" y="5029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2 &amp; 3)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981473-2E18-5C4D-BFF2-BC8201C7D87C}"/>
              </a:ext>
            </a:extLst>
          </p:cNvPr>
          <p:cNvCxnSpPr>
            <a:cxnSpLocks/>
          </p:cNvCxnSpPr>
          <p:nvPr/>
        </p:nvCxnSpPr>
        <p:spPr>
          <a:xfrm flipV="1">
            <a:off x="4983704" y="5519352"/>
            <a:ext cx="972967" cy="4346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6F94F3C5-D3A8-C041-9DD6-476066276C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57776" y="4248907"/>
            <a:ext cx="1422400" cy="1422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869DAB-1331-9A4E-BC1A-103C218F42E7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963576" y="5199501"/>
            <a:ext cx="1425454" cy="1128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488BD9-ACE2-754C-B03C-640CED3E2DD8}"/>
              </a:ext>
            </a:extLst>
          </p:cNvPr>
          <p:cNvSpPr txBox="1"/>
          <p:nvPr/>
        </p:nvSpPr>
        <p:spPr>
          <a:xfrm>
            <a:off x="8916821" y="3671400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Degrees </a:t>
            </a:r>
            <a:r>
              <a:rPr lang="en-US" sz="2400" b="1" dirty="0" err="1">
                <a:solidFill>
                  <a:schemeClr val="accent6"/>
                </a:solidFill>
              </a:rPr>
              <a:t>Programmes</a:t>
            </a:r>
            <a:r>
              <a:rPr lang="en-US" sz="2400" b="1" dirty="0">
                <a:solidFill>
                  <a:schemeClr val="accent6"/>
                </a:solidFill>
              </a:rPr>
              <a:t> (1.2)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FC783C-29F8-4447-AFC6-2E808F20D6F7}"/>
              </a:ext>
            </a:extLst>
          </p:cNvPr>
          <p:cNvCxnSpPr>
            <a:cxnSpLocks/>
          </p:cNvCxnSpPr>
          <p:nvPr/>
        </p:nvCxnSpPr>
        <p:spPr>
          <a:xfrm>
            <a:off x="8128288" y="3433654"/>
            <a:ext cx="1198350" cy="1175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D780DC-8888-DE41-9E2D-C533E4213018}"/>
              </a:ext>
            </a:extLst>
          </p:cNvPr>
          <p:cNvSpPr txBox="1"/>
          <p:nvPr/>
        </p:nvSpPr>
        <p:spPr>
          <a:xfrm>
            <a:off x="9389030" y="4230005"/>
            <a:ext cx="2465692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MSc</a:t>
            </a:r>
          </a:p>
          <a:p>
            <a:r>
              <a:rPr lang="en-US" sz="2400" dirty="0"/>
              <a:t>BSc</a:t>
            </a:r>
          </a:p>
          <a:p>
            <a:r>
              <a:rPr lang="en-US" sz="2400" dirty="0"/>
              <a:t>Modules</a:t>
            </a:r>
          </a:p>
          <a:p>
            <a:r>
              <a:rPr lang="en-US" sz="2400" dirty="0"/>
              <a:t>Introductions</a:t>
            </a:r>
          </a:p>
          <a:p>
            <a:r>
              <a:rPr lang="en-US" sz="2400" dirty="0"/>
              <a:t>Top-ups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B5BA29-7BDD-724A-898C-1552D2DE59B6}"/>
              </a:ext>
            </a:extLst>
          </p:cNvPr>
          <p:cNvCxnSpPr>
            <a:cxnSpLocks/>
          </p:cNvCxnSpPr>
          <p:nvPr/>
        </p:nvCxnSpPr>
        <p:spPr>
          <a:xfrm flipV="1">
            <a:off x="7969942" y="5923351"/>
            <a:ext cx="1420198" cy="1208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CA5F92-FDF0-1146-B436-8B5164BEDE6F}"/>
              </a:ext>
            </a:extLst>
          </p:cNvPr>
          <p:cNvCxnSpPr>
            <a:cxnSpLocks/>
          </p:cNvCxnSpPr>
          <p:nvPr/>
        </p:nvCxnSpPr>
        <p:spPr>
          <a:xfrm flipV="1">
            <a:off x="7959315" y="4796708"/>
            <a:ext cx="1387253" cy="734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A0F6DD-EB03-994D-ACDC-5EE17496C6CC}"/>
              </a:ext>
            </a:extLst>
          </p:cNvPr>
          <p:cNvSpPr txBox="1"/>
          <p:nvPr/>
        </p:nvSpPr>
        <p:spPr>
          <a:xfrm>
            <a:off x="13843000" y="-3026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(Theme 4)</a:t>
            </a:r>
          </a:p>
        </p:txBody>
      </p:sp>
    </p:spTree>
    <p:extLst>
      <p:ext uri="{BB962C8B-B14F-4D97-AF65-F5344CB8AC3E}">
        <p14:creationId xmlns:p14="http://schemas.microsoft.com/office/powerpoint/2010/main" val="34804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C Theme">
  <a:themeElements>
    <a:clrScheme name="Custom 1">
      <a:dk1>
        <a:srgbClr val="0B2637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C ppt template_v1.pptx" id="{185BE9AA-B846-4EE0-998B-0D336B170F18}" vid="{A3588317-56BF-464F-96C0-67BEE321D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11913</TotalTime>
  <Words>1384</Words>
  <Application>Microsoft Office PowerPoint</Application>
  <PresentationFormat>Custom</PresentationFormat>
  <Paragraphs>301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IoC Theme</vt:lpstr>
      <vt:lpstr>PowerPoint Presentation</vt:lpstr>
      <vt:lpstr>Overview</vt:lpstr>
      <vt:lpstr>Approach</vt:lpstr>
      <vt:lpstr>THEME 1: University Learners  (Lead: Open University) </vt:lpstr>
      <vt:lpstr>Theme 1 University Learners New routes to support inclusivity</vt:lpstr>
      <vt:lpstr>Theme 1 University Learners New routes to support inclusivity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 </vt:lpstr>
      <vt:lpstr>Theme 1 University Learners New routes to support inclusivity</vt:lpstr>
      <vt:lpstr>Theme 2: the Digital Workforce  </vt:lpstr>
      <vt:lpstr>Shadbolt Review 2016 – How T2 contributes</vt:lpstr>
      <vt:lpstr>Theme 2 Challenges</vt:lpstr>
      <vt:lpstr>Theme 3: Digitalising Professions</vt:lpstr>
      <vt:lpstr>Theme 4: Widening participation</vt:lpstr>
      <vt:lpstr>Theme 5: underpinning</vt:lpstr>
      <vt:lpstr>5.1 Digital Skills Observatory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Regarding</dc:title>
  <dc:creator>Ruth Newell</dc:creator>
  <cp:lastModifiedBy>Ruth Newell</cp:lastModifiedBy>
  <cp:revision>414</cp:revision>
  <dcterms:created xsi:type="dcterms:W3CDTF">2017-12-10T19:24:22Z</dcterms:created>
  <dcterms:modified xsi:type="dcterms:W3CDTF">2019-01-07T17:28:29Z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2017-12-10T00:00:00Z</vt:filetime>
  </property>
</Properties>
</file>