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69" r:id="rId3"/>
    <p:sldId id="370" r:id="rId4"/>
    <p:sldId id="368" r:id="rId5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AAD9"/>
    <a:srgbClr val="0C2600"/>
    <a:srgbClr val="69B137"/>
    <a:srgbClr val="286BB5"/>
    <a:srgbClr val="FBDF33"/>
    <a:srgbClr val="FBE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19"/>
  </p:normalViewPr>
  <p:slideViewPr>
    <p:cSldViewPr>
      <p:cViewPr varScale="1">
        <p:scale>
          <a:sx n="87" d="100"/>
          <a:sy n="87" d="100"/>
        </p:scale>
        <p:origin x="348" y="90"/>
      </p:cViewPr>
      <p:guideLst>
        <p:guide orient="horz" pos="2880"/>
        <p:guide pos="2160"/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F90FA-CA26-B44D-B7D5-9A63A23A602E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6F902-F214-6B44-BF4B-B7F9C0E964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17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84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6F902-F214-6B44-BF4B-B7F9C0E964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0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620712" y="2286000"/>
            <a:ext cx="8080375" cy="2708434"/>
          </a:xfrm>
        </p:spPr>
        <p:txBody>
          <a:bodyPr lIns="0" tIns="0" rIns="0" bIns="0"/>
          <a:lstStyle>
            <a:lvl1pPr>
              <a:defRPr sz="8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GB" dirty="0" smtClean="0"/>
              <a:t>Click to add title</a:t>
            </a:r>
            <a:endParaRPr dirty="0"/>
          </a:p>
        </p:txBody>
      </p:sp>
      <p:pic>
        <p:nvPicPr>
          <p:cNvPr id="4" name="Picture 3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400" y="7848600"/>
            <a:ext cx="3733800" cy="970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22" r="44295"/>
          <a:stretch/>
        </p:blipFill>
        <p:spPr>
          <a:xfrm>
            <a:off x="9794805" y="-160"/>
            <a:ext cx="6461195" cy="917186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0712" y="5096708"/>
            <a:ext cx="7696200" cy="553998"/>
          </a:xfrm>
        </p:spPr>
        <p:txBody>
          <a:bodyPr/>
          <a:lstStyle>
            <a:lvl1pPr>
              <a:defRPr sz="3600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add sub heading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"/>
            <a:ext cx="16257016" cy="914342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1893545"/>
            <a:ext cx="8077200" cy="213904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089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277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466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71654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5600" y="457201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heading</a:t>
            </a:r>
            <a:endParaRPr lang="en-GB" dirty="0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600" y="7946278"/>
            <a:ext cx="3505200" cy="9106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159" y="1447801"/>
            <a:ext cx="13683841" cy="769619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1893545"/>
            <a:ext cx="8077200" cy="213904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089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277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466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71654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5600" y="457201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heading</a:t>
            </a:r>
            <a:endParaRPr lang="en-GB" dirty="0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600" y="7946278"/>
            <a:ext cx="3505200" cy="91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7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"/>
            <a:ext cx="16257016" cy="914342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5600" y="381000"/>
            <a:ext cx="9829800" cy="1766887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600" y="7946278"/>
            <a:ext cx="3505200" cy="910665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55600" y="2286000"/>
            <a:ext cx="9829800" cy="5181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x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"/>
            <a:ext cx="16257016" cy="9143429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600" y="7946278"/>
            <a:ext cx="3505200" cy="910665"/>
          </a:xfrm>
          <a:prstGeom prst="rect">
            <a:avLst/>
          </a:prstGeom>
        </p:spPr>
      </p:pic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355600" y="457201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heading</a:t>
            </a:r>
            <a:endParaRPr lang="en-GB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1893545"/>
            <a:ext cx="4876800" cy="565025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089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277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466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71654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451600" y="2590800"/>
            <a:ext cx="5867400" cy="3962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Mix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9" y="2385710"/>
            <a:ext cx="11956143" cy="6724490"/>
          </a:xfrm>
          <a:prstGeom prst="rect">
            <a:avLst/>
          </a:prstGeom>
        </p:spPr>
      </p:pic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355600" y="457201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1893545"/>
            <a:ext cx="4876800" cy="213904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089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277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466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71654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" t="27890" b="33759"/>
          <a:stretch/>
        </p:blipFill>
        <p:spPr>
          <a:xfrm>
            <a:off x="-8904" y="7754588"/>
            <a:ext cx="4837256" cy="135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8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"/>
            <a:ext cx="16257016" cy="9143429"/>
          </a:xfrm>
          <a:prstGeom prst="rect">
            <a:avLst/>
          </a:prstGeom>
        </p:spPr>
      </p:pic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7659" y="2514600"/>
            <a:ext cx="8080375" cy="2067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01" y="7623735"/>
            <a:ext cx="3505199" cy="9106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7" r:id="rId3"/>
    <p:sldLayoutId id="2147483663" r:id="rId4"/>
    <p:sldLayoutId id="2147483664" r:id="rId5"/>
    <p:sldLayoutId id="2147483669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 sz="10000">
          <a:latin typeface="+mn-lt"/>
          <a:ea typeface="+mn-ea"/>
          <a:cs typeface="+mn-cs"/>
        </a:defRPr>
      </a:lvl1pPr>
      <a:lvl2pPr marL="457189" eaLnBrk="1" hangingPunct="1">
        <a:defRPr>
          <a:latin typeface="+mn-lt"/>
          <a:ea typeface="+mn-ea"/>
          <a:cs typeface="+mn-cs"/>
        </a:defRPr>
      </a:lvl2pPr>
      <a:lvl3pPr marL="914377" eaLnBrk="1" hangingPunct="1">
        <a:defRPr>
          <a:latin typeface="+mn-lt"/>
          <a:ea typeface="+mn-ea"/>
          <a:cs typeface="+mn-cs"/>
        </a:defRPr>
      </a:lvl3pPr>
      <a:lvl4pPr marL="1371566" eaLnBrk="1" hangingPunct="1">
        <a:defRPr>
          <a:latin typeface="+mn-lt"/>
          <a:ea typeface="+mn-ea"/>
          <a:cs typeface="+mn-cs"/>
        </a:defRPr>
      </a:lvl4pPr>
      <a:lvl5pPr marL="1828754" eaLnBrk="1" hangingPunct="1">
        <a:defRPr>
          <a:latin typeface="+mn-lt"/>
          <a:ea typeface="+mn-ea"/>
          <a:cs typeface="+mn-cs"/>
        </a:defRPr>
      </a:lvl5pPr>
      <a:lvl6pPr marL="2285943" eaLnBrk="1" hangingPunct="1">
        <a:defRPr>
          <a:latin typeface="+mn-lt"/>
          <a:ea typeface="+mn-ea"/>
          <a:cs typeface="+mn-cs"/>
        </a:defRPr>
      </a:lvl6pPr>
      <a:lvl7pPr marL="2743131" eaLnBrk="1" hangingPunct="1">
        <a:defRPr>
          <a:latin typeface="+mn-lt"/>
          <a:ea typeface="+mn-ea"/>
          <a:cs typeface="+mn-cs"/>
        </a:defRPr>
      </a:lvl7pPr>
      <a:lvl8pPr marL="3200320" eaLnBrk="1" hangingPunct="1">
        <a:defRPr>
          <a:latin typeface="+mn-lt"/>
          <a:ea typeface="+mn-ea"/>
          <a:cs typeface="+mn-cs"/>
        </a:defRPr>
      </a:lvl8pPr>
      <a:lvl9pPr marL="3657509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189" eaLnBrk="1" hangingPunct="1">
        <a:defRPr>
          <a:latin typeface="+mn-lt"/>
          <a:ea typeface="+mn-ea"/>
          <a:cs typeface="+mn-cs"/>
        </a:defRPr>
      </a:lvl2pPr>
      <a:lvl3pPr marL="914377" eaLnBrk="1" hangingPunct="1">
        <a:defRPr>
          <a:latin typeface="+mn-lt"/>
          <a:ea typeface="+mn-ea"/>
          <a:cs typeface="+mn-cs"/>
        </a:defRPr>
      </a:lvl3pPr>
      <a:lvl4pPr marL="1371566" eaLnBrk="1" hangingPunct="1">
        <a:defRPr>
          <a:latin typeface="+mn-lt"/>
          <a:ea typeface="+mn-ea"/>
          <a:cs typeface="+mn-cs"/>
        </a:defRPr>
      </a:lvl4pPr>
      <a:lvl5pPr marL="1828754" eaLnBrk="1" hangingPunct="1">
        <a:defRPr>
          <a:latin typeface="+mn-lt"/>
          <a:ea typeface="+mn-ea"/>
          <a:cs typeface="+mn-cs"/>
        </a:defRPr>
      </a:lvl5pPr>
      <a:lvl6pPr marL="2285943" eaLnBrk="1" hangingPunct="1">
        <a:defRPr>
          <a:latin typeface="+mn-lt"/>
          <a:ea typeface="+mn-ea"/>
          <a:cs typeface="+mn-cs"/>
        </a:defRPr>
      </a:lvl6pPr>
      <a:lvl7pPr marL="2743131" eaLnBrk="1" hangingPunct="1">
        <a:defRPr>
          <a:latin typeface="+mn-lt"/>
          <a:ea typeface="+mn-ea"/>
          <a:cs typeface="+mn-cs"/>
        </a:defRPr>
      </a:lvl7pPr>
      <a:lvl8pPr marL="3200320" eaLnBrk="1" hangingPunct="1">
        <a:defRPr>
          <a:latin typeface="+mn-lt"/>
          <a:ea typeface="+mn-ea"/>
          <a:cs typeface="+mn-cs"/>
        </a:defRPr>
      </a:lvl8pPr>
      <a:lvl9pPr marL="3657509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hyperlink" Target="https://www.linkedin.com/company/institute-of-codin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IoCoding" TargetMode="External"/><Relationship Id="rId5" Type="http://schemas.openxmlformats.org/officeDocument/2006/relationships/hyperlink" Target="https://instituteofcoding.org/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22" r="44295"/>
          <a:stretch/>
        </p:blipFill>
        <p:spPr>
          <a:xfrm>
            <a:off x="9794805" y="-160"/>
            <a:ext cx="6461195" cy="917186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660401" y="3301852"/>
            <a:ext cx="80803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sz="7200" spc="-371" dirty="0" smtClean="0"/>
              <a:t>Institute of Coding</a:t>
            </a:r>
            <a:endParaRPr sz="7200" spc="-37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83184" y="4585774"/>
            <a:ext cx="7696200" cy="553998"/>
          </a:xfrm>
        </p:spPr>
        <p:txBody>
          <a:bodyPr/>
          <a:lstStyle/>
          <a:p>
            <a:r>
              <a:rPr lang="en-GB" dirty="0" smtClean="0"/>
              <a:t>A brief introduction</a:t>
            </a:r>
            <a:endParaRPr lang="en-GB" dirty="0"/>
          </a:p>
        </p:txBody>
      </p:sp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01" y="7445562"/>
            <a:ext cx="4191000" cy="10888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1779" y="1447801"/>
            <a:ext cx="8492480" cy="61555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Announced by Prime Minister, Davos Jan 2018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Consortium of universities, industry, outreach and professional bodies working together to address part of the digital skills gap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Key challenges that the IoC will address:</a:t>
            </a:r>
          </a:p>
          <a:p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High UK demand for digital specialists (Additional 500K+ by 2022, </a:t>
            </a:r>
            <a:r>
              <a:rPr lang="en-US" sz="2000" dirty="0" err="1" smtClean="0"/>
              <a:t>Shadbolt</a:t>
            </a:r>
            <a:r>
              <a:rPr lang="en-US" sz="2000" dirty="0" smtClean="0"/>
              <a:t> Review, 2016)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High 6-month unemployment for Computer Science graduates from English Universities (~11%, HESA, 2016)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Poor Diversity and Inclusion (e.g. Percentage of women graduating in Computer Science in 2016/17 dropped to 15%)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318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5926" y="251520"/>
            <a:ext cx="9829800" cy="990600"/>
          </a:xfrm>
        </p:spPr>
        <p:txBody>
          <a:bodyPr/>
          <a:lstStyle/>
          <a:p>
            <a:r>
              <a:rPr lang="en-GB" smtClean="0"/>
              <a:t>Approach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5926" y="1242120"/>
            <a:ext cx="12698618" cy="3677930"/>
          </a:xfrm>
        </p:spPr>
        <p:txBody>
          <a:bodyPr/>
          <a:lstStyle/>
          <a:p>
            <a:r>
              <a:rPr lang="en-US" sz="1800" dirty="0" smtClean="0"/>
              <a:t>At a national scale the IoC will address the challenges by targeting four key groups through the 5 themes:</a:t>
            </a:r>
          </a:p>
          <a:p>
            <a:endParaRPr lang="en-US" sz="1800" dirty="0" smtClean="0"/>
          </a:p>
          <a:p>
            <a:r>
              <a:rPr lang="en-US" sz="1800" dirty="0" smtClean="0"/>
              <a:t>Theme 1 – University Learners, led by the Open University which will:</a:t>
            </a:r>
          </a:p>
          <a:p>
            <a:pPr lvl="1"/>
            <a:r>
              <a:rPr lang="en-US" sz="1600" dirty="0" smtClean="0"/>
              <a:t>Increase the number of university learners and improve employability through innovative learning methods</a:t>
            </a:r>
          </a:p>
          <a:p>
            <a:pPr lvl="1"/>
            <a:endParaRPr lang="en-US" sz="1600" dirty="0" smtClean="0"/>
          </a:p>
          <a:p>
            <a:r>
              <a:rPr lang="en-US" sz="1800" dirty="0" smtClean="0"/>
              <a:t>Theme 2 – The Digital Workforce, led by Aston University which will:</a:t>
            </a:r>
          </a:p>
          <a:p>
            <a:pPr lvl="1"/>
            <a:r>
              <a:rPr lang="en-US" sz="1600" dirty="0" smtClean="0"/>
              <a:t>Create learning that meets employer needs, enriches the student experience and provide in-work and flexible learning options that are viable at scale</a:t>
            </a:r>
          </a:p>
          <a:p>
            <a:endParaRPr lang="en-US" sz="1800" dirty="0" smtClean="0"/>
          </a:p>
          <a:p>
            <a:r>
              <a:rPr lang="en-US" sz="1800" dirty="0" smtClean="0"/>
              <a:t>Theme 3 – </a:t>
            </a:r>
            <a:r>
              <a:rPr lang="en-US" sz="1800" dirty="0" err="1" smtClean="0"/>
              <a:t>Digitalising</a:t>
            </a:r>
            <a:r>
              <a:rPr lang="en-US" sz="1800" dirty="0" smtClean="0"/>
              <a:t> Professions, led by Coventry University which will:</a:t>
            </a:r>
          </a:p>
          <a:p>
            <a:pPr lvl="1"/>
            <a:r>
              <a:rPr lang="en-US" sz="1600" dirty="0" smtClean="0"/>
              <a:t>Develop learning to address sector specific digital skills needs, build an industrial strategy and deliver modular training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325926" y="5220072"/>
            <a:ext cx="11042434" cy="25699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eaLnBrk="1" hangingPunct="1">
              <a:defRPr sz="2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089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277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466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71654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5943" eaLnBrk="1" hangingPunct="1">
              <a:defRPr>
                <a:latin typeface="+mn-lt"/>
                <a:ea typeface="+mn-ea"/>
                <a:cs typeface="+mn-cs"/>
              </a:defRPr>
            </a:lvl6pPr>
            <a:lvl7pPr marL="2743131" eaLnBrk="1" hangingPunct="1">
              <a:defRPr>
                <a:latin typeface="+mn-lt"/>
                <a:ea typeface="+mn-ea"/>
                <a:cs typeface="+mn-cs"/>
              </a:defRPr>
            </a:lvl7pPr>
            <a:lvl8pPr marL="3200320" eaLnBrk="1" hangingPunct="1">
              <a:defRPr>
                <a:latin typeface="+mn-lt"/>
                <a:ea typeface="+mn-ea"/>
                <a:cs typeface="+mn-cs"/>
              </a:defRPr>
            </a:lvl8pPr>
            <a:lvl9pPr marL="3657509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kern="0" dirty="0" smtClean="0"/>
              <a:t>Theme 4 – Widening Participation, led by QMUL which will:</a:t>
            </a:r>
          </a:p>
          <a:p>
            <a:pPr lvl="1"/>
            <a:r>
              <a:rPr lang="en-US" sz="1600" kern="0" dirty="0" smtClean="0"/>
              <a:t>Develop a path from first contact to employment, removing barriers to entry and progress for poorly served groups</a:t>
            </a:r>
          </a:p>
          <a:p>
            <a:pPr lvl="1"/>
            <a:endParaRPr lang="en-US" sz="1600" kern="0" dirty="0" smtClean="0"/>
          </a:p>
          <a:p>
            <a:r>
              <a:rPr lang="en-US" sz="1800" kern="0" dirty="0" smtClean="0"/>
              <a:t>Theme 5 – Sharing and Sustainability, led by the University of Bath which will:</a:t>
            </a:r>
          </a:p>
          <a:p>
            <a:pPr lvl="1"/>
            <a:r>
              <a:rPr lang="en-US" sz="1600" kern="0" dirty="0" smtClean="0"/>
              <a:t>Horizon scan for future digital skills need, disseminate and share best practice of the project, look at long-term sustainability and the management of the </a:t>
            </a:r>
            <a:r>
              <a:rPr lang="en-US" sz="1600" kern="0" dirty="0" err="1" smtClean="0"/>
              <a:t>programme</a:t>
            </a:r>
            <a:endParaRPr lang="en-US" sz="1600" kern="0" dirty="0" smtClean="0"/>
          </a:p>
          <a:p>
            <a:pPr lvl="1"/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50245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78153" y="1386851"/>
            <a:ext cx="8080375" cy="2708434"/>
          </a:xfrm>
        </p:spPr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86" y="5743443"/>
            <a:ext cx="762000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77" y="4356483"/>
            <a:ext cx="771525" cy="771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2800" y="3371998"/>
            <a:ext cx="367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Website: </a:t>
            </a:r>
            <a:r>
              <a:rPr lang="en-GB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instituteofcoding.org</a:t>
            </a:r>
            <a:endParaRPr lang="en-GB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0168" y="4266554"/>
            <a:ext cx="2433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6"/>
              </a:rPr>
              <a:t>@</a:t>
            </a:r>
            <a:r>
              <a:rPr lang="en-GB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6"/>
              </a:rPr>
              <a:t>IoCoding</a:t>
            </a:r>
            <a:endParaRPr lang="en-GB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GB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digitalskillsmatter</a:t>
            </a:r>
            <a:endParaRPr lang="en-GB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4315" y="58674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Institute of Coding</a:t>
            </a:r>
            <a:endParaRPr lang="en-GB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433" y="7596336"/>
            <a:ext cx="2992095" cy="115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7848"/>
      </p:ext>
    </p:extLst>
  </p:cSld>
  <p:clrMapOvr>
    <a:masterClrMapping/>
  </p:clrMapOvr>
</p:sld>
</file>

<file path=ppt/theme/theme1.xml><?xml version="1.0" encoding="utf-8"?>
<a:theme xmlns:a="http://schemas.openxmlformats.org/drawingml/2006/main" name="IoC Theme">
  <a:themeElements>
    <a:clrScheme name="Custom 1">
      <a:dk1>
        <a:srgbClr val="0B263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C ppt template_v1.pptx" id="{185BE9AA-B846-4EE0-998B-0D336B170F18}" vid="{A3588317-56BF-464F-96C0-67BEE321D6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IoC ppt template_v1</Template>
  <TotalTime>15</TotalTime>
  <Words>301</Words>
  <Application>Microsoft Office PowerPoint</Application>
  <PresentationFormat>Custom</PresentationFormat>
  <Paragraphs>37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Verdana</vt:lpstr>
      <vt:lpstr>Wingdings</vt:lpstr>
      <vt:lpstr>IoC Theme</vt:lpstr>
      <vt:lpstr>PowerPoint Presentation</vt:lpstr>
      <vt:lpstr>Overview</vt:lpstr>
      <vt:lpstr>Approach</vt:lpstr>
      <vt:lpstr>PowerPoint Presentation</vt:lpstr>
    </vt:vector>
  </TitlesOfParts>
  <Company>University of Bath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 Newell</dc:creator>
  <cp:lastModifiedBy>Ruth Newell</cp:lastModifiedBy>
  <cp:revision>3</cp:revision>
  <dcterms:created xsi:type="dcterms:W3CDTF">2018-11-07T16:15:22Z</dcterms:created>
  <dcterms:modified xsi:type="dcterms:W3CDTF">2018-11-07T16:31:21Z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2017-12-10T00:00:00Z</vt:filetime>
  </property>
</Properties>
</file>