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75" r:id="rId2"/>
    <p:sldId id="394" r:id="rId3"/>
    <p:sldId id="397" r:id="rId4"/>
    <p:sldId id="412" r:id="rId5"/>
  </p:sldIdLst>
  <p:sldSz cx="16256000" cy="9144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AAD9"/>
    <a:srgbClr val="FCBF12"/>
    <a:srgbClr val="69B137"/>
    <a:srgbClr val="7BBA47"/>
    <a:srgbClr val="F18623"/>
    <a:srgbClr val="FBE033"/>
    <a:srgbClr val="846BAC"/>
    <a:srgbClr val="3580C3"/>
    <a:srgbClr val="88CAB9"/>
    <a:srgbClr val="0C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5814" autoAdjust="0"/>
  </p:normalViewPr>
  <p:slideViewPr>
    <p:cSldViewPr>
      <p:cViewPr varScale="1">
        <p:scale>
          <a:sx n="83" d="100"/>
          <a:sy n="83" d="100"/>
        </p:scale>
        <p:origin x="558" y="102"/>
      </p:cViewPr>
      <p:guideLst>
        <p:guide orient="horz" pos="2880"/>
        <p:guide pos="216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123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220" cy="341064"/>
          </a:xfrm>
          <a:prstGeom prst="rect">
            <a:avLst/>
          </a:prstGeom>
        </p:spPr>
        <p:txBody>
          <a:bodyPr vert="horz" lIns="60204" tIns="30102" rIns="60204" bIns="30102" rtlCol="0"/>
          <a:lstStyle>
            <a:lvl1pPr algn="l">
              <a:defRPr sz="8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510" y="0"/>
            <a:ext cx="4302189" cy="341064"/>
          </a:xfrm>
          <a:prstGeom prst="rect">
            <a:avLst/>
          </a:prstGeom>
        </p:spPr>
        <p:txBody>
          <a:bodyPr vert="horz" lIns="60204" tIns="30102" rIns="60204" bIns="30102" rtlCol="0"/>
          <a:lstStyle>
            <a:lvl1pPr algn="r">
              <a:defRPr sz="800"/>
            </a:lvl1pPr>
          </a:lstStyle>
          <a:p>
            <a:fld id="{8F9F90FA-CA26-B44D-B7D5-9A63A23A602E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5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0204" tIns="30102" rIns="60204" bIns="3010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60204" tIns="30102" rIns="60204" bIns="30102" rtlCol="0"/>
          <a:lstStyle/>
          <a:p>
            <a:pPr lvl="0"/>
            <a:r>
              <a:rPr lang="en-US" dirty="0"/>
              <a:t>https://www.interaction-design.org/literature/article/personas-why-and-how-you-should-use-them</a:t>
            </a:r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220" cy="341064"/>
          </a:xfrm>
          <a:prstGeom prst="rect">
            <a:avLst/>
          </a:prstGeom>
        </p:spPr>
        <p:txBody>
          <a:bodyPr vert="horz" lIns="60204" tIns="30102" rIns="60204" bIns="30102" rtlCol="0" anchor="b"/>
          <a:lstStyle>
            <a:lvl1pPr algn="l">
              <a:defRPr sz="8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510" y="6456612"/>
            <a:ext cx="4302189" cy="341064"/>
          </a:xfrm>
          <a:prstGeom prst="rect">
            <a:avLst/>
          </a:prstGeom>
        </p:spPr>
        <p:txBody>
          <a:bodyPr vert="horz" lIns="60204" tIns="30102" rIns="60204" bIns="30102" rtlCol="0" anchor="b"/>
          <a:lstStyle>
            <a:lvl1pPr algn="r">
              <a:defRPr sz="800"/>
            </a:lvl1pPr>
          </a:lstStyle>
          <a:p>
            <a:fld id="{72D6F902-F214-6B44-BF4B-B7F9C0E964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17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620712" y="2286000"/>
            <a:ext cx="8080375" cy="2708434"/>
          </a:xfrm>
        </p:spPr>
        <p:txBody>
          <a:bodyPr lIns="0" tIns="0" rIns="0" bIns="0"/>
          <a:lstStyle>
            <a:lvl1pPr>
              <a:defRPr sz="8800" b="0" i="0">
                <a:solidFill>
                  <a:srgbClr val="002060"/>
                </a:solidFill>
                <a:latin typeface="Verdana"/>
                <a:cs typeface="Verdana"/>
              </a:defRPr>
            </a:lvl1pPr>
          </a:lstStyle>
          <a:p>
            <a:r>
              <a:rPr lang="en-GB" dirty="0"/>
              <a:t>Click to add title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22" r="44295"/>
          <a:stretch/>
        </p:blipFill>
        <p:spPr>
          <a:xfrm>
            <a:off x="9794805" y="-160"/>
            <a:ext cx="6461195" cy="917186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0712" y="5096708"/>
            <a:ext cx="7696200" cy="553998"/>
          </a:xfrm>
        </p:spPr>
        <p:txBody>
          <a:bodyPr/>
          <a:lstStyle>
            <a:lvl1pPr>
              <a:defRPr sz="3600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0" y="4254694"/>
            <a:ext cx="8670950" cy="48768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1893545"/>
            <a:ext cx="8077200" cy="2508379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089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277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466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7165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5600" y="457201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0" y="5429714"/>
            <a:ext cx="6604000" cy="371428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1893545"/>
            <a:ext cx="8077200" cy="2139047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089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277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466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7165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5600" y="457201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7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5" y="1"/>
            <a:ext cx="16258031" cy="9144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5600" y="381000"/>
            <a:ext cx="9829800" cy="1766887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55600" y="2286000"/>
            <a:ext cx="9829800" cy="5181600"/>
          </a:xfrm>
        </p:spPr>
        <p:txBody>
          <a:bodyPr/>
          <a:lstStyle/>
          <a:p>
            <a:pPr lvl="0"/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x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572"/>
            <a:ext cx="6376416" cy="3586286"/>
          </a:xfrm>
          <a:prstGeom prst="rect">
            <a:avLst/>
          </a:prstGeom>
        </p:spPr>
      </p:pic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355600" y="457201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1893545"/>
            <a:ext cx="4876800" cy="2139047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089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277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466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7165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ix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9" y="2385710"/>
            <a:ext cx="11956143" cy="6724490"/>
          </a:xfrm>
          <a:prstGeom prst="rect">
            <a:avLst/>
          </a:prstGeom>
        </p:spPr>
      </p:pic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355600" y="457201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1893545"/>
            <a:ext cx="4876800" cy="2139047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089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277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466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7165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1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4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"/>
            <a:ext cx="16257016" cy="9143429"/>
          </a:xfrm>
          <a:prstGeom prst="rect">
            <a:avLst/>
          </a:prstGeom>
        </p:spPr>
      </p:pic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7659" y="2514600"/>
            <a:ext cx="8080375" cy="41242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GB" dirty="0"/>
              <a:t>Text here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7" r:id="rId3"/>
    <p:sldLayoutId id="2147483663" r:id="rId4"/>
    <p:sldLayoutId id="2147483664" r:id="rId5"/>
    <p:sldLayoutId id="2147483668" r:id="rId6"/>
    <p:sldLayoutId id="2147483669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 sz="10000">
          <a:solidFill>
            <a:srgbClr val="002060"/>
          </a:solidFill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institute-of-coding/" TargetMode="External"/><Relationship Id="rId7" Type="http://schemas.openxmlformats.org/officeDocument/2006/relationships/hyperlink" Target="https://twitter.com/IoCodi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nstituteofcoding.org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 txBox="1">
            <a:spLocks/>
          </p:cNvSpPr>
          <p:nvPr/>
        </p:nvSpPr>
        <p:spPr>
          <a:xfrm>
            <a:off x="431800" y="4114800"/>
            <a:ext cx="80803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 algn="ctr">
              <a:buNone/>
              <a:defRPr sz="13400" b="0" i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609585" indent="0" algn="ctr">
              <a:buNone/>
              <a:defRPr>
                <a:latin typeface="+mn-lt"/>
                <a:ea typeface="+mn-ea"/>
                <a:cs typeface="+mn-cs"/>
              </a:defRPr>
            </a:lvl2pPr>
            <a:lvl3pPr marL="1219170" indent="0" algn="ctr">
              <a:buNone/>
              <a:defRPr>
                <a:latin typeface="+mn-lt"/>
                <a:ea typeface="+mn-ea"/>
                <a:cs typeface="+mn-cs"/>
              </a:defRPr>
            </a:lvl3pPr>
            <a:lvl4pPr marL="1828754" indent="0" algn="ctr">
              <a:buNone/>
              <a:defRPr>
                <a:latin typeface="+mn-lt"/>
                <a:ea typeface="+mn-ea"/>
                <a:cs typeface="+mn-cs"/>
              </a:defRPr>
            </a:lvl4pPr>
            <a:lvl5pPr marL="2438339" indent="0" algn="ctr">
              <a:buNone/>
              <a:defRPr>
                <a:latin typeface="+mn-lt"/>
                <a:ea typeface="+mn-ea"/>
                <a:cs typeface="+mn-cs"/>
              </a:defRPr>
            </a:lvl5pPr>
            <a:lvl6pPr marL="3047924" indent="0" algn="ctr">
              <a:buNone/>
              <a:defRPr>
                <a:latin typeface="+mn-lt"/>
                <a:ea typeface="+mn-ea"/>
                <a:cs typeface="+mn-cs"/>
              </a:defRPr>
            </a:lvl6pPr>
            <a:lvl7pPr marL="3657509" indent="0" algn="ctr">
              <a:buNone/>
              <a:defRPr>
                <a:latin typeface="+mn-lt"/>
                <a:ea typeface="+mn-ea"/>
                <a:cs typeface="+mn-cs"/>
              </a:defRPr>
            </a:lvl7pPr>
            <a:lvl8pPr marL="4267093" indent="0" algn="ctr">
              <a:buNone/>
              <a:defRPr>
                <a:latin typeface="+mn-lt"/>
                <a:ea typeface="+mn-ea"/>
                <a:cs typeface="+mn-cs"/>
              </a:defRPr>
            </a:lvl8pPr>
            <a:lvl9pPr marL="4876678" indent="0" algn="ctr">
              <a:buNone/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l">
              <a:spcBef>
                <a:spcPts val="100"/>
              </a:spcBef>
            </a:pPr>
            <a:r>
              <a:rPr lang="en-GB" sz="4000" kern="0" spc="-371" dirty="0" smtClean="0">
                <a:solidFill>
                  <a:srgbClr val="18AAD9"/>
                </a:solidFill>
              </a:rPr>
              <a:t>A brief introduction</a:t>
            </a:r>
            <a:endParaRPr lang="en-GB" sz="4000" kern="0" spc="-371" dirty="0"/>
          </a:p>
        </p:txBody>
      </p:sp>
      <p:sp>
        <p:nvSpPr>
          <p:cNvPr id="2" name="TextBox 1"/>
          <p:cNvSpPr txBox="1"/>
          <p:nvPr/>
        </p:nvSpPr>
        <p:spPr>
          <a:xfrm>
            <a:off x="394825" y="3099137"/>
            <a:ext cx="7402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Institute of </a:t>
            </a:r>
            <a:r>
              <a:rPr lang="en-GB" sz="6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Coding</a:t>
            </a:r>
            <a:endParaRPr lang="en-GB" sz="6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3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600" y="1676400"/>
            <a:ext cx="12420600" cy="549785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Announced </a:t>
            </a:r>
            <a:r>
              <a:rPr lang="en-GB" sz="2400" dirty="0">
                <a:solidFill>
                  <a:schemeClr val="tx1"/>
                </a:solidFill>
              </a:rPr>
              <a:t>by Prime Minister, Davos Jan </a:t>
            </a:r>
            <a:r>
              <a:rPr lang="en-GB" sz="2400" dirty="0" smtClean="0">
                <a:solidFill>
                  <a:schemeClr val="tx1"/>
                </a:solidFill>
              </a:rPr>
              <a:t>2018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Consortium of universities, industry, outreach and professional bodies working together to address part of the digital skills gap</a:t>
            </a:r>
          </a:p>
          <a:p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Key challenges that the IoC will address:</a:t>
            </a:r>
            <a:endParaRPr lang="en-GB" sz="2400" dirty="0">
              <a:solidFill>
                <a:schemeClr val="tx1"/>
              </a:solidFill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High UK demand for digital specialists (Additional 500K+ by 2022, </a:t>
            </a:r>
            <a:r>
              <a:rPr lang="en-US" sz="2000" dirty="0">
                <a:solidFill>
                  <a:schemeClr val="tx1"/>
                </a:solidFill>
              </a:rPr>
              <a:t>Shadbolt</a:t>
            </a:r>
            <a:r>
              <a:rPr lang="en-US" sz="2000" dirty="0">
                <a:solidFill>
                  <a:schemeClr val="tx1"/>
                </a:solidFill>
              </a:rPr>
              <a:t> Review, 2016)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High 6-month unemployment for Computer Science graduates from English Universities (~11%, HESA, 2016)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Poor Diversity and Inclusion (e.g. Percentage of women graduating in Computer Science in 2016/17 dropped to 15%)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933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11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600" y="1480596"/>
            <a:ext cx="11506200" cy="6096000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ct val="20000"/>
              </a:spcBef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At a national scale the IoC will address the challenges by targeting four key groups through the 5 themes:</a:t>
            </a:r>
          </a:p>
          <a:p>
            <a:pPr>
              <a:spcBef>
                <a:spcPct val="20000"/>
              </a:spcBef>
              <a:defRPr/>
            </a:pPr>
            <a:endParaRPr lang="en-US" sz="3200" dirty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defRPr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Theme 1 – University Learners, led by the Open University which will:</a:t>
            </a:r>
          </a:p>
          <a:p>
            <a:pPr marL="1257289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</a:rPr>
              <a:t>Increase the number of university learners and improve employability through innovative learning methods</a:t>
            </a:r>
          </a:p>
          <a:p>
            <a:pPr marL="1257289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prstClr val="black"/>
              </a:solidFill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Theme 2 – The Digital Workforce, led by Aston University which will:</a:t>
            </a:r>
          </a:p>
          <a:p>
            <a:pPr marL="1257289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</a:rPr>
              <a:t>Create learning that meets employer needs, enriches the student experience and provide in-work and flexible learning options that are viable at scale</a:t>
            </a:r>
          </a:p>
          <a:p>
            <a:pPr>
              <a:spcBef>
                <a:spcPct val="20000"/>
              </a:spcBef>
              <a:defRPr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Theme 3 – Digitalising Professions, led by Coventry University which will:</a:t>
            </a:r>
          </a:p>
          <a:p>
            <a:pPr marL="1257289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</a:rPr>
              <a:t>Develop learning to address sector specific digital skills needs, build an industrial strategy and deliver modular training</a:t>
            </a:r>
          </a:p>
          <a:p>
            <a:pPr>
              <a:spcBef>
                <a:spcPct val="20000"/>
              </a:spcBef>
              <a:defRPr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Theme 4 – Widening Participation, led by QMUL which will:</a:t>
            </a:r>
          </a:p>
          <a:p>
            <a:pPr marL="1257289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</a:rPr>
              <a:t>Develop a path from first contact to employment, removing barriers to entry and progress for poorly served groups</a:t>
            </a:r>
          </a:p>
          <a:p>
            <a:pPr lvl="1" indent="0">
              <a:spcBef>
                <a:spcPct val="20000"/>
              </a:spcBef>
              <a:buNone/>
              <a:defRPr/>
            </a:pPr>
            <a:endParaRPr lang="en-US" sz="2800" dirty="0" smtClean="0">
              <a:solidFill>
                <a:prstClr val="black"/>
              </a:solidFill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Theme 5 – Sharing and Sustainability, led by the University of Bath which will:</a:t>
            </a:r>
          </a:p>
          <a:p>
            <a:pPr marL="1257289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</a:rPr>
              <a:t>Horizon scan for future digital skills need, disseminate and share best practice of the project, look at long-term sustainability and the management of the </a:t>
            </a:r>
            <a:r>
              <a:rPr lang="en-US" sz="2800" dirty="0" smtClean="0">
                <a:solidFill>
                  <a:prstClr val="black"/>
                </a:solidFill>
              </a:rPr>
              <a:t>programme</a:t>
            </a:r>
            <a:endParaRPr lang="en-US" sz="2800" dirty="0" smtClean="0">
              <a:solidFill>
                <a:prstClr val="black"/>
              </a:solidFill>
            </a:endParaRPr>
          </a:p>
          <a:p>
            <a:pPr lvl="1" indent="0">
              <a:spcBef>
                <a:spcPct val="20000"/>
              </a:spcBef>
              <a:buNone/>
              <a:defRPr/>
            </a:pP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8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773" y="914400"/>
            <a:ext cx="8080375" cy="1354217"/>
          </a:xfrm>
        </p:spPr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15" y="7924800"/>
            <a:ext cx="2197372" cy="843742"/>
          </a:xfrm>
          <a:prstGeom prst="rect">
            <a:avLst/>
          </a:prstGeom>
        </p:spPr>
      </p:pic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86" y="5743443"/>
            <a:ext cx="762000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77" y="4356483"/>
            <a:ext cx="771525" cy="771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800" y="3371998"/>
            <a:ext cx="367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Website: 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instituteofcoding.org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0168" y="4266554"/>
            <a:ext cx="2433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7"/>
              </a:rPr>
              <a:t>@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7"/>
              </a:rPr>
              <a:t>IoCoding</a:t>
            </a:r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digitalskillsmatter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4315" y="58674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Institute of Coding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91637"/>
      </p:ext>
    </p:extLst>
  </p:cSld>
  <p:clrMapOvr>
    <a:masterClrMapping/>
  </p:clrMapOvr>
</p:sld>
</file>

<file path=ppt/theme/theme1.xml><?xml version="1.0" encoding="utf-8"?>
<a:theme xmlns:a="http://schemas.openxmlformats.org/drawingml/2006/main" name="IoC Theme">
  <a:themeElements>
    <a:clrScheme name="Custom 1">
      <a:dk1>
        <a:srgbClr val="0B263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C ppt template_v1.pptx" id="{185BE9AA-B846-4EE0-998B-0D336B170F18}" vid="{A3588317-56BF-464F-96C0-67BEE321D6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6148</TotalTime>
  <Words>300</Words>
  <Application>Microsoft Office PowerPoint</Application>
  <PresentationFormat>Custom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Verdana</vt:lpstr>
      <vt:lpstr>Wingdings</vt:lpstr>
      <vt:lpstr>IoC Theme</vt:lpstr>
      <vt:lpstr>PowerPoint Presentation</vt:lpstr>
      <vt:lpstr>Overview</vt:lpstr>
      <vt:lpstr>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Regarding</dc:title>
  <dc:creator>Ruth Newell</dc:creator>
  <cp:lastModifiedBy>Ruth Newell</cp:lastModifiedBy>
  <cp:revision>401</cp:revision>
  <dcterms:created xsi:type="dcterms:W3CDTF">2017-12-10T19:24:22Z</dcterms:created>
  <dcterms:modified xsi:type="dcterms:W3CDTF">2018-11-07T12:15:46Z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2017-12-10T00:00:00Z</vt:filetime>
  </property>
</Properties>
</file>