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5" r:id="rId2"/>
    <p:sldId id="411" r:id="rId3"/>
    <p:sldId id="260" r:id="rId4"/>
    <p:sldId id="415" r:id="rId5"/>
    <p:sldId id="431" r:id="rId6"/>
    <p:sldId id="430" r:id="rId7"/>
    <p:sldId id="432" r:id="rId8"/>
    <p:sldId id="416" r:id="rId9"/>
    <p:sldId id="417" r:id="rId10"/>
    <p:sldId id="418" r:id="rId11"/>
  </p:sldIdLst>
  <p:sldSz cx="16256000" cy="9144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AD9"/>
    <a:srgbClr val="FCBF12"/>
    <a:srgbClr val="69B137"/>
    <a:srgbClr val="7BBA47"/>
    <a:srgbClr val="F18623"/>
    <a:srgbClr val="FBE033"/>
    <a:srgbClr val="846BAC"/>
    <a:srgbClr val="3580C3"/>
    <a:srgbClr val="88CAB9"/>
    <a:srgbClr val="0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 autoAdjust="0"/>
    <p:restoredTop sz="95166" autoAdjust="0"/>
  </p:normalViewPr>
  <p:slideViewPr>
    <p:cSldViewPr>
      <p:cViewPr varScale="1">
        <p:scale>
          <a:sx n="49" d="100"/>
          <a:sy n="49" d="100"/>
        </p:scale>
        <p:origin x="820" y="36"/>
      </p:cViewPr>
      <p:guideLst>
        <p:guide orient="horz" pos="2880"/>
        <p:guide pos="216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23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r">
              <a:defRPr sz="800"/>
            </a:lvl1pPr>
          </a:lstStyle>
          <a:p>
            <a:fld id="{8F9F90FA-CA26-B44D-B7D5-9A63A23A602E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04" tIns="30102" rIns="60204" bIns="301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60204" tIns="30102" rIns="60204" bIns="30102" rtlCol="0"/>
          <a:lstStyle/>
          <a:p>
            <a:pPr lvl="0"/>
            <a:r>
              <a:rPr lang="en-US" dirty="0"/>
              <a:t>https://www.interaction-design.org/literature/article/personas-why-and-how-you-should-use-them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612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r">
              <a:defRPr sz="800"/>
            </a:lvl1pPr>
          </a:lstStyle>
          <a:p>
            <a:fld id="{72D6F902-F214-6B44-BF4B-B7F9C0E964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77-1346-7445-9FE4-38EDDECD7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everybody: Inclusivity embedded</a:t>
            </a:r>
          </a:p>
          <a:p>
            <a:endParaRPr lang="en-US" dirty="0"/>
          </a:p>
          <a:p>
            <a:r>
              <a:rPr lang="en-US" dirty="0"/>
              <a:t>Removal of barriers</a:t>
            </a:r>
          </a:p>
          <a:p>
            <a:endParaRPr lang="en-US" dirty="0"/>
          </a:p>
          <a:p>
            <a:r>
              <a:rPr lang="en-US" dirty="0"/>
              <a:t>Space for anyone to learn</a:t>
            </a:r>
          </a:p>
          <a:p>
            <a:endParaRPr lang="en-US" dirty="0"/>
          </a:p>
          <a:p>
            <a:r>
              <a:rPr lang="en-US" dirty="0"/>
              <a:t>Innovations to support: inclusivity; increase in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6F902-F214-6B44-BF4B-B7F9C0E964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20712" y="2286000"/>
            <a:ext cx="8080375" cy="2708434"/>
          </a:xfrm>
        </p:spPr>
        <p:txBody>
          <a:bodyPr lIns="0" tIns="0" rIns="0" bIns="0"/>
          <a:lstStyle>
            <a:lvl1pPr>
              <a:defRPr sz="880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0712" y="5096708"/>
            <a:ext cx="7696200" cy="553998"/>
          </a:xfrm>
        </p:spPr>
        <p:txBody>
          <a:bodyPr/>
          <a:lstStyle>
            <a:lvl1pPr>
              <a:defRPr sz="3600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4254694"/>
            <a:ext cx="8670950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508379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5429714"/>
            <a:ext cx="6604000" cy="371428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" y="1"/>
            <a:ext cx="16258031" cy="914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381000"/>
            <a:ext cx="9829800" cy="176688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55600" y="2286000"/>
            <a:ext cx="9829800" cy="5181600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72"/>
            <a:ext cx="6376416" cy="3586286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2385710"/>
            <a:ext cx="11956143" cy="672449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9" y="2514600"/>
            <a:ext cx="8080375" cy="11418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E322-11FD-8B4C-B94E-A88C3E47A2C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39C6-CFE1-8C4A-B54D-8F22E109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"/>
            <a:ext cx="16257016" cy="9143429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59" y="2514600"/>
            <a:ext cx="8080375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7" r:id="rId3"/>
    <p:sldLayoutId id="2147483663" r:id="rId4"/>
    <p:sldLayoutId id="2147483664" r:id="rId5"/>
    <p:sldLayoutId id="2147483668" r:id="rId6"/>
    <p:sldLayoutId id="2147483669" r:id="rId7"/>
    <p:sldLayoutId id="2147483670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10000">
          <a:solidFill>
            <a:srgbClr val="002060"/>
          </a:solidFill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tif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tiff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tiff"/><Relationship Id="rId7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/>
          </p:cNvSpPr>
          <p:nvPr/>
        </p:nvSpPr>
        <p:spPr>
          <a:xfrm>
            <a:off x="431800" y="4114800"/>
            <a:ext cx="8080375" cy="1392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>
              <a:buNone/>
              <a:defRPr sz="134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indent="0" algn="ctr">
              <a:buNone/>
              <a:defRPr>
                <a:latin typeface="+mn-lt"/>
                <a:ea typeface="+mn-ea"/>
                <a:cs typeface="+mn-cs"/>
              </a:defRPr>
            </a:lvl2pPr>
            <a:lvl3pPr marL="1219170" indent="0" algn="ctr">
              <a:buNone/>
              <a:defRPr>
                <a:latin typeface="+mn-lt"/>
                <a:ea typeface="+mn-ea"/>
                <a:cs typeface="+mn-cs"/>
              </a:defRPr>
            </a:lvl3pPr>
            <a:lvl4pPr marL="1828754" indent="0" algn="ctr">
              <a:buNone/>
              <a:defRPr>
                <a:latin typeface="+mn-lt"/>
                <a:ea typeface="+mn-ea"/>
                <a:cs typeface="+mn-cs"/>
              </a:defRPr>
            </a:lvl4pPr>
            <a:lvl5pPr marL="2438339" indent="0" algn="ctr">
              <a:buNone/>
              <a:defRPr>
                <a:latin typeface="+mn-lt"/>
                <a:ea typeface="+mn-ea"/>
                <a:cs typeface="+mn-cs"/>
              </a:defRPr>
            </a:lvl5pPr>
            <a:lvl6pPr marL="3047924" indent="0" algn="ctr">
              <a:buNone/>
              <a:defRPr>
                <a:latin typeface="+mn-lt"/>
                <a:ea typeface="+mn-ea"/>
                <a:cs typeface="+mn-cs"/>
              </a:defRPr>
            </a:lvl6pPr>
            <a:lvl7pPr marL="3657509" indent="0" algn="ctr">
              <a:buNone/>
              <a:defRPr>
                <a:latin typeface="+mn-lt"/>
                <a:ea typeface="+mn-ea"/>
                <a:cs typeface="+mn-cs"/>
              </a:defRPr>
            </a:lvl7pPr>
            <a:lvl8pPr marL="4267093" indent="0" algn="ctr">
              <a:buNone/>
              <a:defRPr>
                <a:latin typeface="+mn-lt"/>
                <a:ea typeface="+mn-ea"/>
                <a:cs typeface="+mn-cs"/>
              </a:defRPr>
            </a:lvl8pPr>
            <a:lvl9pPr marL="4876678" indent="0" algn="ctr">
              <a:buNone/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GB" sz="4000" kern="0" spc="-371" dirty="0">
                <a:solidFill>
                  <a:srgbClr val="18AAD9"/>
                </a:solidFill>
              </a:rPr>
              <a:t>Overview of Theme 1</a:t>
            </a:r>
          </a:p>
          <a:p>
            <a:pPr marL="12700" algn="l">
              <a:spcBef>
                <a:spcPts val="100"/>
              </a:spcBef>
            </a:pPr>
            <a:r>
              <a:rPr lang="en-GB" sz="2400" kern="0" spc="-371" dirty="0">
                <a:solidFill>
                  <a:srgbClr val="18AAD9"/>
                </a:solidFill>
              </a:rPr>
              <a:t>Prof. John Domingue (@</a:t>
            </a:r>
            <a:r>
              <a:rPr lang="en-GB" sz="2400" kern="0" spc="-371" dirty="0" err="1">
                <a:solidFill>
                  <a:srgbClr val="18AAD9"/>
                </a:solidFill>
              </a:rPr>
              <a:t>johndmk</a:t>
            </a:r>
            <a:r>
              <a:rPr lang="en-GB" sz="2400" kern="0" spc="-371" dirty="0">
                <a:solidFill>
                  <a:srgbClr val="18AAD9"/>
                </a:solidFill>
              </a:rPr>
              <a:t>) (OU) Theme 1 Lead</a:t>
            </a:r>
          </a:p>
          <a:p>
            <a:pPr marL="12700" algn="l">
              <a:spcBef>
                <a:spcPts val="100"/>
              </a:spcBef>
            </a:pPr>
            <a:r>
              <a:rPr lang="en-GB" sz="2400" kern="0" spc="-371" dirty="0">
                <a:solidFill>
                  <a:srgbClr val="18AAD9"/>
                </a:solidFill>
              </a:rPr>
              <a:t>13</a:t>
            </a:r>
            <a:r>
              <a:rPr lang="en-GB" sz="2400" kern="0" spc="-371" baseline="30000" dirty="0">
                <a:solidFill>
                  <a:srgbClr val="18AAD9"/>
                </a:solidFill>
              </a:rPr>
              <a:t>th</a:t>
            </a:r>
            <a:r>
              <a:rPr lang="en-GB" sz="2400" kern="0" spc="-371" dirty="0">
                <a:solidFill>
                  <a:srgbClr val="18AAD9"/>
                </a:solidFill>
              </a:rPr>
              <a:t> December 2018</a:t>
            </a:r>
            <a:endParaRPr lang="en-GB" sz="2400" kern="0" spc="-371" dirty="0"/>
          </a:p>
        </p:txBody>
      </p:sp>
      <p:sp>
        <p:nvSpPr>
          <p:cNvPr id="2" name="TextBox 1"/>
          <p:cNvSpPr txBox="1"/>
          <p:nvPr/>
        </p:nvSpPr>
        <p:spPr>
          <a:xfrm>
            <a:off x="394825" y="3099137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Institute of Coding</a:t>
            </a:r>
          </a:p>
        </p:txBody>
      </p:sp>
    </p:spTree>
    <p:extLst>
      <p:ext uri="{BB962C8B-B14F-4D97-AF65-F5344CB8AC3E}">
        <p14:creationId xmlns:p14="http://schemas.microsoft.com/office/powerpoint/2010/main" val="198783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209" y="3463923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 Employability</a:t>
            </a:r>
          </a:p>
          <a:p>
            <a:r>
              <a:rPr lang="en-US" sz="2400" dirty="0"/>
              <a:t>Journey</a:t>
            </a:r>
          </a:p>
        </p:txBody>
      </p:sp>
      <p:cxnSp>
        <p:nvCxnSpPr>
          <p:cNvPr id="79" name="Curved Connector 78"/>
          <p:cNvCxnSpPr>
            <a:cxnSpLocks/>
          </p:cNvCxnSpPr>
          <p:nvPr/>
        </p:nvCxnSpPr>
        <p:spPr>
          <a:xfrm rot="16200000" flipH="1">
            <a:off x="816497" y="4488431"/>
            <a:ext cx="1224429" cy="837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82" idx="3"/>
            <a:endCxn id="64" idx="1"/>
          </p:cNvCxnSpPr>
          <p:nvPr/>
        </p:nvCxnSpPr>
        <p:spPr>
          <a:xfrm>
            <a:off x="2652003" y="2909494"/>
            <a:ext cx="3472615" cy="1844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0" y="2313787"/>
            <a:ext cx="2375693" cy="119141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01F047-3126-514D-BB46-5C633AF96DAD}"/>
              </a:ext>
            </a:extLst>
          </p:cNvPr>
          <p:cNvSpPr txBox="1"/>
          <p:nvPr/>
        </p:nvSpPr>
        <p:spPr>
          <a:xfrm>
            <a:off x="115841" y="1531203"/>
            <a:ext cx="3085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Use of Analytics for Enhancement (1.7)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04" name="Right Arrow 103">
            <a:extLst>
              <a:ext uri="{FF2B5EF4-FFF2-40B4-BE49-F238E27FC236}">
                <a16:creationId xmlns:a16="http://schemas.microsoft.com/office/drawing/2014/main" id="{4414739C-CCBF-A546-800E-8D314103B188}"/>
              </a:ext>
            </a:extLst>
          </p:cNvPr>
          <p:cNvSpPr/>
          <p:nvPr/>
        </p:nvSpPr>
        <p:spPr>
          <a:xfrm rot="17927252">
            <a:off x="12628865" y="2444510"/>
            <a:ext cx="2145492" cy="72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521783-0251-2743-9BFC-48A6D72FCD7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6652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87200" cy="5802655"/>
          </a:xfrm>
        </p:spPr>
        <p:txBody>
          <a:bodyPr>
            <a:normAutofit fontScale="92500" lnSpcReduction="10000"/>
          </a:bodyPr>
          <a:lstStyle/>
          <a:p>
            <a:endParaRPr lang="en-US" sz="2667" dirty="0"/>
          </a:p>
          <a:p>
            <a:r>
              <a:rPr lang="en-GB" sz="2667" b="1" dirty="0"/>
              <a:t>Challenges: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 number of university learners at level 6 and 7.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Increased graduate employability via stronger employer links.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IoC courses in key areas (e.g. Data Science and Cyber Security).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Embedding innovative learning methods into materials &amp; delivery. </a:t>
            </a:r>
          </a:p>
          <a:p>
            <a:endParaRPr lang="en-GB" sz="2667" dirty="0"/>
          </a:p>
          <a:p>
            <a:r>
              <a:rPr lang="en-GB" sz="2667" b="1" dirty="0"/>
              <a:t>Work Packages: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Co-designed Industry Accreditation Standard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Degree Programmes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Curriculum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Student Software Companies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Extra-Curricular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Innovative Spaces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Data Analytics for Education Enhancement 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Blockchain Learner Records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457201"/>
            <a:ext cx="15316200" cy="990600"/>
          </a:xfrm>
        </p:spPr>
        <p:txBody>
          <a:bodyPr/>
          <a:lstStyle/>
          <a:p>
            <a:r>
              <a:rPr lang="en-US" dirty="0"/>
              <a:t>THEME 1: University Learners </a:t>
            </a:r>
            <a:br>
              <a:rPr lang="en-US" dirty="0"/>
            </a:br>
            <a:r>
              <a:rPr lang="en-US" dirty="0"/>
              <a:t>(Lead: Open University)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65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607C0-174A-964D-A1AD-1AB0E3205157}"/>
              </a:ext>
            </a:extLst>
          </p:cNvPr>
          <p:cNvSpPr txBox="1"/>
          <p:nvPr/>
        </p:nvSpPr>
        <p:spPr>
          <a:xfrm>
            <a:off x="9499600" y="2976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335E0-39F1-1542-91CB-C91E7D16378A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17471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EC287-A92D-9744-B51C-61F121038BA8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6638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5B160C-2801-4A44-BC9F-710150030A15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6165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9EB070-D046-4440-AAD5-6D3C764812C6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08150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F94F3C5-D3A8-C041-9DD6-476066276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869DAB-1331-9A4E-BC1A-103C218F42E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488BD9-ACE2-754C-B03C-640CED3E2DD8}"/>
              </a:ext>
            </a:extLst>
          </p:cNvPr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FC783C-29F8-4447-AFC6-2E808F20D6F7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D780DC-8888-DE41-9E2D-C533E4213018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B5BA29-7BDD-724A-898C-1552D2DE59B6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CA5F92-FDF0-1146-B436-8B5164BEDE6F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A0F6DD-EB03-994D-ACDC-5EE17496C6C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9730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6EDBCC-2009-A94D-84F9-D34F15E619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B022E4-5178-724A-9CB9-155E05BD53CF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794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3A385F1-A8D2-F143-AB17-AC77E8E8C38D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2929084302"/>
      </p:ext>
    </p:extLst>
  </p:cSld>
  <p:clrMapOvr>
    <a:masterClrMapping/>
  </p:clrMapOvr>
</p:sld>
</file>

<file path=ppt/theme/theme1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8729</TotalTime>
  <Words>516</Words>
  <Application>Microsoft Office PowerPoint</Application>
  <PresentationFormat>Custom</PresentationFormat>
  <Paragraphs>181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IoC Theme</vt:lpstr>
      <vt:lpstr>PowerPoint Presentation</vt:lpstr>
      <vt:lpstr>THEME 1: University Learners  (Lead: Open University) </vt:lpstr>
      <vt:lpstr>Theme 1 University Learners New routes to support inclusivity</vt:lpstr>
      <vt:lpstr>Theme 1 University Learners New routes to support inclusivity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Regarding</dc:title>
  <dc:creator>Ruth Newell</dc:creator>
  <cp:lastModifiedBy>James Davenport</cp:lastModifiedBy>
  <cp:revision>427</cp:revision>
  <dcterms:created xsi:type="dcterms:W3CDTF">2017-12-10T19:24:22Z</dcterms:created>
  <dcterms:modified xsi:type="dcterms:W3CDTF">2019-01-03T14:19:17Z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