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T _Powerpoint_BGs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66144"/>
            <a:ext cx="8402824" cy="147002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14400" y="6015264"/>
            <a:ext cx="8534400" cy="539727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2235" y="1213162"/>
            <a:ext cx="11070165" cy="4378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5665100"/>
            <a:ext cx="11074400" cy="615545"/>
          </a:xfrm>
        </p:spPr>
        <p:txBody>
          <a:bodyPr>
            <a:normAutofit/>
          </a:bodyPr>
          <a:lstStyle>
            <a:lvl1pPr marL="0" indent="0" algn="l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7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T _Powerpoint_BGs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66144"/>
            <a:ext cx="8402824" cy="147002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14400" y="6015264"/>
            <a:ext cx="8534400" cy="53972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T _Powerpoint_BGs1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66144"/>
            <a:ext cx="8402824" cy="147002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14400" y="6015264"/>
            <a:ext cx="8534400" cy="53972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T _Powerpoint_BGs1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067837"/>
            <a:ext cx="3829981" cy="505832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624915" y="1067837"/>
            <a:ext cx="6957485" cy="50583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067837"/>
            <a:ext cx="3829981" cy="505832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624915" y="1067837"/>
            <a:ext cx="6957485" cy="2483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/>
          </p:nvPr>
        </p:nvSpPr>
        <p:spPr>
          <a:xfrm>
            <a:off x="4624915" y="3718797"/>
            <a:ext cx="3327580" cy="24010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22071" y="3718797"/>
            <a:ext cx="3360331" cy="24010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T _Powerpoint_BGs24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09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8042107" cy="48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80474"/>
            <a:ext cx="10972800" cy="504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0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5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310" y="196645"/>
            <a:ext cx="69612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sz="2500" b="1" dirty="0">
                <a:solidFill>
                  <a:prstClr val="black"/>
                </a:solidFill>
                <a:latin typeface="Arial"/>
              </a:rPr>
              <a:t>Theme 2: the Digital Workforce</a:t>
            </a:r>
            <a:endParaRPr lang="en-GB" sz="25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1084" y="1661652"/>
            <a:ext cx="770849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Aim: to create a new industry-facing market of HEI-led, industry-valued provision in areas of strategy importance </a:t>
            </a:r>
          </a:p>
          <a:p>
            <a:pPr defTabSz="457200"/>
            <a:endParaRPr lang="en-GB" b="1" dirty="0">
              <a:solidFill>
                <a:prstClr val="black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WP2.1 	Alternative Delivery Models </a:t>
            </a:r>
          </a:p>
          <a:p>
            <a:pPr defTabSz="457200"/>
            <a:r>
              <a:rPr lang="en-GB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1600" dirty="0">
                <a:solidFill>
                  <a:prstClr val="black"/>
                </a:solidFill>
                <a:latin typeface="Arial"/>
              </a:rPr>
              <a:t>identify and synthesis good practice </a:t>
            </a:r>
          </a:p>
          <a:p>
            <a:pPr defTabSz="457200"/>
            <a:endParaRPr lang="en-GB" b="1" dirty="0">
              <a:solidFill>
                <a:prstClr val="black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WP2.2	Specialist Provision </a:t>
            </a:r>
          </a:p>
          <a:p>
            <a:pPr lvl="2" defTabSz="457200"/>
            <a:r>
              <a:rPr lang="en-GB" sz="1600" dirty="0">
                <a:solidFill>
                  <a:prstClr val="black"/>
                </a:solidFill>
                <a:latin typeface="Arial"/>
              </a:rPr>
              <a:t>to upskill </a:t>
            </a:r>
            <a:r>
              <a:rPr lang="en-GB" sz="1600" dirty="0">
                <a:solidFill>
                  <a:prstClr val="black"/>
                </a:solidFill>
                <a:latin typeface="Arial"/>
              </a:rPr>
              <a:t>employees with an existing technical background in the area</a:t>
            </a:r>
            <a:endParaRPr lang="en-GB" sz="1600" dirty="0">
              <a:solidFill>
                <a:prstClr val="black"/>
              </a:solidFill>
              <a:latin typeface="Arial"/>
            </a:endParaRPr>
          </a:p>
          <a:p>
            <a:pPr defTabSz="457200"/>
            <a:endParaRPr lang="en-GB" b="1" dirty="0">
              <a:solidFill>
                <a:prstClr val="black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WP2.3	Generalist Provision </a:t>
            </a:r>
          </a:p>
          <a:p>
            <a:pPr lvl="2" defTabSz="457200"/>
            <a:r>
              <a:rPr lang="en-GB" sz="1600" dirty="0">
                <a:solidFill>
                  <a:prstClr val="black"/>
                </a:solidFill>
                <a:latin typeface="Arial"/>
              </a:rPr>
              <a:t>retrain employees from different background with digital skills to move into new roles </a:t>
            </a:r>
          </a:p>
          <a:p>
            <a:pPr defTabSz="457200"/>
            <a:endParaRPr lang="en-GB" b="1" dirty="0">
              <a:solidFill>
                <a:prstClr val="black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WP2.4	Education training </a:t>
            </a:r>
          </a:p>
          <a:p>
            <a:pPr lvl="2" defTabSz="457200"/>
            <a:r>
              <a:rPr lang="en-GB" sz="1600" dirty="0">
                <a:solidFill>
                  <a:prstClr val="black"/>
                </a:solidFill>
                <a:latin typeface="Arial"/>
              </a:rPr>
              <a:t>to work </a:t>
            </a:r>
            <a:r>
              <a:rPr lang="en-GB" sz="1600" dirty="0">
                <a:solidFill>
                  <a:prstClr val="black"/>
                </a:solidFill>
                <a:latin typeface="Arial"/>
              </a:rPr>
              <a:t>with employers on training employees with an educational/training role in their </a:t>
            </a:r>
            <a:r>
              <a:rPr lang="en-GB" sz="1600" dirty="0">
                <a:solidFill>
                  <a:prstClr val="black"/>
                </a:solidFill>
                <a:latin typeface="Arial"/>
              </a:rPr>
              <a:t>company</a:t>
            </a:r>
          </a:p>
          <a:p>
            <a:pPr defTabSz="457200"/>
            <a:endParaRPr lang="en-GB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09" y="4828032"/>
            <a:ext cx="3609283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310" y="196645"/>
            <a:ext cx="69612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sz="2500" b="1" dirty="0" err="1">
                <a:solidFill>
                  <a:prstClr val="black"/>
                </a:solidFill>
                <a:latin typeface="Arial"/>
              </a:rPr>
              <a:t>Shadbolt</a:t>
            </a:r>
            <a:r>
              <a:rPr lang="en-GB" sz="2500" b="1" dirty="0">
                <a:solidFill>
                  <a:prstClr val="black"/>
                </a:solidFill>
                <a:latin typeface="Arial"/>
              </a:rPr>
              <a:t> Review 2016 – How T2 contributes</a:t>
            </a:r>
            <a:endParaRPr lang="en-GB" sz="25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969" y="938429"/>
            <a:ext cx="85825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Recommendation 1: </a:t>
            </a:r>
          </a:p>
          <a:p>
            <a:pPr defTabSz="457200"/>
            <a:r>
              <a:rPr lang="en-GB" dirty="0">
                <a:solidFill>
                  <a:srgbClr val="A626AA">
                    <a:lumMod val="40000"/>
                    <a:lumOff val="60000"/>
                  </a:srgbClr>
                </a:solidFill>
                <a:latin typeface="Arial"/>
              </a:rPr>
              <a:t>Improving the data </a:t>
            </a: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Recommendation 2: </a:t>
            </a:r>
          </a:p>
          <a:p>
            <a:pPr defTabSz="457200"/>
            <a:r>
              <a:rPr lang="en-GB" dirty="0">
                <a:solidFill>
                  <a:srgbClr val="C90062"/>
                </a:solidFill>
                <a:latin typeface="Arial"/>
              </a:rPr>
              <a:t>Extending and promoting work experience</a:t>
            </a:r>
            <a:endParaRPr lang="en-GB" dirty="0">
              <a:solidFill>
                <a:srgbClr val="C90062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Recommendation </a:t>
            </a:r>
            <a:r>
              <a:rPr lang="en-GB" b="1" dirty="0">
                <a:solidFill>
                  <a:prstClr val="black"/>
                </a:solidFill>
                <a:latin typeface="Arial"/>
              </a:rPr>
              <a:t>3: </a:t>
            </a:r>
          </a:p>
          <a:p>
            <a:pPr defTabSz="457200"/>
            <a:r>
              <a:rPr lang="en-GB" dirty="0">
                <a:solidFill>
                  <a:srgbClr val="C90062"/>
                </a:solidFill>
                <a:latin typeface="Arial"/>
              </a:rPr>
              <a:t>Ensuring graduates’ foundational knowledge and their ability to adapt</a:t>
            </a:r>
            <a:endParaRPr lang="en-GB" dirty="0">
              <a:solidFill>
                <a:srgbClr val="C90062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Recommendation </a:t>
            </a:r>
            <a:r>
              <a:rPr lang="en-GB" b="1" dirty="0">
                <a:solidFill>
                  <a:prstClr val="black"/>
                </a:solidFill>
                <a:latin typeface="Arial"/>
              </a:rPr>
              <a:t>4: </a:t>
            </a:r>
          </a:p>
          <a:p>
            <a:pPr defTabSz="457200"/>
            <a:r>
              <a:rPr lang="en-GB" dirty="0">
                <a:solidFill>
                  <a:srgbClr val="C90062"/>
                </a:solidFill>
                <a:latin typeface="Arial"/>
              </a:rPr>
              <a:t>Improving graduates’ softer and work readiness skills </a:t>
            </a:r>
            <a:endParaRPr lang="en-GB" dirty="0">
              <a:solidFill>
                <a:srgbClr val="C90062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Recommendation 5</a:t>
            </a:r>
            <a:r>
              <a:rPr lang="en-GB" b="1" dirty="0">
                <a:solidFill>
                  <a:prstClr val="black"/>
                </a:solidFill>
                <a:latin typeface="Arial"/>
              </a:rPr>
              <a:t>: </a:t>
            </a:r>
          </a:p>
          <a:p>
            <a:pPr defTabSz="457200"/>
            <a:r>
              <a:rPr lang="en-GB" dirty="0">
                <a:solidFill>
                  <a:srgbClr val="C90062"/>
                </a:solidFill>
                <a:latin typeface="Arial"/>
              </a:rPr>
              <a:t>Careers advice and visibility of graduate opportunities </a:t>
            </a:r>
            <a:endParaRPr lang="en-GB" dirty="0">
              <a:solidFill>
                <a:srgbClr val="C90062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Recommendation </a:t>
            </a:r>
            <a:r>
              <a:rPr lang="en-GB" b="1" dirty="0">
                <a:solidFill>
                  <a:prstClr val="black"/>
                </a:solidFill>
                <a:latin typeface="Arial"/>
              </a:rPr>
              <a:t>6: </a:t>
            </a:r>
          </a:p>
          <a:p>
            <a:pPr defTabSz="457200"/>
            <a:r>
              <a:rPr lang="en-GB" dirty="0">
                <a:solidFill>
                  <a:srgbClr val="C90062"/>
                </a:solidFill>
                <a:latin typeface="Arial"/>
              </a:rPr>
              <a:t>Developing a clearer view of the requirements of start-up technology companies </a:t>
            </a:r>
            <a:endParaRPr lang="en-GB" dirty="0">
              <a:solidFill>
                <a:srgbClr val="C90062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Recommendation </a:t>
            </a:r>
            <a:r>
              <a:rPr lang="en-GB" b="1" dirty="0">
                <a:solidFill>
                  <a:prstClr val="black"/>
                </a:solidFill>
                <a:latin typeface="Arial"/>
              </a:rPr>
              <a:t>7: </a:t>
            </a:r>
          </a:p>
          <a:p>
            <a:pPr defTabSz="457200"/>
            <a:r>
              <a:rPr lang="en-GB" dirty="0">
                <a:solidFill>
                  <a:srgbClr val="C90062"/>
                </a:solidFill>
                <a:latin typeface="Arial"/>
              </a:rPr>
              <a:t>Developing a better understanding of, and supporting SMEs  </a:t>
            </a:r>
            <a:endParaRPr lang="en-GB" dirty="0">
              <a:solidFill>
                <a:srgbClr val="C90062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Recommendation </a:t>
            </a:r>
            <a:r>
              <a:rPr lang="en-GB" b="1" dirty="0">
                <a:solidFill>
                  <a:prstClr val="black"/>
                </a:solidFill>
                <a:latin typeface="Arial"/>
              </a:rPr>
              <a:t>8: </a:t>
            </a:r>
          </a:p>
          <a:p>
            <a:pPr defTabSz="457200"/>
            <a:r>
              <a:rPr lang="en-GB" dirty="0">
                <a:solidFill>
                  <a:srgbClr val="A626AA">
                    <a:lumMod val="40000"/>
                    <a:lumOff val="60000"/>
                  </a:srgbClr>
                </a:solidFill>
                <a:latin typeface="Arial"/>
              </a:rPr>
              <a:t>Horizon scanning for future demands for skills</a:t>
            </a:r>
            <a:endParaRPr lang="en-GB" dirty="0">
              <a:solidFill>
                <a:srgbClr val="A626AA">
                  <a:lumMod val="40000"/>
                  <a:lumOff val="60000"/>
                </a:srgbClr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Recommendation </a:t>
            </a:r>
            <a:r>
              <a:rPr lang="en-GB" b="1" dirty="0">
                <a:solidFill>
                  <a:prstClr val="black"/>
                </a:solidFill>
                <a:latin typeface="Arial"/>
              </a:rPr>
              <a:t>9: </a:t>
            </a:r>
          </a:p>
          <a:p>
            <a:pPr defTabSz="457200"/>
            <a:r>
              <a:rPr lang="en-GB" dirty="0">
                <a:solidFill>
                  <a:prstClr val="black"/>
                </a:solidFill>
                <a:latin typeface="Arial"/>
              </a:rPr>
              <a:t>Academic accreditation of degree courses</a:t>
            </a:r>
            <a:endParaRPr lang="en-GB" dirty="0">
              <a:solidFill>
                <a:prstClr val="black"/>
              </a:solidFill>
              <a:latin typeface="Arial"/>
            </a:endParaRPr>
          </a:p>
          <a:p>
            <a:pPr defTabSz="457200"/>
            <a:r>
              <a:rPr lang="en-GB" b="1" dirty="0">
                <a:solidFill>
                  <a:prstClr val="black"/>
                </a:solidFill>
                <a:latin typeface="Arial"/>
              </a:rPr>
              <a:t>Recommendation </a:t>
            </a:r>
            <a:r>
              <a:rPr lang="en-GB" b="1" dirty="0">
                <a:solidFill>
                  <a:prstClr val="black"/>
                </a:solidFill>
                <a:latin typeface="Arial"/>
              </a:rPr>
              <a:t>10:</a:t>
            </a:r>
          </a:p>
          <a:p>
            <a:pPr defTabSz="457200"/>
            <a:r>
              <a:rPr lang="en-GB" dirty="0">
                <a:solidFill>
                  <a:prstClr val="black"/>
                </a:solidFill>
                <a:latin typeface="Arial"/>
              </a:rPr>
              <a:t>Engaging industry in accreditation</a:t>
            </a:r>
            <a:endParaRPr lang="en-GB" dirty="0">
              <a:solidFill>
                <a:prstClr val="black"/>
              </a:solidFill>
              <a:latin typeface="Arial"/>
            </a:endParaRPr>
          </a:p>
          <a:p>
            <a:pPr defTabSz="457200"/>
            <a:endParaRPr lang="en-GB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8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310" y="196645"/>
            <a:ext cx="69612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sz="2500" b="1" dirty="0">
                <a:solidFill>
                  <a:prstClr val="black"/>
                </a:solidFill>
                <a:latin typeface="Arial"/>
              </a:rPr>
              <a:t>Theme 2 Challenges</a:t>
            </a:r>
            <a:endParaRPr lang="en-GB" sz="25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7076" y="1205337"/>
            <a:ext cx="7708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/>
              </a:rPr>
              <a:t>To champion the role of the university as a teaching </a:t>
            </a:r>
            <a:r>
              <a:rPr lang="en-GB">
                <a:solidFill>
                  <a:prstClr val="black"/>
                </a:solidFill>
                <a:latin typeface="Arial"/>
              </a:rPr>
              <a:t>and learning </a:t>
            </a:r>
            <a:r>
              <a:rPr lang="en-GB" dirty="0">
                <a:solidFill>
                  <a:prstClr val="black"/>
                </a:solidFill>
                <a:latin typeface="Arial"/>
              </a:rPr>
              <a:t>partner/provider to equip learners for a career rather than jobs</a:t>
            </a:r>
          </a:p>
          <a:p>
            <a:pPr defTabSz="457200"/>
            <a:endParaRPr lang="en-GB" dirty="0">
              <a:solidFill>
                <a:prstClr val="black"/>
              </a:solidFill>
              <a:latin typeface="Arial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/>
              </a:rPr>
              <a:t>To draw in more representation from business and industry, across the sectors and from different sizes of company </a:t>
            </a:r>
          </a:p>
          <a:p>
            <a:pPr defTabSz="457200"/>
            <a:endParaRPr lang="en-GB" dirty="0">
              <a:solidFill>
                <a:prstClr val="black"/>
              </a:solidFill>
              <a:latin typeface="Arial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/>
              </a:rPr>
              <a:t>To draw in more universities to provide Degree Apprenticeships and other course models, disseminate their knowledge and address needs specific to their region </a:t>
            </a:r>
          </a:p>
          <a:p>
            <a:pPr defTabSz="457200"/>
            <a:endParaRPr lang="en-GB" dirty="0">
              <a:solidFill>
                <a:prstClr val="black"/>
              </a:solidFill>
              <a:latin typeface="Arial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/>
              </a:rPr>
              <a:t>Helping universities and employers to understand each others procedures and timescales for developing new courses</a:t>
            </a:r>
          </a:p>
        </p:txBody>
      </p:sp>
    </p:spTree>
    <p:extLst>
      <p:ext uri="{BB962C8B-B14F-4D97-AF65-F5344CB8AC3E}">
        <p14:creationId xmlns:p14="http://schemas.microsoft.com/office/powerpoint/2010/main" val="21798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213&quot;&gt;&lt;/object&gt;&lt;object type=&quot;2&quot; unique_id=&quot;10214&quot;&gt;&lt;object type=&quot;3&quot; unique_id=&quot;10215&quot;&gt;&lt;property id=&quot;20148&quot; value=&quot;5&quot;/&gt;&lt;property id=&quot;20300&quot; value=&quot;Slide 1&quot;/&gt;&lt;property id=&quot;20307&quot; value=&quot;257&quot;/&gt;&lt;/object&gt;&lt;object type=&quot;3&quot; unique_id=&quot;10216&quot;&gt;&lt;property id=&quot;20148&quot; value=&quot;5&quot;/&gt;&lt;property id=&quot;20300&quot; value=&quot;Slide 2&quot;/&gt;&lt;property id=&quot;20307&quot; value=&quot;258&quot;/&gt;&lt;/object&gt;&lt;object type=&quot;3&quot; unique_id=&quot;10217&quot;&gt;&lt;property id=&quot;20148&quot; value=&quot;5&quot;/&gt;&lt;property id=&quot;20300&quot; value=&quot;Slide 3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003150"/>
      </a:dk2>
      <a:lt2>
        <a:srgbClr val="AEB4AB"/>
      </a:lt2>
      <a:accent1>
        <a:srgbClr val="C90062"/>
      </a:accent1>
      <a:accent2>
        <a:srgbClr val="00A8B4"/>
      </a:accent2>
      <a:accent3>
        <a:srgbClr val="0083BE"/>
      </a:accent3>
      <a:accent4>
        <a:srgbClr val="A626AA"/>
      </a:accent4>
      <a:accent5>
        <a:srgbClr val="69923A"/>
      </a:accent5>
      <a:accent6>
        <a:srgbClr val="FB4F1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1_Office Theme</vt:lpstr>
      <vt:lpstr>PowerPoint Presentation</vt:lpstr>
      <vt:lpstr>PowerPoint Presentation</vt:lpstr>
      <vt:lpstr>PowerPoint Presentation</vt:lpstr>
    </vt:vector>
  </TitlesOfParts>
  <Company>Aston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Gareth</dc:creator>
  <cp:lastModifiedBy>James, Gareth</cp:lastModifiedBy>
  <cp:revision>1</cp:revision>
  <dcterms:created xsi:type="dcterms:W3CDTF">2019-01-02T10:46:20Z</dcterms:created>
  <dcterms:modified xsi:type="dcterms:W3CDTF">2019-01-02T10:47:01Z</dcterms:modified>
</cp:coreProperties>
</file>