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76" r:id="rId3"/>
    <p:sldId id="271" r:id="rId4"/>
    <p:sldId id="272" r:id="rId5"/>
    <p:sldId id="275" r:id="rId6"/>
    <p:sldId id="273" r:id="rId7"/>
    <p:sldId id="278" r:id="rId8"/>
    <p:sldId id="280" r:id="rId9"/>
    <p:sldId id="279" r:id="rId10"/>
    <p:sldId id="281" r:id="rId11"/>
    <p:sldId id="270" r:id="rId12"/>
    <p:sldId id="274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38"/>
    <a:srgbClr val="00040C"/>
    <a:srgbClr val="120046"/>
    <a:srgbClr val="01133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oC_Logo_OnBlue_AW.jpg"/>
          <p:cNvSpPr>
            <a:spLocks noChangeAspect="1" noChangeArrowheads="1"/>
          </p:cNvSpPr>
          <p:nvPr/>
        </p:nvSpPr>
        <p:spPr bwMode="auto">
          <a:xfrm>
            <a:off x="26194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b="29273"/>
          <a:stretch/>
        </p:blipFill>
        <p:spPr>
          <a:xfrm>
            <a:off x="2363993" y="1849645"/>
            <a:ext cx="4574690" cy="1581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8831" y="3638895"/>
            <a:ext cx="6858000" cy="1790700"/>
          </a:xfrm>
          <a:prstGeom prst="rect">
            <a:avLst/>
          </a:prstGeom>
          <a:solidFill>
            <a:srgbClr val="0C2738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UK Higher ed.</a:t>
            </a:r>
            <a:b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H. Davenport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13285" y="4627176"/>
            <a:ext cx="6858000" cy="1241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18 October 2019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(With Tom Crick, Alastair Irons, Tom Prickett; 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all four are British Computer Society )</a:t>
            </a:r>
          </a:p>
        </p:txBody>
      </p:sp>
    </p:spTree>
    <p:extLst>
      <p:ext uri="{BB962C8B-B14F-4D97-AF65-F5344CB8AC3E}">
        <p14:creationId xmlns:p14="http://schemas.microsoft.com/office/powerpoint/2010/main" val="170790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1C67553-05D5-472A-8307-F87B7DAB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next for accreditation??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D44DF-6F60-43B6-A6AB-9C15DB26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appropriateness of books (or how deficiencies are handled). Shouldn’t be necessary, but see SQL and [1]</a:t>
            </a:r>
          </a:p>
          <a:p>
            <a:r>
              <a:rPr lang="en-GB" dirty="0"/>
              <a:t>Check students’ attitudes to informal resources</a:t>
            </a:r>
          </a:p>
          <a:p>
            <a:r>
              <a:rPr lang="en-GB" dirty="0"/>
              <a:t>?? Insist that there’s some practical Cybersecurity work, e.g. implementing a </a:t>
            </a:r>
            <a:r>
              <a:rPr lang="en-GB"/>
              <a:t>password system 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7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6913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Rectangle 4"/>
          <p:cNvSpPr/>
          <p:nvPr/>
        </p:nvSpPr>
        <p:spPr>
          <a:xfrm>
            <a:off x="3141343" y="2676798"/>
            <a:ext cx="2917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 </a:t>
            </a:r>
            <a:endParaRPr lang="en-GB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5560005"/>
            <a:ext cx="2197372" cy="84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06" y="5606682"/>
            <a:ext cx="2615054" cy="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8C64A66-0920-4768-9C91-A9A7C4A8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D2CF-4CAE-4C0A-851A-3F7AD59C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5426"/>
            <a:ext cx="7886700" cy="5191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[1] Cynthia Taylor and </a:t>
            </a:r>
            <a:r>
              <a:rPr lang="en-GB" sz="2000" dirty="0" err="1"/>
              <a:t>Saheel</a:t>
            </a:r>
            <a:r>
              <a:rPr lang="en-GB" sz="2000" dirty="0"/>
              <a:t> </a:t>
            </a:r>
            <a:r>
              <a:rPr lang="en-GB" sz="2000" dirty="0" err="1"/>
              <a:t>Sakharkar</a:t>
            </a:r>
            <a:r>
              <a:rPr lang="en-GB" sz="2000" dirty="0"/>
              <a:t>. ';DROP TABLE textbooks; ― An Argument for SQL Injection Coverage in Database Textbooks. In Proc. of SIGCSE 2019, pages 191-197, 2019.</a:t>
            </a:r>
          </a:p>
          <a:p>
            <a:pPr marL="0" indent="0">
              <a:buNone/>
            </a:pPr>
            <a:r>
              <a:rPr lang="en-GB" sz="2000" dirty="0"/>
              <a:t>[2] N. Meng, S. Nagy, D. Yao, W. Zhuang, and G. Arango </a:t>
            </a:r>
            <a:r>
              <a:rPr lang="en-GB" sz="2000" dirty="0" err="1"/>
              <a:t>Argoty</a:t>
            </a:r>
            <a:r>
              <a:rPr lang="en-GB" sz="2000" dirty="0"/>
              <a:t>. Secure coding practices in Java: Challenges and vulnerabilities. In IEEE/ACM 40th Int. Conf. on Software Engineering, pages 372-383, 2018.</a:t>
            </a:r>
          </a:p>
          <a:p>
            <a:pPr marL="0" indent="0">
              <a:buNone/>
            </a:pPr>
            <a:r>
              <a:rPr lang="en-GB" sz="2000" dirty="0"/>
              <a:t>[3] F. Fischer, K. </a:t>
            </a:r>
            <a:r>
              <a:rPr lang="en-GB" sz="2000" dirty="0" err="1"/>
              <a:t>Böttinger</a:t>
            </a:r>
            <a:r>
              <a:rPr lang="en-GB" sz="2000" dirty="0"/>
              <a:t>, H. Xiao, C. </a:t>
            </a:r>
            <a:r>
              <a:rPr lang="en-GB" sz="2000" dirty="0" err="1"/>
              <a:t>Stransky</a:t>
            </a:r>
            <a:r>
              <a:rPr lang="en-GB" sz="2000" dirty="0"/>
              <a:t>, Y. </a:t>
            </a:r>
            <a:r>
              <a:rPr lang="en-GB" sz="2000" dirty="0" err="1"/>
              <a:t>Acar</a:t>
            </a:r>
            <a:r>
              <a:rPr lang="en-GB" sz="2000" dirty="0"/>
              <a:t>, M. Backes, and S. </a:t>
            </a:r>
            <a:r>
              <a:rPr lang="en-GB" sz="2000" dirty="0" err="1"/>
              <a:t>Fahl</a:t>
            </a:r>
            <a:r>
              <a:rPr lang="en-GB" sz="2000" dirty="0"/>
              <a:t>. Stack Overflow Considered Harmful? The Impact of </a:t>
            </a:r>
            <a:r>
              <a:rPr lang="en-GB" sz="2000" dirty="0" err="1"/>
              <a:t>Copy&amp;Paste</a:t>
            </a:r>
            <a:r>
              <a:rPr lang="en-GB" sz="2000" dirty="0"/>
              <a:t> on Android Application Security. In 38th IEEE Symposium on Security and Privacy, pages 121-136, 2017.</a:t>
            </a:r>
          </a:p>
          <a:p>
            <a:pPr marL="0" indent="0">
              <a:buNone/>
            </a:pPr>
            <a:r>
              <a:rPr lang="en-GB" sz="2000" dirty="0"/>
              <a:t>[4] T. Unruh, B. </a:t>
            </a:r>
            <a:r>
              <a:rPr lang="en-GB" sz="2000" dirty="0" err="1"/>
              <a:t>Shastry</a:t>
            </a:r>
            <a:r>
              <a:rPr lang="en-GB" sz="2000" dirty="0"/>
              <a:t>, M. </a:t>
            </a:r>
            <a:r>
              <a:rPr lang="en-GB" sz="2000" dirty="0" err="1"/>
              <a:t>Skoruppa</a:t>
            </a:r>
            <a:r>
              <a:rPr lang="en-GB" sz="2000" dirty="0"/>
              <a:t>, F. Maggi, K. </a:t>
            </a:r>
            <a:r>
              <a:rPr lang="en-GB" sz="2000" dirty="0" err="1"/>
              <a:t>Rieck</a:t>
            </a:r>
            <a:r>
              <a:rPr lang="en-GB" sz="2000" dirty="0"/>
              <a:t>, J.-P. Seifert, and F. Yamaguchi. Leveraging Flawed Tutorials for Seeding Large-Scale Web Vulnerability Discovery. In Proc. of 11th USENIX Workshop on Offensive Technologies (WOOT 2017), 2017.</a:t>
            </a:r>
          </a:p>
          <a:p>
            <a:pPr marL="0" indent="0">
              <a:buNone/>
            </a:pPr>
            <a:r>
              <a:rPr lang="en-GB" sz="2000" dirty="0"/>
              <a:t>[5] Alastair Irons, Nick Savage, Carsten Maple, Adrian Davies, and Lyndsay Turley. Cybersecurity in CS Degrees</a:t>
            </a:r>
            <a:r>
              <a:rPr lang="en-GB" sz="2000" i="1" dirty="0"/>
              <a:t>. </a:t>
            </a:r>
            <a:r>
              <a:rPr lang="en-GB" sz="2000" i="1" dirty="0" err="1"/>
              <a:t>ITNow</a:t>
            </a:r>
            <a:r>
              <a:rPr lang="en-GB" sz="2000" dirty="0"/>
              <a:t>, 58:56-57, 2016.</a:t>
            </a:r>
          </a:p>
        </p:txBody>
      </p:sp>
    </p:spTree>
    <p:extLst>
      <p:ext uri="{BB962C8B-B14F-4D97-AF65-F5344CB8AC3E}">
        <p14:creationId xmlns:p14="http://schemas.microsoft.com/office/powerpoint/2010/main" val="11801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72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4047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F50D3C7-0A82-4F71-850A-F713A06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4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Who are we?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B21E0-6C3B-4F1C-BD25-D7DEBB4E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British Computer Society: the Chartered Institute for IT.  Mission “Make IT good for society”. See https://www.bcs.org/</a:t>
            </a:r>
          </a:p>
          <a:p>
            <a:r>
              <a:rPr lang="en-GB" dirty="0"/>
              <a:t>A learned and professional society, that also does accreditation: think ACM+ABET.</a:t>
            </a:r>
          </a:p>
          <a:p>
            <a:r>
              <a:rPr lang="en-GB" dirty="0"/>
              <a:t>The Institute of Coding: a joint Government and industry initiative to improve digital skills at university level (</a:t>
            </a:r>
            <a:r>
              <a:rPr lang="en-GB" i="1" dirty="0"/>
              <a:t>not </a:t>
            </a:r>
            <a:r>
              <a:rPr lang="en-GB" dirty="0"/>
              <a:t>necessarily in universities) in England: funded 2018-2020, led from Bath. See https://instituteofcoding.org/</a:t>
            </a:r>
          </a:p>
        </p:txBody>
      </p:sp>
    </p:spTree>
    <p:extLst>
      <p:ext uri="{BB962C8B-B14F-4D97-AF65-F5344CB8AC3E}">
        <p14:creationId xmlns:p14="http://schemas.microsoft.com/office/powerpoint/2010/main" val="13906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101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06ED288-F95E-4482-ACC3-2A668A1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3950"/>
            <a:ext cx="7886700" cy="11811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 a dichotomy in demand</a:t>
            </a:r>
            <a:b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A981-921C-4A39-B055-8674D74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specialists: many estimates of the size of the shortage, but always huge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“generalist” programmer, designer etc. needs to know “some Cybersecurity” (recognised in ACM 2013 and BCS equivalent)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 that there’s a limit to the mess that a Cybersecurity expert can clean up retrospectively: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buffer overflows and certain leakages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 fix bad design decisions (no framework to check for CSRF; unencrypted passwords, logging in the wrong place [Facebook!]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SQL Injection</a:t>
            </a:r>
          </a:p>
          <a:p>
            <a:r>
              <a:rPr lang="en-GB" dirty="0"/>
              <a:t>A study of the 7 database textbooks used by 44 of the top 50 US departments.</a:t>
            </a:r>
          </a:p>
          <a:p>
            <a:r>
              <a:rPr lang="en-GB" dirty="0"/>
              <a:t>5 had no mention of the SQL Injection, which is #1 in the OWASP “Top 10” list of weaknesses, and the cause of many current breaches</a:t>
            </a:r>
          </a:p>
          <a:p>
            <a:r>
              <a:rPr lang="en-GB" dirty="0"/>
              <a:t>Of the two that did, the discussion in the more popular one was seriously flawed</a:t>
            </a:r>
          </a:p>
        </p:txBody>
      </p:sp>
    </p:spTree>
    <p:extLst>
      <p:ext uri="{BB962C8B-B14F-4D97-AF65-F5344CB8AC3E}">
        <p14:creationId xmlns:p14="http://schemas.microsoft.com/office/powerpoint/2010/main" val="2688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Java</a:t>
            </a:r>
          </a:p>
          <a:p>
            <a:r>
              <a:rPr lang="en-GB" dirty="0"/>
              <a:t>Many Java textbooks go nowhere near security applications (credit card processing, username/ password handling etc.) despite their ubiquity</a:t>
            </a:r>
          </a:p>
          <a:p>
            <a:r>
              <a:rPr lang="en-GB" dirty="0"/>
              <a:t>The documentation of the APIs for the various packages tend to assume that the reader knows the basics, and wants to use </a:t>
            </a:r>
            <a:r>
              <a:rPr lang="en-GB" i="1" dirty="0"/>
              <a:t>this</a:t>
            </a:r>
            <a:r>
              <a:rPr lang="en-GB" dirty="0"/>
              <a:t> API.</a:t>
            </a:r>
          </a:p>
          <a:p>
            <a:r>
              <a:rPr lang="en-GB" dirty="0"/>
              <a:t>Hence the novice programmer is driven back to informal resources.</a:t>
            </a:r>
          </a:p>
        </p:txBody>
      </p:sp>
    </p:spTree>
    <p:extLst>
      <p:ext uri="{BB962C8B-B14F-4D97-AF65-F5344CB8AC3E}">
        <p14:creationId xmlns:p14="http://schemas.microsoft.com/office/powerpoint/2010/main" val="6274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EF9321B-B6A0-4B3A-A7FB-4E079B1F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969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Informal Resources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/>
              <a:t>such as </a:t>
            </a:r>
            <a:r>
              <a:rPr lang="en-GB" dirty="0" err="1"/>
              <a:t>StackOverflow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F654D-8D44-4ABC-93C2-D6D3C22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Focused on functionality and “getting it working”</a:t>
            </a:r>
          </a:p>
          <a:p>
            <a:r>
              <a:rPr lang="en-GB" dirty="0"/>
              <a:t>Consider Cross-Site Request Forgery (CSRF)</a:t>
            </a:r>
          </a:p>
          <a:p>
            <a:r>
              <a:rPr lang="en-GB" dirty="0"/>
              <a:t>By default, Spring protects against this</a:t>
            </a:r>
          </a:p>
          <a:p>
            <a:r>
              <a:rPr lang="en-US" dirty="0"/>
              <a:t>All the accepted answers to CSRF-related failures simply suggested disabling the check, with no comments on the downsides</a:t>
            </a:r>
          </a:p>
          <a:p>
            <a:r>
              <a:rPr lang="en-US" dirty="0"/>
              <a:t>[4] took top 30 tutorials (via Google)</a:t>
            </a:r>
          </a:p>
          <a:p>
            <a:r>
              <a:rPr lang="en-US" dirty="0"/>
              <a:t>6 had SQL Injection weaknesses, 3 CSRF</a:t>
            </a:r>
          </a:p>
          <a:p>
            <a:r>
              <a:rPr lang="en-US" dirty="0"/>
              <a:t>820 instances of these fragments on </a:t>
            </a:r>
            <a:r>
              <a:rPr lang="en-US" dirty="0" err="1"/>
              <a:t>Github</a:t>
            </a:r>
            <a:r>
              <a:rPr lang="en-US" dirty="0"/>
              <a:t>, of which 117 were verified manually </a:t>
            </a:r>
            <a:r>
              <a:rPr lang="en-GB" dirty="0"/>
              <a:t>to be vulnerable</a:t>
            </a:r>
          </a:p>
        </p:txBody>
      </p:sp>
    </p:spTree>
    <p:extLst>
      <p:ext uri="{BB962C8B-B14F-4D97-AF65-F5344CB8AC3E}">
        <p14:creationId xmlns:p14="http://schemas.microsoft.com/office/powerpoint/2010/main" val="261459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3F23E4A-B55C-434F-BE4F-14FF1202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UK Timeline for </a:t>
            </a:r>
            <a:r>
              <a:rPr lang="en-GB" dirty="0" err="1">
                <a:solidFill>
                  <a:schemeClr val="bg1"/>
                </a:solidFill>
              </a:rPr>
              <a:t>CyberSec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E49FBF7-5195-40DF-B6D4-E75A8A29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03" y="1247775"/>
            <a:ext cx="9034340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DDD41CC-14FD-432A-81C4-1AB9ECB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Timeline for implementation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2F654-90CD-4BD2-ABED-055A46AC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Cybersecurity Principles Roadshow: March-April 2016</a:t>
            </a:r>
            <a:endParaRPr lang="en-GB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GB" dirty="0"/>
              <a:t>All institutions expected to be fully compliant: Sept 2020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Status (autumn 2018)</a:t>
            </a:r>
          </a:p>
          <a:p>
            <a:r>
              <a:rPr lang="en-US" altLang="en-US" dirty="0"/>
              <a:t>70 Higher Education Institutes visited under this regime</a:t>
            </a:r>
          </a:p>
          <a:p>
            <a:r>
              <a:rPr lang="en-US" altLang="en-US" dirty="0"/>
              <a:t>54 Higher Education Institutes compliant</a:t>
            </a:r>
          </a:p>
          <a:p>
            <a:r>
              <a:rPr lang="en-US" altLang="en-US" dirty="0"/>
              <a:t>12 Higher Education Institutes requiring long actions (for next visit)</a:t>
            </a:r>
          </a:p>
          <a:p>
            <a:r>
              <a:rPr lang="en-US" altLang="en-US" dirty="0"/>
              <a:t>4 Higher Education Institutes requiring short term actions</a:t>
            </a:r>
            <a:endParaRPr lang="en-GB" alt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74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CC60C85-5362-4985-85B9-7DE1290B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97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Curricula guidelines (2015)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C89F-4F31-4FCB-9894-353538A0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3200" dirty="0"/>
              <a:t>Coverage is mandated of:</a:t>
            </a:r>
          </a:p>
          <a:p>
            <a:pPr>
              <a:defRPr/>
            </a:pPr>
            <a:r>
              <a:rPr lang="en-GB" dirty="0"/>
              <a:t>Information and risk</a:t>
            </a:r>
          </a:p>
          <a:p>
            <a:pPr>
              <a:defRPr/>
            </a:pPr>
            <a:r>
              <a:rPr lang="en-GB" dirty="0"/>
              <a:t>Threats and attacks</a:t>
            </a:r>
          </a:p>
          <a:p>
            <a:pPr>
              <a:defRPr/>
            </a:pPr>
            <a:r>
              <a:rPr lang="en-GB" dirty="0"/>
              <a:t>Cybersecurity architecture and operations</a:t>
            </a:r>
          </a:p>
          <a:p>
            <a:pPr>
              <a:defRPr/>
            </a:pPr>
            <a:r>
              <a:rPr lang="en-GB" dirty="0"/>
              <a:t>Secure systems and products</a:t>
            </a:r>
          </a:p>
          <a:p>
            <a:pPr>
              <a:defRPr/>
            </a:pPr>
            <a:r>
              <a:rPr lang="en-GB" dirty="0"/>
              <a:t>Cybersecurity management.</a:t>
            </a:r>
          </a:p>
          <a:p>
            <a:pPr marL="0" indent="0">
              <a:buNone/>
              <a:defRPr/>
            </a:pPr>
            <a:r>
              <a:rPr lang="en-GB" dirty="0"/>
              <a:t>In the light of our findings, where should this go?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824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Who are we?</vt:lpstr>
      <vt:lpstr>There’s a dichotomy in demand </vt:lpstr>
      <vt:lpstr>Educational Resources</vt:lpstr>
      <vt:lpstr>Educational Resources</vt:lpstr>
      <vt:lpstr>Informal Resources such as StackOverflow</vt:lpstr>
      <vt:lpstr>UK Timeline for CyberSec</vt:lpstr>
      <vt:lpstr>Timeline for implementation </vt:lpstr>
      <vt:lpstr>Curricula guidelines (2015)</vt:lpstr>
      <vt:lpstr>What next for accreditation??</vt:lpstr>
      <vt:lpstr>PowerPoint Presentation</vt:lpstr>
      <vt:lpstr>References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Haines</dc:creator>
  <cp:lastModifiedBy>James Davenport</cp:lastModifiedBy>
  <cp:revision>60</cp:revision>
  <dcterms:created xsi:type="dcterms:W3CDTF">2018-03-05T21:17:25Z</dcterms:created>
  <dcterms:modified xsi:type="dcterms:W3CDTF">2019-10-16T11:52:18Z</dcterms:modified>
</cp:coreProperties>
</file>