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1" r:id="rId2"/>
    <p:sldId id="276" r:id="rId3"/>
    <p:sldId id="271" r:id="rId4"/>
    <p:sldId id="272" r:id="rId5"/>
    <p:sldId id="275" r:id="rId6"/>
    <p:sldId id="273" r:id="rId7"/>
    <p:sldId id="278" r:id="rId8"/>
    <p:sldId id="280" r:id="rId9"/>
    <p:sldId id="279" r:id="rId10"/>
    <p:sldId id="282" r:id="rId11"/>
    <p:sldId id="270" r:id="rId12"/>
    <p:sldId id="274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738"/>
    <a:srgbClr val="00040C"/>
    <a:srgbClr val="120046"/>
    <a:srgbClr val="011331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C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97" b="29273"/>
          <a:stretch/>
        </p:blipFill>
        <p:spPr>
          <a:xfrm>
            <a:off x="741605" y="1800218"/>
            <a:ext cx="4574690" cy="1581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77074" y="2101165"/>
            <a:ext cx="3247074" cy="99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0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95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3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454047"/>
            <a:ext cx="760352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8" name="Round Single Corner Rectangle 7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11760" y="454047"/>
            <a:ext cx="1484488" cy="45398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605037" y="490486"/>
            <a:ext cx="5649913" cy="373063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363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78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98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06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51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43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35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04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EA7A-D48D-48FE-84E3-4861B9CD7550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3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CyberSecurity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in UK Higher ed.</a:t>
            </a:r>
            <a:b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James H. </a:t>
            </a:r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Davenport</a:t>
            </a:r>
          </a:p>
          <a:p>
            <a:r>
              <a:rPr lang="en-GB" sz="2200" dirty="0"/>
              <a:t>18 October 2019</a:t>
            </a:r>
          </a:p>
          <a:p>
            <a:r>
              <a:rPr lang="en-GB" sz="2200" dirty="0" smtClean="0"/>
              <a:t>With </a:t>
            </a:r>
            <a:r>
              <a:rPr lang="en-GB" sz="2200" dirty="0"/>
              <a:t>Tom Crick, Alastair Irons, Tom </a:t>
            </a:r>
            <a:r>
              <a:rPr lang="en-GB" sz="2200" dirty="0" smtClean="0"/>
              <a:t>Prickett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843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Check appropriateness of books (or how deficiencies are handled). Shouldn’t be necessary, but see SQL and [1]</a:t>
            </a:r>
          </a:p>
          <a:p>
            <a:r>
              <a:rPr lang="en-GB" dirty="0"/>
              <a:t>Check students’ attitudes to informal resources</a:t>
            </a:r>
          </a:p>
          <a:p>
            <a:r>
              <a:rPr lang="en-GB" dirty="0"/>
              <a:t>?? Insist that there’s some practical Cybersecurity </a:t>
            </a:r>
            <a:r>
              <a:rPr lang="en-GB" dirty="0" smtClean="0"/>
              <a:t>work ??</a:t>
            </a:r>
          </a:p>
          <a:p>
            <a:pPr lvl="1"/>
            <a:r>
              <a:rPr lang="en-GB" dirty="0" smtClean="0"/>
              <a:t>implementing </a:t>
            </a:r>
            <a:r>
              <a:rPr lang="en-GB" dirty="0"/>
              <a:t>a password </a:t>
            </a:r>
            <a:r>
              <a:rPr lang="en-GB" dirty="0" smtClean="0"/>
              <a:t>system</a:t>
            </a:r>
          </a:p>
          <a:p>
            <a:pPr lvl="1"/>
            <a:r>
              <a:rPr lang="en-GB" dirty="0" smtClean="0"/>
              <a:t>Hacker curriculum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4445" y="432295"/>
            <a:ext cx="6030506" cy="373063"/>
          </a:xfrm>
        </p:spPr>
        <p:txBody>
          <a:bodyPr>
            <a:noAutofit/>
          </a:bodyPr>
          <a:lstStyle/>
          <a:p>
            <a:r>
              <a:rPr lang="en-GB" sz="3600" dirty="0"/>
              <a:t>What next for </a:t>
            </a:r>
            <a:r>
              <a:rPr lang="en-GB" sz="3600" dirty="0" smtClean="0"/>
              <a:t>accreditation</a:t>
            </a:r>
            <a:r>
              <a:rPr lang="en-GB" sz="36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742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456913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Rectangle 4"/>
          <p:cNvSpPr/>
          <p:nvPr/>
        </p:nvSpPr>
        <p:spPr>
          <a:xfrm>
            <a:off x="3141343" y="2676798"/>
            <a:ext cx="29177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questions? </a:t>
            </a:r>
            <a:endParaRPr lang="en-GB" sz="3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76" y="5560005"/>
            <a:ext cx="2197372" cy="8437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206" y="5606682"/>
            <a:ext cx="2615054" cy="87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9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C64A66-0920-4768-9C91-A9A7C4A806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215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5D2CF-4CAE-4C0A-851A-3F7AD59C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85426"/>
            <a:ext cx="7886700" cy="51915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/>
              <a:t>[1] Cynthia Taylor and </a:t>
            </a:r>
            <a:r>
              <a:rPr lang="en-GB" sz="2000" dirty="0" err="1"/>
              <a:t>Saheel</a:t>
            </a:r>
            <a:r>
              <a:rPr lang="en-GB" sz="2000" dirty="0"/>
              <a:t> </a:t>
            </a:r>
            <a:r>
              <a:rPr lang="en-GB" sz="2000" dirty="0" err="1"/>
              <a:t>Sakharkar</a:t>
            </a:r>
            <a:r>
              <a:rPr lang="en-GB" sz="2000" dirty="0"/>
              <a:t>. ';DROP TABLE textbooks; ― An Argument for SQL Injection Coverage in Database Textbooks. In Proc. of SIGCSE 2019, pages 191-197, 2019.</a:t>
            </a:r>
          </a:p>
          <a:p>
            <a:pPr marL="0" indent="0">
              <a:buNone/>
            </a:pPr>
            <a:r>
              <a:rPr lang="en-GB" sz="2000" dirty="0"/>
              <a:t>[2] N. Meng, S. Nagy, D. Yao, W. Zhuang, and G. Arango </a:t>
            </a:r>
            <a:r>
              <a:rPr lang="en-GB" sz="2000" dirty="0" err="1"/>
              <a:t>Argoty</a:t>
            </a:r>
            <a:r>
              <a:rPr lang="en-GB" sz="2000" dirty="0"/>
              <a:t>. Secure coding practices in Java: Challenges and vulnerabilities. In IEEE/ACM 40th Int. Conf. on Software Engineering, pages 372-383, 2018.</a:t>
            </a:r>
          </a:p>
          <a:p>
            <a:pPr marL="0" indent="0">
              <a:buNone/>
            </a:pPr>
            <a:r>
              <a:rPr lang="en-GB" sz="2000" dirty="0"/>
              <a:t>[3] F. Fischer, K. </a:t>
            </a:r>
            <a:r>
              <a:rPr lang="en-GB" sz="2000" dirty="0" err="1"/>
              <a:t>Böttinger</a:t>
            </a:r>
            <a:r>
              <a:rPr lang="en-GB" sz="2000" dirty="0"/>
              <a:t>, H. Xiao, C. </a:t>
            </a:r>
            <a:r>
              <a:rPr lang="en-GB" sz="2000" dirty="0" err="1"/>
              <a:t>Stransky</a:t>
            </a:r>
            <a:r>
              <a:rPr lang="en-GB" sz="2000" dirty="0"/>
              <a:t>, Y. </a:t>
            </a:r>
            <a:r>
              <a:rPr lang="en-GB" sz="2000" dirty="0" err="1"/>
              <a:t>Acar</a:t>
            </a:r>
            <a:r>
              <a:rPr lang="en-GB" sz="2000" dirty="0"/>
              <a:t>, M. Backes, and S. </a:t>
            </a:r>
            <a:r>
              <a:rPr lang="en-GB" sz="2000" dirty="0" err="1"/>
              <a:t>Fahl</a:t>
            </a:r>
            <a:r>
              <a:rPr lang="en-GB" sz="2000" dirty="0"/>
              <a:t>. Stack Overflow Considered Harmful? The Impact of </a:t>
            </a:r>
            <a:r>
              <a:rPr lang="en-GB" sz="2000" dirty="0" err="1"/>
              <a:t>Copy&amp;Paste</a:t>
            </a:r>
            <a:r>
              <a:rPr lang="en-GB" sz="2000" dirty="0"/>
              <a:t> on Android Application Security. In 38th IEEE Symposium on Security and Privacy, pages 121-136, 2017.</a:t>
            </a:r>
          </a:p>
          <a:p>
            <a:pPr marL="0" indent="0">
              <a:buNone/>
            </a:pPr>
            <a:r>
              <a:rPr lang="en-GB" sz="2000" dirty="0"/>
              <a:t>[4] T. Unruh, B. </a:t>
            </a:r>
            <a:r>
              <a:rPr lang="en-GB" sz="2000" dirty="0" err="1"/>
              <a:t>Shastry</a:t>
            </a:r>
            <a:r>
              <a:rPr lang="en-GB" sz="2000" dirty="0"/>
              <a:t>, M. </a:t>
            </a:r>
            <a:r>
              <a:rPr lang="en-GB" sz="2000" dirty="0" err="1"/>
              <a:t>Skoruppa</a:t>
            </a:r>
            <a:r>
              <a:rPr lang="en-GB" sz="2000" dirty="0"/>
              <a:t>, F. Maggi, K. </a:t>
            </a:r>
            <a:r>
              <a:rPr lang="en-GB" sz="2000" dirty="0" err="1"/>
              <a:t>Rieck</a:t>
            </a:r>
            <a:r>
              <a:rPr lang="en-GB" sz="2000" dirty="0"/>
              <a:t>, J.-P. Seifert, and F. Yamaguchi. Leveraging Flawed Tutorials for Seeding Large-Scale Web Vulnerability Discovery. In Proc. of 11th USENIX Workshop on Offensive Technologies (WOOT 2017), 2017.</a:t>
            </a:r>
          </a:p>
          <a:p>
            <a:pPr marL="0" indent="0">
              <a:buNone/>
            </a:pPr>
            <a:r>
              <a:rPr lang="en-GB" sz="2000" dirty="0"/>
              <a:t>[5] Alastair Irons, Nick Savage, Carsten Maple, Adrian Davies, and Lyndsay Turley. Cybersecurity in CS Degrees</a:t>
            </a:r>
            <a:r>
              <a:rPr lang="en-GB" sz="2000" i="1" dirty="0"/>
              <a:t>. </a:t>
            </a:r>
            <a:r>
              <a:rPr lang="en-GB" sz="2000" i="1" dirty="0" err="1"/>
              <a:t>ITNow</a:t>
            </a:r>
            <a:r>
              <a:rPr lang="en-GB" sz="2000" dirty="0"/>
              <a:t>, 58:56-57, 2016.</a:t>
            </a:r>
          </a:p>
        </p:txBody>
      </p:sp>
    </p:spTree>
    <p:extLst>
      <p:ext uri="{BB962C8B-B14F-4D97-AF65-F5344CB8AC3E}">
        <p14:creationId xmlns:p14="http://schemas.microsoft.com/office/powerpoint/2010/main" val="11801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85" y="448286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0272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B21E0-6C3B-4F1C-BD25-D7DEBB4E9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British Computer Society: the Chartered Institute for IT.  Mission “Make IT good for society”. See https://www.bcs.org/</a:t>
            </a:r>
          </a:p>
          <a:p>
            <a:r>
              <a:rPr lang="en-GB" dirty="0"/>
              <a:t>A learned and professional society, that also does accreditation: think ACM+ABET.</a:t>
            </a:r>
          </a:p>
          <a:p>
            <a:r>
              <a:rPr lang="en-GB" dirty="0"/>
              <a:t>The Institute of Coding: a joint Government and industry initiative to improve digital skills at university level (</a:t>
            </a:r>
            <a:r>
              <a:rPr lang="en-GB" i="1" dirty="0"/>
              <a:t>not </a:t>
            </a:r>
            <a:r>
              <a:rPr lang="en-GB" dirty="0"/>
              <a:t>necessarily in universities) in England: funded 2018-2020, led from Bath. See https://instituteofcoding.org/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5037" y="395074"/>
            <a:ext cx="5649913" cy="373063"/>
          </a:xfrm>
        </p:spPr>
        <p:txBody>
          <a:bodyPr>
            <a:noAutofit/>
          </a:bodyPr>
          <a:lstStyle/>
          <a:p>
            <a:r>
              <a:rPr lang="en-GB" dirty="0"/>
              <a:t>Who are we?</a:t>
            </a:r>
          </a:p>
        </p:txBody>
      </p:sp>
    </p:spTree>
    <p:extLst>
      <p:ext uri="{BB962C8B-B14F-4D97-AF65-F5344CB8AC3E}">
        <p14:creationId xmlns:p14="http://schemas.microsoft.com/office/powerpoint/2010/main" val="139066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6ED288-F95E-4482-ACC3-2A668A17A2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123950"/>
            <a:ext cx="7886700" cy="118110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There’s a dichotomy in demand</a:t>
            </a:r>
            <a:b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9A981-921C-4A39-B055-8674D74F8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/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Cybersecurity specialists: many estimates of the size of the shortage, but always huge</a:t>
            </a:r>
          </a:p>
          <a:p>
            <a:pPr marL="457200" indent="-457200"/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“generalist” programmer, designer etc. needs to know “some Cybersecurity” (recognised in ACM 2013 and BCS </a:t>
            </a:r>
            <a:r>
              <a:rPr lang="en-GB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equivalent)</a:t>
            </a:r>
          </a:p>
          <a:p>
            <a:pPr marL="457200" indent="-457200"/>
            <a:r>
              <a:rPr lang="en-GB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Note </a:t>
            </a: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that there’s a limit to the mess that a Cybersecurity expert can clean up retrospectively: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 for buffer overflows and certain leakages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  fix bad design decisions (no framework to check for CSRF; unencrypted passwords, logging in the wrong place [Facebook!] etc.)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30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643057-827F-457F-A227-84025EB79F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9505" y="365126"/>
            <a:ext cx="8315845" cy="71119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Educational 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5DED2-45BD-493D-A4DA-7348129C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Case Study: SQL Injection</a:t>
            </a:r>
          </a:p>
          <a:p>
            <a:r>
              <a:rPr lang="en-GB" dirty="0"/>
              <a:t>A study of the 7 database textbooks used by 44 of the top 50 US departments.</a:t>
            </a:r>
          </a:p>
          <a:p>
            <a:r>
              <a:rPr lang="en-GB" dirty="0"/>
              <a:t>5 had no mention of the SQL Injection, which is #1 in the OWASP “Top 10” list of weaknesses, and the cause of many current breaches</a:t>
            </a:r>
          </a:p>
          <a:p>
            <a:r>
              <a:rPr lang="en-GB" dirty="0"/>
              <a:t>Of the two that did, the discussion in the more popular one was seriously flawed</a:t>
            </a:r>
          </a:p>
        </p:txBody>
      </p:sp>
    </p:spTree>
    <p:extLst>
      <p:ext uri="{BB962C8B-B14F-4D97-AF65-F5344CB8AC3E}">
        <p14:creationId xmlns:p14="http://schemas.microsoft.com/office/powerpoint/2010/main" val="268883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643057-827F-457F-A227-84025EB79F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71119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Educational 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5DED2-45BD-493D-A4DA-7348129C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Case Study: Java</a:t>
            </a:r>
          </a:p>
          <a:p>
            <a:r>
              <a:rPr lang="en-GB" dirty="0"/>
              <a:t>Many Java textbooks go nowhere near security applications (credit card processing, username/ password handling etc.) despite their ubiquity</a:t>
            </a:r>
          </a:p>
          <a:p>
            <a:r>
              <a:rPr lang="en-GB" dirty="0"/>
              <a:t>The documentation of the APIs for the various packages tend to assume that the reader knows the basics, and wants to use </a:t>
            </a:r>
            <a:r>
              <a:rPr lang="en-GB" i="1" dirty="0"/>
              <a:t>this</a:t>
            </a:r>
            <a:r>
              <a:rPr lang="en-GB" dirty="0"/>
              <a:t> API.</a:t>
            </a:r>
          </a:p>
          <a:p>
            <a:r>
              <a:rPr lang="en-GB" dirty="0"/>
              <a:t>Hence the novice programmer is driven back to informal resources.</a:t>
            </a:r>
          </a:p>
        </p:txBody>
      </p:sp>
    </p:spTree>
    <p:extLst>
      <p:ext uri="{BB962C8B-B14F-4D97-AF65-F5344CB8AC3E}">
        <p14:creationId xmlns:p14="http://schemas.microsoft.com/office/powerpoint/2010/main" val="62748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9321B-B6A0-4B3A-A7FB-4E079B1F9F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19697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Informal Resources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/>
              <a:t>such as </a:t>
            </a:r>
            <a:r>
              <a:rPr lang="en-GB" dirty="0" err="1"/>
              <a:t>StackOverflow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F654D-8D44-4ABC-93C2-D6D3C223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Focused on functionality and “getting it working”</a:t>
            </a:r>
          </a:p>
          <a:p>
            <a:r>
              <a:rPr lang="en-GB" dirty="0"/>
              <a:t>Consider Cross-Site Request Forgery (CSRF)</a:t>
            </a:r>
          </a:p>
          <a:p>
            <a:r>
              <a:rPr lang="en-GB" dirty="0"/>
              <a:t>By default, Spring protects against this</a:t>
            </a:r>
          </a:p>
          <a:p>
            <a:r>
              <a:rPr lang="en-US" dirty="0"/>
              <a:t>All the accepted answers to CSRF-related failures simply suggested disabling the check, with no comments on the downsides</a:t>
            </a:r>
          </a:p>
          <a:p>
            <a:r>
              <a:rPr lang="en-US" dirty="0"/>
              <a:t>[4] took top 30 tutorials (via Google)</a:t>
            </a:r>
          </a:p>
          <a:p>
            <a:r>
              <a:rPr lang="en-US" dirty="0"/>
              <a:t>6 had SQL Injection weaknesses, 3 CSRF</a:t>
            </a:r>
          </a:p>
          <a:p>
            <a:r>
              <a:rPr lang="en-US" dirty="0"/>
              <a:t>820 instances of these fragments on </a:t>
            </a:r>
            <a:r>
              <a:rPr lang="en-US" dirty="0" err="1"/>
              <a:t>Github</a:t>
            </a:r>
            <a:r>
              <a:rPr lang="en-US" dirty="0"/>
              <a:t>, of which 117 were verified manually </a:t>
            </a:r>
            <a:r>
              <a:rPr lang="en-GB" dirty="0"/>
              <a:t>to be vulnerable</a:t>
            </a:r>
          </a:p>
        </p:txBody>
      </p:sp>
    </p:spTree>
    <p:extLst>
      <p:ext uri="{BB962C8B-B14F-4D97-AF65-F5344CB8AC3E}">
        <p14:creationId xmlns:p14="http://schemas.microsoft.com/office/powerpoint/2010/main" val="261459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F23E4A-B55C-434F-BE4F-14FF1202AF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199" y="348502"/>
            <a:ext cx="7886700" cy="701674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UK Timeline for </a:t>
            </a:r>
            <a:r>
              <a:rPr lang="en-GB" dirty="0" err="1">
                <a:solidFill>
                  <a:schemeClr val="bg1"/>
                </a:solidFill>
              </a:rPr>
              <a:t>CyberSec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1E49FBF7-5195-40DF-B6D4-E75A8A292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3" y="1247775"/>
            <a:ext cx="9034340" cy="540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5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DD41CC-14FD-432A-81C4-1AB9ECBD0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1203" y="365127"/>
            <a:ext cx="7886700" cy="62547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Timeline for implementation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2F654-90CD-4BD2-ABED-055A46ACA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</a:rPr>
              <a:t>Cybersecurity Principles Roadshow: March-April 2016</a:t>
            </a:r>
            <a:endParaRPr lang="en-GB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GB" dirty="0"/>
              <a:t>All institutions expected to be fully compliant: Sept 2020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Status (autumn 2018)</a:t>
            </a:r>
          </a:p>
          <a:p>
            <a:r>
              <a:rPr lang="en-US" altLang="en-US" dirty="0"/>
              <a:t>70 Higher Education Institutes visited under this regime</a:t>
            </a:r>
          </a:p>
          <a:p>
            <a:r>
              <a:rPr lang="en-US" altLang="en-US" dirty="0"/>
              <a:t>54 Higher Education Institutes compliant</a:t>
            </a:r>
          </a:p>
          <a:p>
            <a:r>
              <a:rPr lang="en-US" altLang="en-US" dirty="0"/>
              <a:t>12 Higher Education Institutes requiring long actions (for next visit)</a:t>
            </a:r>
          </a:p>
          <a:p>
            <a:r>
              <a:rPr lang="en-US" altLang="en-US" dirty="0"/>
              <a:t>4 Higher Education Institutes requiring short term actions</a:t>
            </a:r>
            <a:endParaRPr lang="en-GB" alt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74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C60C85-5362-4985-85B9-7DE1290B9B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6512" y="298623"/>
            <a:ext cx="7886700" cy="739774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Curricula </a:t>
            </a:r>
            <a:r>
              <a:rPr lang="en-GB" sz="4000" dirty="0">
                <a:solidFill>
                  <a:schemeClr val="bg1"/>
                </a:solidFill>
              </a:rPr>
              <a:t>guidelines</a:t>
            </a:r>
            <a:r>
              <a:rPr lang="en-GB" dirty="0">
                <a:solidFill>
                  <a:schemeClr val="bg1"/>
                </a:solidFill>
              </a:rPr>
              <a:t> (2015)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7C89F-4F31-4FCB-9894-353538A06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anose="02020603050405020304" pitchFamily="18" charset="0"/>
              <a:buNone/>
              <a:defRPr/>
            </a:pPr>
            <a:r>
              <a:rPr lang="en-GB" sz="3200" dirty="0"/>
              <a:t>Coverage is mandated of:</a:t>
            </a:r>
          </a:p>
          <a:p>
            <a:pPr>
              <a:defRPr/>
            </a:pPr>
            <a:r>
              <a:rPr lang="en-GB" dirty="0"/>
              <a:t>Information and risk</a:t>
            </a:r>
          </a:p>
          <a:p>
            <a:pPr>
              <a:defRPr/>
            </a:pPr>
            <a:r>
              <a:rPr lang="en-GB" dirty="0"/>
              <a:t>Threats and attacks</a:t>
            </a:r>
          </a:p>
          <a:p>
            <a:pPr>
              <a:defRPr/>
            </a:pPr>
            <a:r>
              <a:rPr lang="en-GB" dirty="0"/>
              <a:t>Cybersecurity architecture and operations</a:t>
            </a:r>
          </a:p>
          <a:p>
            <a:pPr>
              <a:defRPr/>
            </a:pPr>
            <a:r>
              <a:rPr lang="en-GB" dirty="0"/>
              <a:t>Secure systems and products</a:t>
            </a:r>
          </a:p>
          <a:p>
            <a:pPr>
              <a:defRPr/>
            </a:pPr>
            <a:r>
              <a:rPr lang="en-GB" dirty="0"/>
              <a:t>Cybersecurity management.</a:t>
            </a:r>
          </a:p>
          <a:p>
            <a:pPr marL="0" indent="0">
              <a:buNone/>
              <a:defRPr/>
            </a:pPr>
            <a:r>
              <a:rPr lang="en-GB" dirty="0"/>
              <a:t>In the light of our findings, where should this go?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900</TotalTime>
  <Words>788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</vt:lpstr>
      <vt:lpstr>Wingdings</vt:lpstr>
      <vt:lpstr>Office Theme</vt:lpstr>
      <vt:lpstr>PowerPoint Presentation</vt:lpstr>
      <vt:lpstr>PowerPoint Presentation</vt:lpstr>
      <vt:lpstr>There’s a dichotomy in demand </vt:lpstr>
      <vt:lpstr>Educational Resources</vt:lpstr>
      <vt:lpstr>Educational Resources</vt:lpstr>
      <vt:lpstr>Informal Resources such as StackOverflow</vt:lpstr>
      <vt:lpstr>UK Timeline for CyberSec</vt:lpstr>
      <vt:lpstr>Timeline for implementation </vt:lpstr>
      <vt:lpstr>Curricula guidelines (2015)</vt:lpstr>
      <vt:lpstr>PowerPoint Presentation</vt:lpstr>
      <vt:lpstr>PowerPoint Presentation</vt:lpstr>
      <vt:lpstr>References</vt:lpstr>
      <vt:lpstr>PowerPoint Presentation</vt:lpstr>
    </vt:vector>
  </TitlesOfParts>
  <Company>University of Bath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Haines</dc:creator>
  <cp:lastModifiedBy>Tom Prickett</cp:lastModifiedBy>
  <cp:revision>64</cp:revision>
  <dcterms:created xsi:type="dcterms:W3CDTF">2018-03-05T21:17:25Z</dcterms:created>
  <dcterms:modified xsi:type="dcterms:W3CDTF">2019-10-16T12:15:01Z</dcterms:modified>
</cp:coreProperties>
</file>