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Tomasz Czubat</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model below shows the </a:t>
            </a:r>
            <a:r>
              <a:rPr lang="en-US" dirty="0" err="1"/>
              <a:t>defence</a:t>
            </a:r>
            <a:r>
              <a:rPr lang="en-US" dirty="0"/>
              <a:t> in depth techniques that will be used in our policies to create secure coding principles for this project.</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499188" y="2194550"/>
            <a:ext cx="2672712"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Our coding standards comes with levels of priority and likelihood of happening so plans can be made to mitigate immediate threats.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635504664"/>
              </p:ext>
            </p:extLst>
          </p:nvPr>
        </p:nvGraphicFramePr>
        <p:xfrm>
          <a:off x="3283287" y="1886640"/>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highly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Highly important to mitigate immediately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Less important and immediate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unlikely 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STD-001-CPP  Validate inpu</a:t>
            </a:r>
            <a:r>
              <a:rPr lang="en-US" dirty="0">
                <a:latin typeface="Calibri" panose="020F0502020204030204" pitchFamily="34" charset="0"/>
                <a:ea typeface="Calibri" panose="020F0502020204030204" pitchFamily="34" charset="0"/>
              </a:rPr>
              <a:t>t data</a:t>
            </a:r>
            <a:endParaRPr lang="en-US"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STD-002-CPP Head Compiler Warnings</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STD-003-CPP Architect and Design for Security Policies </a:t>
            </a: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STD-004-CPP Keep it simple</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STD-005-CPP Default deny</a:t>
            </a: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STD-006-CPP Adhere to the Principle of Least Privilege </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STD-007-CPP Sanitize Data send to other systems</a:t>
            </a: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STD-008-CPP Practice Defense in Depth</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STD-009-CPP 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effectLst/>
                <a:latin typeface="Calibri" panose="020F0502020204030204" pitchFamily="34" charset="0"/>
                <a:ea typeface="Calibri" panose="020F0502020204030204" pitchFamily="34" charset="0"/>
              </a:rPr>
              <a:t>STD-010-CPP 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1. Do not cast to an out-of- range enumeration value.</a:t>
            </a:r>
          </a:p>
          <a:p>
            <a:pPr marL="228600" lvl="0" indent="-228600" algn="l" rtl="0">
              <a:lnSpc>
                <a:spcPct val="90000"/>
              </a:lnSpc>
              <a:spcBef>
                <a:spcPts val="0"/>
              </a:spcBef>
              <a:spcAft>
                <a:spcPts val="0"/>
              </a:spcAft>
              <a:buClr>
                <a:schemeClr val="lt1"/>
              </a:buClr>
              <a:buSzPts val="2000"/>
              <a:buChar char="•"/>
            </a:pPr>
            <a:r>
              <a:rPr lang="en-US" sz="2000" dirty="0"/>
              <a:t>2. Use valid references, pointers, and iterators to reference elements of a container.</a:t>
            </a:r>
          </a:p>
          <a:p>
            <a:pPr marL="228600" lvl="0" indent="-228600" algn="l" rtl="0">
              <a:lnSpc>
                <a:spcPct val="90000"/>
              </a:lnSpc>
              <a:spcBef>
                <a:spcPts val="0"/>
              </a:spcBef>
              <a:spcAft>
                <a:spcPts val="0"/>
              </a:spcAft>
              <a:buClr>
                <a:schemeClr val="lt1"/>
              </a:buClr>
              <a:buSzPts val="2000"/>
              <a:buChar char="•"/>
            </a:pPr>
            <a:r>
              <a:rPr lang="en-US" sz="2000" dirty="0"/>
              <a:t>3. </a:t>
            </a:r>
            <a:r>
              <a:rPr lang="en-US" sz="2000" dirty="0">
                <a:effectLst/>
                <a:latin typeface="Calibri" panose="020F0502020204030204" pitchFamily="34" charset="0"/>
                <a:ea typeface="Calibri" panose="020F0502020204030204" pitchFamily="34" charset="0"/>
              </a:rPr>
              <a:t>Do not attempt to create a std::string from a null pointer.</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4. Do not store already-owned pointer value in an unrelated smart pointer.</a:t>
            </a:r>
          </a:p>
          <a:p>
            <a:pPr marL="228600" lvl="0" indent="-228600" algn="l" rtl="0">
              <a:lnSpc>
                <a:spcPct val="90000"/>
              </a:lnSpc>
              <a:spcBef>
                <a:spcPts val="0"/>
              </a:spcBef>
              <a:spcAft>
                <a:spcPts val="0"/>
              </a:spcAft>
              <a:buClr>
                <a:schemeClr val="lt1"/>
              </a:buClr>
              <a:buSzPts val="2000"/>
              <a:buChar char="•"/>
            </a:pPr>
            <a:r>
              <a:rPr lang="en-US" sz="2000" dirty="0"/>
              <a:t>5. </a:t>
            </a:r>
            <a:r>
              <a:rPr lang="en-US" sz="1800" dirty="0">
                <a:effectLst/>
                <a:latin typeface="Calibri" panose="020F0502020204030204" pitchFamily="34" charset="0"/>
                <a:ea typeface="Calibri" panose="020F0502020204030204" pitchFamily="34" charset="0"/>
              </a:rPr>
              <a:t>Properly deallocate dynamically allocated resources.</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6. </a:t>
            </a:r>
            <a:r>
              <a:rPr lang="en-US" sz="1800" dirty="0">
                <a:effectLst/>
                <a:latin typeface="Calibri" panose="020F0502020204030204" pitchFamily="34" charset="0"/>
                <a:ea typeface="Calibri" panose="020F0502020204030204" pitchFamily="34" charset="0"/>
              </a:rPr>
              <a:t>Use a static assertion to test the value of a constant expression</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7. Handle all exceptions before main() begins executing</a:t>
            </a:r>
          </a:p>
          <a:p>
            <a:pPr marL="228600" lvl="0" indent="-228600" algn="l" rtl="0">
              <a:lnSpc>
                <a:spcPct val="90000"/>
              </a:lnSpc>
              <a:spcBef>
                <a:spcPts val="0"/>
              </a:spcBef>
              <a:spcAft>
                <a:spcPts val="0"/>
              </a:spcAft>
              <a:buClr>
                <a:schemeClr val="lt1"/>
              </a:buClr>
              <a:buSzPts val="2000"/>
              <a:buChar char="•"/>
            </a:pPr>
            <a:r>
              <a:rPr lang="en-US" sz="2000" dirty="0"/>
              <a:t>8. Do not alternately input and out from a file stream without an intervening positioning call</a:t>
            </a:r>
          </a:p>
          <a:p>
            <a:pPr marL="228600" lvl="0" indent="-228600" algn="l" rtl="0">
              <a:lnSpc>
                <a:spcPct val="90000"/>
              </a:lnSpc>
              <a:spcBef>
                <a:spcPts val="0"/>
              </a:spcBef>
              <a:spcAft>
                <a:spcPts val="0"/>
              </a:spcAft>
              <a:buClr>
                <a:schemeClr val="lt1"/>
              </a:buClr>
              <a:buSzPts val="2000"/>
              <a:buChar char="•"/>
            </a:pPr>
            <a:r>
              <a:rPr lang="en-US" sz="2000" dirty="0"/>
              <a:t>9. Do not invoke virtual functions from constructors or destructors </a:t>
            </a:r>
          </a:p>
          <a:p>
            <a:pPr marL="228600" lvl="0" indent="-228600" algn="l" rtl="0">
              <a:lnSpc>
                <a:spcPct val="90000"/>
              </a:lnSpc>
              <a:spcBef>
                <a:spcPts val="0"/>
              </a:spcBef>
              <a:spcAft>
                <a:spcPts val="0"/>
              </a:spcAft>
              <a:buClr>
                <a:schemeClr val="lt1"/>
              </a:buClr>
              <a:buSzPts val="2000"/>
              <a:buChar char="•"/>
            </a:pPr>
            <a:r>
              <a:rPr lang="en-US" sz="2000" dirty="0"/>
              <a:t>10. Value returning functions must return a value from </a:t>
            </a:r>
            <a:r>
              <a:rPr lang="en-US" sz="2000"/>
              <a:t>all exit paths</a:t>
            </a:r>
            <a:endParaRPr lang="en-US" sz="2000" dirty="0"/>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2884</TotalTime>
  <Words>474</Words>
  <Application>Microsoft Office PowerPoint</Application>
  <PresentationFormat>Widescreen</PresentationFormat>
  <Paragraphs>56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Tom Czubat</cp:lastModifiedBy>
  <cp:revision>5</cp:revision>
  <dcterms:created xsi:type="dcterms:W3CDTF">2020-08-19T17:59:24Z</dcterms:created>
  <dcterms:modified xsi:type="dcterms:W3CDTF">2021-10-11T16:56:11Z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