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0" r:id="rId4"/>
    <p:sldId id="361" r:id="rId5"/>
    <p:sldId id="335" r:id="rId6"/>
    <p:sldId id="362" r:id="rId7"/>
    <p:sldId id="368" r:id="rId8"/>
    <p:sldId id="367" r:id="rId9"/>
    <p:sldId id="358" r:id="rId10"/>
    <p:sldId id="359" r:id="rId11"/>
    <p:sldId id="351" r:id="rId12"/>
    <p:sldId id="379" r:id="rId13"/>
    <p:sldId id="372" r:id="rId14"/>
    <p:sldId id="380" r:id="rId15"/>
    <p:sldId id="3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221"/>
    <a:srgbClr val="157A6E"/>
    <a:srgbClr val="073B3A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026" y="3709851"/>
            <a:ext cx="6594472" cy="953591"/>
          </a:xfrm>
        </p:spPr>
        <p:txBody>
          <a:bodyPr/>
          <a:lstStyle/>
          <a:p>
            <a:r>
              <a:rPr lang="es-SV" sz="4800" dirty="0"/>
              <a:t>ANALOGO - DIGITAL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618" y="186689"/>
            <a:ext cx="9085086" cy="1227908"/>
          </a:xfrm>
        </p:spPr>
        <p:txBody>
          <a:bodyPr anchor="ctr"/>
          <a:lstStyle/>
          <a:p>
            <a:pPr algn="ctr"/>
            <a:r>
              <a:rPr lang="en-US" dirty="0"/>
              <a:t>PUERTOS ANALOGO (</a:t>
            </a:r>
            <a:r>
              <a:rPr lang="en-US" dirty="0" err="1"/>
              <a:t>Usualmente</a:t>
            </a:r>
            <a:r>
              <a:rPr lang="en-US" dirty="0"/>
              <a:t> INPUT </a:t>
            </a:r>
            <a:r>
              <a:rPr lang="en-US" dirty="0" err="1"/>
              <a:t>Sensores</a:t>
            </a:r>
            <a:r>
              <a:rPr lang="en-US" dirty="0"/>
              <a:t>)</a:t>
            </a:r>
            <a:endParaRPr lang="en-US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4F82E327-883D-4066-81A4-93E87A0005D8}"/>
              </a:ext>
            </a:extLst>
          </p:cNvPr>
          <p:cNvSpPr txBox="1">
            <a:spLocks/>
          </p:cNvSpPr>
          <p:nvPr/>
        </p:nvSpPr>
        <p:spPr>
          <a:xfrm>
            <a:off x="6968009" y="2483005"/>
            <a:ext cx="5039355" cy="247132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</a:rPr>
              <a:t>ANALOGO : 0.. 254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 err="1">
                <a:solidFill>
                  <a:srgbClr val="FFFF00"/>
                </a:solidFill>
              </a:rPr>
              <a:t>Analogo</a:t>
            </a:r>
            <a:r>
              <a:rPr lang="en-US" sz="3600" dirty="0">
                <a:solidFill>
                  <a:srgbClr val="FFFF00"/>
                </a:solidFill>
              </a:rPr>
              <a:t>: </a:t>
            </a:r>
            <a:r>
              <a:rPr lang="en-US" sz="3600" dirty="0" err="1">
                <a:solidFill>
                  <a:srgbClr val="FFFF00"/>
                </a:solidFill>
              </a:rPr>
              <a:t>usualmente</a:t>
            </a:r>
            <a:r>
              <a:rPr lang="en-US" sz="3600" dirty="0">
                <a:solidFill>
                  <a:srgbClr val="FFFF00"/>
                </a:solidFill>
              </a:rPr>
              <a:t> a leer </a:t>
            </a:r>
            <a:r>
              <a:rPr lang="en-US" sz="3600" dirty="0" err="1">
                <a:solidFill>
                  <a:srgbClr val="FFFF00"/>
                </a:solidFill>
              </a:rPr>
              <a:t>sensores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3E773-7A2F-4F93-8E4E-85A26A45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7" y="1732929"/>
            <a:ext cx="5943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F98C14-BBA0-4788-8B91-9D60E3EB0BA2}"/>
              </a:ext>
            </a:extLst>
          </p:cNvPr>
          <p:cNvSpPr txBox="1"/>
          <p:nvPr/>
        </p:nvSpPr>
        <p:spPr>
          <a:xfrm>
            <a:off x="283473" y="1081762"/>
            <a:ext cx="66115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const</a:t>
            </a:r>
            <a:r>
              <a:rPr lang="en-US" sz="3200" dirty="0">
                <a:solidFill>
                  <a:srgbClr val="00B0F0"/>
                </a:solidFill>
              </a:rPr>
              <a:t> int </a:t>
            </a:r>
            <a:r>
              <a:rPr lang="en-US" sz="3200" b="1" dirty="0">
                <a:solidFill>
                  <a:srgbClr val="FFFF00"/>
                </a:solidFill>
              </a:rPr>
              <a:t>LED</a:t>
            </a:r>
            <a:r>
              <a:rPr lang="en-US" sz="3200" dirty="0">
                <a:solidFill>
                  <a:srgbClr val="00B0F0"/>
                </a:solidFill>
              </a:rPr>
              <a:t> = A2; </a:t>
            </a:r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 </a:t>
            </a:r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</a:rPr>
              <a:t>void</a:t>
            </a:r>
            <a:r>
              <a:rPr lang="en-US" sz="3200" dirty="0">
                <a:solidFill>
                  <a:srgbClr val="00B0F0"/>
                </a:solidFill>
              </a:rPr>
              <a:t> setup() </a:t>
            </a:r>
            <a:r>
              <a:rPr lang="en-US" sz="3200" dirty="0"/>
              <a:t>{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 err="1">
                <a:solidFill>
                  <a:srgbClr val="FFFF00"/>
                </a:solidFill>
              </a:rPr>
              <a:t>Serial</a:t>
            </a:r>
            <a:r>
              <a:rPr lang="en-US" sz="3200" dirty="0" err="1"/>
              <a:t>.begin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F0"/>
                </a:solidFill>
              </a:rPr>
              <a:t>9600</a:t>
            </a:r>
            <a:r>
              <a:rPr lang="en-US" sz="3200" dirty="0"/>
              <a:t>);</a:t>
            </a:r>
          </a:p>
          <a:p>
            <a:r>
              <a:rPr lang="en-US" sz="3200" dirty="0"/>
              <a:t>    </a:t>
            </a:r>
            <a:r>
              <a:rPr lang="en-US" sz="3200" dirty="0" err="1">
                <a:solidFill>
                  <a:srgbClr val="FFFF00"/>
                </a:solidFill>
              </a:rPr>
              <a:t>pinMode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C000"/>
                </a:solidFill>
              </a:rPr>
              <a:t>LED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00B0F0"/>
                </a:solidFill>
              </a:rPr>
              <a:t>OUTPUT</a:t>
            </a:r>
            <a:r>
              <a:rPr lang="en-US" sz="3200" dirty="0"/>
              <a:t>);</a:t>
            </a:r>
          </a:p>
          <a:p>
            <a:r>
              <a:rPr lang="en-US" sz="3200" dirty="0"/>
              <a:t> }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D0D3A-3BFF-4859-A143-E43FE59DDB5A}"/>
              </a:ext>
            </a:extLst>
          </p:cNvPr>
          <p:cNvSpPr txBox="1"/>
          <p:nvPr/>
        </p:nvSpPr>
        <p:spPr>
          <a:xfrm>
            <a:off x="6096000" y="676513"/>
            <a:ext cx="6400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void</a:t>
            </a:r>
            <a:r>
              <a:rPr lang="en-US" sz="3200" dirty="0">
                <a:solidFill>
                  <a:srgbClr val="00B0F0"/>
                </a:solidFill>
              </a:rPr>
              <a:t> loop()</a:t>
            </a:r>
            <a:r>
              <a:rPr lang="en-US" sz="3200" dirty="0"/>
              <a:t> {</a:t>
            </a:r>
          </a:p>
          <a:p>
            <a:r>
              <a:rPr lang="en-US" sz="3200" dirty="0"/>
              <a:t> for (int 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 254; </a:t>
            </a:r>
            <a:r>
              <a:rPr lang="en-US" sz="3200" dirty="0" err="1"/>
              <a:t>i</a:t>
            </a:r>
            <a:r>
              <a:rPr lang="en-US" sz="3200" dirty="0"/>
              <a:t>++)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{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 err="1">
                <a:solidFill>
                  <a:srgbClr val="00B050"/>
                </a:solidFill>
              </a:rPr>
              <a:t>analogWrite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C000"/>
                </a:solidFill>
              </a:rPr>
              <a:t>LED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err="1">
                <a:solidFill>
                  <a:srgbClr val="00B0F0"/>
                </a:solidFill>
              </a:rPr>
              <a:t>i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/>
              <a:t>);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delay</a:t>
            </a:r>
            <a:r>
              <a:rPr lang="en-US" sz="3200" dirty="0"/>
              <a:t>(200);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rgbClr val="FFFF00"/>
                </a:solidFill>
              </a:rPr>
              <a:t>}</a:t>
            </a:r>
          </a:p>
          <a:p>
            <a:r>
              <a:rPr lang="en-US" sz="3200" dirty="0"/>
              <a:t> for (int k=254; k &gt;1 ; k--)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{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 err="1">
                <a:solidFill>
                  <a:srgbClr val="00B050"/>
                </a:solidFill>
              </a:rPr>
              <a:t>analogWrite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C000"/>
                </a:solidFill>
              </a:rPr>
              <a:t>LED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00B0F0"/>
                </a:solidFill>
              </a:rPr>
              <a:t> k </a:t>
            </a:r>
            <a:r>
              <a:rPr lang="en-US" sz="3200" dirty="0"/>
              <a:t>);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delay</a:t>
            </a:r>
            <a:r>
              <a:rPr lang="en-US" sz="3200" dirty="0"/>
              <a:t>(200);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rgbClr val="FFFF00"/>
                </a:solidFill>
              </a:rPr>
              <a:t>}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1B5D64-B122-43C9-86A5-DA196A4E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36342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979C"/>
                </a:solidFill>
                <a:effectLst/>
                <a:latin typeface="Courier 10 Pitch"/>
              </a:rPr>
              <a:t>const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Courier 10 Pitch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979C"/>
                </a:solidFill>
                <a:effectLst/>
                <a:latin typeface="Courier 10 Pitch"/>
              </a:rPr>
              <a:t>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Courier 10 Pitch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analog_ip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Courier 10 Pitch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34F54"/>
                </a:solidFill>
                <a:effectLst/>
                <a:latin typeface="Courier 10 Pitch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Courier 10 Pitch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10 Pitch"/>
              </a:rPr>
              <a:t>A2;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Courier 10 Pitch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2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3">
            <a:extLst>
              <a:ext uri="{FF2B5EF4-FFF2-40B4-BE49-F238E27FC236}">
                <a16:creationId xmlns:a16="http://schemas.microsoft.com/office/drawing/2014/main" id="{991D88A2-C17F-463D-B780-6AE1CA5E5055}"/>
              </a:ext>
            </a:extLst>
          </p:cNvPr>
          <p:cNvSpPr txBox="1">
            <a:spLocks/>
          </p:cNvSpPr>
          <p:nvPr/>
        </p:nvSpPr>
        <p:spPr>
          <a:xfrm>
            <a:off x="7887749" y="2086165"/>
            <a:ext cx="3972947" cy="26856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3.3 </a:t>
            </a:r>
            <a:r>
              <a:rPr lang="en-US" sz="4000" dirty="0" err="1"/>
              <a:t>Voltios</a:t>
            </a:r>
            <a:r>
              <a:rPr lang="en-US" sz="4000" dirty="0"/>
              <a:t>   </a:t>
            </a:r>
          </a:p>
          <a:p>
            <a:pPr algn="l"/>
            <a:r>
              <a:rPr lang="en-US" sz="4000" dirty="0"/>
              <a:t>      100 Ohms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>
                <a:solidFill>
                  <a:srgbClr val="FFFF00"/>
                </a:solidFill>
              </a:rPr>
              <a:t> 5 </a:t>
            </a:r>
            <a:r>
              <a:rPr lang="en-US" sz="4000" dirty="0" err="1">
                <a:solidFill>
                  <a:srgbClr val="FFFF00"/>
                </a:solidFill>
              </a:rPr>
              <a:t>Voltios</a:t>
            </a:r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>
                <a:solidFill>
                  <a:srgbClr val="FFFF00"/>
                </a:solidFill>
              </a:rPr>
              <a:t>    220-Ohms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9FF84-C8DD-4509-8090-1FD40F0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3" y="796822"/>
            <a:ext cx="6845340" cy="5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9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D6E2EF-F824-4550-84C6-8671E36F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20" y="3419061"/>
            <a:ext cx="9834489" cy="3438939"/>
          </a:xfrm>
        </p:spPr>
        <p:txBody>
          <a:bodyPr/>
          <a:lstStyle/>
          <a:p>
            <a:pPr algn="l"/>
            <a:r>
              <a:rPr lang="en-US" sz="5400" b="0" dirty="0" err="1">
                <a:solidFill>
                  <a:srgbClr val="00B0F0"/>
                </a:solidFill>
              </a:rPr>
              <a:t>digitalWrite</a:t>
            </a:r>
            <a:r>
              <a:rPr lang="en-US" sz="5400" b="0" dirty="0"/>
              <a:t>(</a:t>
            </a:r>
            <a:r>
              <a:rPr lang="en-US" sz="5400" b="0" dirty="0">
                <a:solidFill>
                  <a:srgbClr val="FFFF00"/>
                </a:solidFill>
              </a:rPr>
              <a:t>LED1</a:t>
            </a:r>
            <a:r>
              <a:rPr lang="en-US" sz="5400" b="0" dirty="0"/>
              <a:t>, </a:t>
            </a:r>
            <a:r>
              <a:rPr lang="en-US" sz="5400" b="0" dirty="0">
                <a:highlight>
                  <a:srgbClr val="FF0000"/>
                </a:highlight>
              </a:rPr>
              <a:t>HIGH</a:t>
            </a:r>
            <a:r>
              <a:rPr lang="en-US" sz="5400" b="0" dirty="0"/>
              <a:t>);</a:t>
            </a:r>
            <a:br>
              <a:rPr lang="en-US" sz="5400" b="0" dirty="0"/>
            </a:br>
            <a:r>
              <a:rPr lang="en-US" sz="4000" b="0" dirty="0"/>
              <a:t>Debe usar </a:t>
            </a:r>
            <a:r>
              <a:rPr lang="en-US" sz="4000" b="0" dirty="0" err="1"/>
              <a:t>resistencia</a:t>
            </a:r>
            <a:br>
              <a:rPr lang="en-US" sz="5400" b="0" dirty="0"/>
            </a:br>
            <a:br>
              <a:rPr lang="en-US" sz="5400" b="0" dirty="0"/>
            </a:br>
            <a:r>
              <a:rPr lang="en-US" sz="5400" b="0" dirty="0" err="1">
                <a:solidFill>
                  <a:srgbClr val="00B0F0"/>
                </a:solidFill>
              </a:rPr>
              <a:t>analogWrite</a:t>
            </a:r>
            <a:r>
              <a:rPr lang="en-US" sz="5400" b="0" dirty="0"/>
              <a:t>(</a:t>
            </a:r>
            <a:r>
              <a:rPr lang="en-US" sz="5400" b="0" dirty="0">
                <a:solidFill>
                  <a:srgbClr val="FFFF00"/>
                </a:solidFill>
              </a:rPr>
              <a:t>LED1</a:t>
            </a:r>
            <a:r>
              <a:rPr lang="en-US" sz="5400" b="0" dirty="0"/>
              <a:t>, </a:t>
            </a:r>
            <a:r>
              <a:rPr lang="en-US" sz="5400" b="0" dirty="0">
                <a:highlight>
                  <a:srgbClr val="FF0000"/>
                </a:highlight>
              </a:rPr>
              <a:t>25</a:t>
            </a:r>
            <a:r>
              <a:rPr lang="en-US" sz="5400" b="0" dirty="0"/>
              <a:t>);</a:t>
            </a:r>
            <a:br>
              <a:rPr lang="en-US" sz="5400" b="0" dirty="0"/>
            </a:br>
            <a:r>
              <a:rPr lang="en-US" sz="4000" b="0" dirty="0"/>
              <a:t>Valor de 5- 30 no </a:t>
            </a:r>
            <a:r>
              <a:rPr lang="en-US" sz="4000" b="0" dirty="0" err="1"/>
              <a:t>necesita</a:t>
            </a:r>
            <a:r>
              <a:rPr lang="en-US" sz="4000" b="0" dirty="0"/>
              <a:t> </a:t>
            </a:r>
            <a:r>
              <a:rPr lang="en-US" sz="4000" b="0" dirty="0" err="1"/>
              <a:t>resistencia</a:t>
            </a:r>
            <a:br>
              <a:rPr lang="en-US" sz="5400" b="0" dirty="0"/>
            </a:br>
            <a:endParaRPr lang="en-US" sz="54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F5BC6C7C-3580-4F66-B205-0F571E6480DD}"/>
              </a:ext>
            </a:extLst>
          </p:cNvPr>
          <p:cNvSpPr txBox="1">
            <a:spLocks/>
          </p:cNvSpPr>
          <p:nvPr/>
        </p:nvSpPr>
        <p:spPr>
          <a:xfrm>
            <a:off x="1848919" y="373088"/>
            <a:ext cx="8182977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/>
              <a:t>digitalWrite</a:t>
            </a:r>
            <a:r>
              <a:rPr lang="en-US" dirty="0"/>
              <a:t> / a</a:t>
            </a:r>
            <a:r>
              <a:rPr lang="en-US"/>
              <a:t>nalogWrite</a:t>
            </a:r>
            <a:r>
              <a:rPr lang="en-US" dirty="0"/>
              <a:t> para LEDs</a:t>
            </a:r>
          </a:p>
        </p:txBody>
      </p:sp>
    </p:spTree>
    <p:extLst>
      <p:ext uri="{BB962C8B-B14F-4D97-AF65-F5344CB8AC3E}">
        <p14:creationId xmlns:p14="http://schemas.microsoft.com/office/powerpoint/2010/main" val="427475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D6E2EF-F824-4550-84C6-8671E36F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31" y="4532243"/>
            <a:ext cx="10482469" cy="2802836"/>
          </a:xfrm>
        </p:spPr>
        <p:txBody>
          <a:bodyPr/>
          <a:lstStyle/>
          <a:p>
            <a:pPr algn="l"/>
            <a:r>
              <a:rPr lang="en-US" sz="5400" b="0" dirty="0">
                <a:solidFill>
                  <a:srgbClr val="00B0F0"/>
                </a:solidFill>
              </a:rPr>
              <a:t>      </a:t>
            </a:r>
            <a:r>
              <a:rPr lang="en-US" sz="5400" b="0" dirty="0" err="1">
                <a:solidFill>
                  <a:srgbClr val="00B0F0"/>
                </a:solidFill>
              </a:rPr>
              <a:t>analogWrite</a:t>
            </a:r>
            <a:r>
              <a:rPr lang="en-US" sz="5400" b="0" dirty="0"/>
              <a:t>(</a:t>
            </a:r>
            <a:r>
              <a:rPr lang="en-US" sz="5400" b="0" dirty="0">
                <a:solidFill>
                  <a:srgbClr val="FFFF00"/>
                </a:solidFill>
              </a:rPr>
              <a:t>LED1</a:t>
            </a:r>
            <a:r>
              <a:rPr lang="en-US" sz="5400" b="0" dirty="0"/>
              <a:t>, </a:t>
            </a:r>
            <a:r>
              <a:rPr lang="en-US" sz="5400" b="0" dirty="0">
                <a:highlight>
                  <a:srgbClr val="FF0000"/>
                </a:highlight>
              </a:rPr>
              <a:t>25</a:t>
            </a:r>
            <a:r>
              <a:rPr lang="en-US" sz="5400" b="0" dirty="0"/>
              <a:t>);</a:t>
            </a:r>
            <a:br>
              <a:rPr lang="en-US" sz="5400" b="0" dirty="0"/>
            </a:br>
            <a:br>
              <a:rPr lang="en-US" sz="5400" b="0" dirty="0"/>
            </a:br>
            <a:r>
              <a:rPr lang="en-US" sz="5400" b="0" dirty="0"/>
              <a:t>- </a:t>
            </a:r>
            <a:r>
              <a:rPr lang="en-US" sz="4000" b="0" dirty="0"/>
              <a:t>No </a:t>
            </a:r>
            <a:r>
              <a:rPr lang="en-US" sz="4000" b="0" dirty="0" err="1"/>
              <a:t>necesita</a:t>
            </a:r>
            <a:r>
              <a:rPr lang="en-US" sz="4000" b="0" dirty="0"/>
              <a:t> </a:t>
            </a:r>
            <a:r>
              <a:rPr lang="en-US" sz="4000" b="0" dirty="0" err="1"/>
              <a:t>resistencia</a:t>
            </a:r>
            <a:br>
              <a:rPr lang="en-US" sz="4000" b="0" dirty="0"/>
            </a:br>
            <a:r>
              <a:rPr lang="en-US" sz="4000" b="0" dirty="0"/>
              <a:t>- </a:t>
            </a:r>
            <a:r>
              <a:rPr lang="en-US" sz="4000" b="0" dirty="0" err="1"/>
              <a:t>Circuito</a:t>
            </a:r>
            <a:r>
              <a:rPr lang="en-US" sz="4000" b="0" dirty="0"/>
              <a:t> mas simple</a:t>
            </a:r>
            <a:br>
              <a:rPr lang="en-US" sz="4000" b="0" dirty="0"/>
            </a:br>
            <a:r>
              <a:rPr lang="en-US" sz="4000" b="0" dirty="0"/>
              <a:t>- </a:t>
            </a:r>
            <a:r>
              <a:rPr lang="en-US" sz="4000" b="0" dirty="0" err="1"/>
              <a:t>Menor</a:t>
            </a:r>
            <a:r>
              <a:rPr lang="en-US" sz="4000" b="0" dirty="0"/>
              <a:t> </a:t>
            </a:r>
            <a:r>
              <a:rPr lang="en-US" sz="4000" b="0" dirty="0" err="1"/>
              <a:t>consumo</a:t>
            </a:r>
            <a:r>
              <a:rPr lang="en-US" sz="4000" b="0" dirty="0"/>
              <a:t> </a:t>
            </a:r>
            <a:r>
              <a:rPr lang="en-US" sz="4000" b="0" dirty="0" err="1"/>
              <a:t>electrico</a:t>
            </a:r>
            <a:r>
              <a:rPr lang="en-US" sz="4000" b="0" dirty="0"/>
              <a:t> (50mA – 3mA)</a:t>
            </a:r>
            <a:br>
              <a:rPr lang="en-US" sz="4000" b="0" dirty="0"/>
            </a:br>
            <a:r>
              <a:rPr lang="en-US" sz="4000" b="0" dirty="0"/>
              <a:t>- Dura mas </a:t>
            </a:r>
            <a:r>
              <a:rPr lang="en-US" sz="4000" b="0" dirty="0" err="1"/>
              <a:t>bateria</a:t>
            </a:r>
            <a:br>
              <a:rPr lang="en-US" sz="5400" b="0" dirty="0"/>
            </a:br>
            <a:endParaRPr lang="en-US" sz="54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F5BC6C7C-3580-4F66-B205-0F571E6480DD}"/>
              </a:ext>
            </a:extLst>
          </p:cNvPr>
          <p:cNvSpPr txBox="1">
            <a:spLocks/>
          </p:cNvSpPr>
          <p:nvPr/>
        </p:nvSpPr>
        <p:spPr>
          <a:xfrm>
            <a:off x="1848919" y="373088"/>
            <a:ext cx="8182977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VENTAJAS </a:t>
            </a:r>
            <a:r>
              <a:rPr lang="en-US" dirty="0" err="1"/>
              <a:t>AnalogWrite</a:t>
            </a:r>
            <a:r>
              <a:rPr lang="en-US" dirty="0"/>
              <a:t> para LEDs  (0..254)</a:t>
            </a:r>
          </a:p>
        </p:txBody>
      </p:sp>
    </p:spTree>
    <p:extLst>
      <p:ext uri="{BB962C8B-B14F-4D97-AF65-F5344CB8AC3E}">
        <p14:creationId xmlns:p14="http://schemas.microsoft.com/office/powerpoint/2010/main" val="136565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F5BC6C7C-3580-4F66-B205-0F571E6480DD}"/>
              </a:ext>
            </a:extLst>
          </p:cNvPr>
          <p:cNvSpPr txBox="1">
            <a:spLocks/>
          </p:cNvSpPr>
          <p:nvPr/>
        </p:nvSpPr>
        <p:spPr>
          <a:xfrm>
            <a:off x="1848919" y="373088"/>
            <a:ext cx="8182977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/>
              <a:t>digitalWrite</a:t>
            </a:r>
            <a:r>
              <a:rPr lang="en-US" dirty="0"/>
              <a:t> / </a:t>
            </a:r>
            <a:r>
              <a:rPr lang="en-US" dirty="0" err="1"/>
              <a:t>analogWrite</a:t>
            </a:r>
            <a:r>
              <a:rPr lang="en-US" dirty="0"/>
              <a:t> para LEDs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EB19D-2B0E-4912-9301-2F3BDDCB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68" y="2425149"/>
            <a:ext cx="11237843" cy="250289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analogWrite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(LED, </a:t>
            </a:r>
            <a:r>
              <a:rPr lang="en-US" sz="4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254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=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(LED, </a:t>
            </a:r>
            <a:r>
              <a:rPr lang="en-US" sz="4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analogWrite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(LED, </a:t>
            </a:r>
            <a:r>
              <a:rPr lang="en-US" sz="4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   =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(LED, </a:t>
            </a:r>
            <a:r>
              <a:rPr lang="en-US" sz="4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303" y="2522569"/>
            <a:ext cx="5630092" cy="3643099"/>
          </a:xfrm>
        </p:spPr>
        <p:txBody>
          <a:bodyPr>
            <a:normAutofit/>
          </a:bodyPr>
          <a:lstStyle/>
          <a:p>
            <a:r>
              <a:rPr lang="es-SV" sz="2800" dirty="0"/>
              <a:t>DIFERENCIA ENTRE ANALOGO Y DIGITAL</a:t>
            </a:r>
          </a:p>
          <a:p>
            <a:r>
              <a:rPr lang="es-SV" sz="2800" dirty="0"/>
              <a:t>LED ANALOGO O DIGITAL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7" y="174306"/>
            <a:ext cx="9382345" cy="1227908"/>
          </a:xfrm>
        </p:spPr>
        <p:txBody>
          <a:bodyPr anchor="ctr"/>
          <a:lstStyle/>
          <a:p>
            <a:pPr algn="ctr"/>
            <a:r>
              <a:rPr lang="en-US" dirty="0"/>
              <a:t>PUERTOS ANALOGO / DIGITAL</a:t>
            </a:r>
            <a:endParaRPr lang="en-US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216899EF-FE38-4696-B059-DD104D192EA1}"/>
              </a:ext>
            </a:extLst>
          </p:cNvPr>
          <p:cNvSpPr txBox="1">
            <a:spLocks/>
          </p:cNvSpPr>
          <p:nvPr/>
        </p:nvSpPr>
        <p:spPr>
          <a:xfrm>
            <a:off x="6753630" y="2330903"/>
            <a:ext cx="5039355" cy="247132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DIGITAL : 0, 1</a:t>
            </a:r>
          </a:p>
          <a:p>
            <a:pPr algn="l"/>
            <a:r>
              <a:rPr lang="en-US" sz="3600" dirty="0"/>
              <a:t>ANALOGO : 0.. 254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err="1"/>
              <a:t>Analogo</a:t>
            </a:r>
            <a:r>
              <a:rPr lang="en-US" sz="3600" dirty="0"/>
              <a:t>: </a:t>
            </a:r>
            <a:r>
              <a:rPr lang="en-US" sz="3600" dirty="0" err="1"/>
              <a:t>usualmente</a:t>
            </a:r>
            <a:r>
              <a:rPr lang="en-US" sz="3600" dirty="0"/>
              <a:t> a leer </a:t>
            </a:r>
            <a:r>
              <a:rPr lang="en-US" sz="3600" dirty="0" err="1"/>
              <a:t>sensores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ABEFC-A4B5-4389-90E1-9EE56AD5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02278"/>
            <a:ext cx="5572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618" y="0"/>
            <a:ext cx="8453335" cy="1227908"/>
          </a:xfrm>
        </p:spPr>
        <p:txBody>
          <a:bodyPr anchor="ctr"/>
          <a:lstStyle/>
          <a:p>
            <a:pPr algn="ctr"/>
            <a:r>
              <a:rPr lang="en-US" dirty="0"/>
              <a:t>D2..D13   A0..A7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67" y="1327784"/>
            <a:ext cx="5945096" cy="53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69" y="0"/>
            <a:ext cx="6398485" cy="1227908"/>
          </a:xfrm>
        </p:spPr>
        <p:txBody>
          <a:bodyPr anchor="ctr"/>
          <a:lstStyle/>
          <a:p>
            <a:pPr algn="ctr"/>
            <a:r>
              <a:rPr lang="en-US" dirty="0"/>
              <a:t>ARDUINO UNO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91" y="1153430"/>
            <a:ext cx="5232763" cy="57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9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7" y="174306"/>
            <a:ext cx="9382345" cy="1227908"/>
          </a:xfrm>
        </p:spPr>
        <p:txBody>
          <a:bodyPr anchor="ctr"/>
          <a:lstStyle/>
          <a:p>
            <a:pPr algn="ctr"/>
            <a:r>
              <a:rPr lang="en-US" dirty="0"/>
              <a:t>PUERTOS GPIO</a:t>
            </a:r>
            <a:endParaRPr lang="en-US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216899EF-FE38-4696-B059-DD104D192EA1}"/>
              </a:ext>
            </a:extLst>
          </p:cNvPr>
          <p:cNvSpPr txBox="1">
            <a:spLocks/>
          </p:cNvSpPr>
          <p:nvPr/>
        </p:nvSpPr>
        <p:spPr>
          <a:xfrm>
            <a:off x="530087" y="2193335"/>
            <a:ext cx="11906872" cy="247132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b="0" i="1" dirty="0">
                <a:solidFill>
                  <a:srgbClr val="FFFF00"/>
                </a:solidFill>
                <a:effectLst/>
                <a:latin typeface="Open Sans"/>
              </a:rPr>
              <a:t>General </a:t>
            </a:r>
            <a:r>
              <a:rPr lang="es-ES" sz="4000" b="0" i="1" dirty="0" err="1">
                <a:solidFill>
                  <a:srgbClr val="FFFF00"/>
                </a:solidFill>
                <a:effectLst/>
                <a:latin typeface="Open Sans"/>
              </a:rPr>
              <a:t>Purpose</a:t>
            </a:r>
            <a:r>
              <a:rPr lang="es-ES" sz="4000" b="0" i="1" dirty="0">
                <a:solidFill>
                  <a:srgbClr val="FFFF00"/>
                </a:solidFill>
                <a:effectLst/>
                <a:latin typeface="Open Sans"/>
              </a:rPr>
              <a:t> Input Output</a:t>
            </a:r>
            <a:r>
              <a:rPr lang="es-ES" sz="4000" b="0" i="0" dirty="0">
                <a:solidFill>
                  <a:srgbClr val="FFFF00"/>
                </a:solidFill>
                <a:effectLst/>
                <a:latin typeface="Open Sans"/>
              </a:rPr>
              <a:t> </a:t>
            </a:r>
            <a:r>
              <a:rPr lang="es-ES" sz="4000" b="0" i="0" dirty="0">
                <a:solidFill>
                  <a:schemeClr val="tx1"/>
                </a:solidFill>
                <a:effectLst/>
                <a:latin typeface="Open Sans"/>
              </a:rPr>
              <a:t>(</a:t>
            </a:r>
            <a:r>
              <a:rPr lang="es-ES" sz="4000" b="1" i="0" dirty="0">
                <a:solidFill>
                  <a:schemeClr val="tx1"/>
                </a:solidFill>
                <a:effectLst/>
                <a:latin typeface="Open Sans"/>
              </a:rPr>
              <a:t>GPIO</a:t>
            </a:r>
            <a:r>
              <a:rPr lang="es-ES" sz="4000" b="0" i="0" dirty="0">
                <a:solidFill>
                  <a:schemeClr val="tx1"/>
                </a:solidFill>
                <a:effectLst/>
                <a:latin typeface="Open Sans"/>
              </a:rPr>
              <a:t>) </a:t>
            </a:r>
          </a:p>
          <a:p>
            <a:pPr algn="l"/>
            <a:r>
              <a:rPr lang="es-ES" sz="4000" b="0" dirty="0">
                <a:solidFill>
                  <a:schemeClr val="tx1"/>
                </a:solidFill>
                <a:latin typeface="Open Sans"/>
              </a:rPr>
              <a:t>S</a:t>
            </a:r>
            <a:r>
              <a:rPr lang="es-ES" sz="4000" b="0" i="0" dirty="0">
                <a:solidFill>
                  <a:schemeClr val="tx1"/>
                </a:solidFill>
                <a:effectLst/>
                <a:latin typeface="Open Sans"/>
              </a:rPr>
              <a:t>istema de entrada y salida de propósito general. </a:t>
            </a:r>
          </a:p>
          <a:p>
            <a:pPr algn="l"/>
            <a:endParaRPr lang="es-ES" sz="4000" b="0" dirty="0">
              <a:solidFill>
                <a:schemeClr val="tx1"/>
              </a:solidFill>
              <a:latin typeface="Open Sans"/>
            </a:endParaRPr>
          </a:p>
          <a:p>
            <a:pPr algn="l"/>
            <a:r>
              <a:rPr lang="es-ES" sz="4000" b="0" dirty="0">
                <a:solidFill>
                  <a:schemeClr val="tx1"/>
                </a:solidFill>
                <a:latin typeface="Open Sans"/>
              </a:rPr>
              <a:t>Pines que puede usarse tanto para digital o análogo.</a:t>
            </a:r>
          </a:p>
        </p:txBody>
      </p:sp>
    </p:spTree>
    <p:extLst>
      <p:ext uri="{BB962C8B-B14F-4D97-AF65-F5344CB8AC3E}">
        <p14:creationId xmlns:p14="http://schemas.microsoft.com/office/powerpoint/2010/main" val="28191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3" y="2229222"/>
            <a:ext cx="10402957" cy="3031891"/>
          </a:xfrm>
        </p:spPr>
        <p:txBody>
          <a:bodyPr anchor="ctr"/>
          <a:lstStyle/>
          <a:p>
            <a:pPr algn="l"/>
            <a:br>
              <a:rPr lang="en-US" sz="3600" dirty="0"/>
            </a:br>
            <a:r>
              <a:rPr lang="en-US" sz="4000" u="sng" dirty="0" err="1">
                <a:solidFill>
                  <a:srgbClr val="FFFF00"/>
                </a:solidFill>
              </a:rPr>
              <a:t>Puertos</a:t>
            </a:r>
            <a:r>
              <a:rPr lang="en-US" sz="4000" u="sng" dirty="0">
                <a:solidFill>
                  <a:srgbClr val="FFFF00"/>
                </a:solidFill>
              </a:rPr>
              <a:t> </a:t>
            </a:r>
            <a:r>
              <a:rPr lang="en-US" sz="4000" u="sng" dirty="0" err="1">
                <a:solidFill>
                  <a:srgbClr val="FFFF00"/>
                </a:solidFill>
              </a:rPr>
              <a:t>digitales</a:t>
            </a:r>
            <a:r>
              <a:rPr lang="en-US" sz="4000" u="sng" dirty="0">
                <a:solidFill>
                  <a:srgbClr val="FFFF00"/>
                </a:solidFill>
              </a:rPr>
              <a:t> </a:t>
            </a:r>
            <a:r>
              <a:rPr lang="en-US" sz="4000" u="sng" dirty="0">
                <a:highlight>
                  <a:srgbClr val="808000"/>
                </a:highlight>
              </a:rPr>
              <a:t>D2..D13</a:t>
            </a:r>
            <a:br>
              <a:rPr lang="en-US" sz="4000" dirty="0">
                <a:highlight>
                  <a:srgbClr val="808000"/>
                </a:highlight>
              </a:rPr>
            </a:br>
            <a:br>
              <a:rPr lang="en-US" sz="3600" dirty="0">
                <a:highlight>
                  <a:srgbClr val="808000"/>
                </a:highlight>
              </a:rPr>
            </a:br>
            <a:r>
              <a:rPr lang="en-US" sz="3600" dirty="0" err="1">
                <a:highlight>
                  <a:srgbClr val="808000"/>
                </a:highlight>
              </a:rPr>
              <a:t>digitalRead</a:t>
            </a:r>
            <a:r>
              <a:rPr lang="en-US" sz="3600" b="0" dirty="0"/>
              <a:t>   </a:t>
            </a:r>
            <a:r>
              <a:rPr lang="en-US" sz="3600" b="0" dirty="0" err="1"/>
              <a:t>Detecta</a:t>
            </a:r>
            <a:r>
              <a:rPr lang="en-US" sz="3600" b="0" dirty="0"/>
              <a:t> </a:t>
            </a:r>
            <a:r>
              <a:rPr lang="en-US" sz="3600" b="0" dirty="0" err="1"/>
              <a:t>movimiento</a:t>
            </a:r>
            <a:r>
              <a:rPr lang="en-US" sz="3600" b="0" dirty="0"/>
              <a:t>)</a:t>
            </a:r>
            <a:br>
              <a:rPr lang="en-US" sz="3600" b="0" dirty="0"/>
            </a:br>
            <a:r>
              <a:rPr lang="en-US" sz="3600" dirty="0" err="1">
                <a:highlight>
                  <a:srgbClr val="808000"/>
                </a:highlight>
              </a:rPr>
              <a:t>digitalWrite</a:t>
            </a:r>
            <a:r>
              <a:rPr lang="en-US" sz="3600" b="0" dirty="0"/>
              <a:t>    </a:t>
            </a:r>
            <a:r>
              <a:rPr lang="en-US" sz="3600" b="0" dirty="0" err="1"/>
              <a:t>Encienda</a:t>
            </a:r>
            <a:r>
              <a:rPr lang="en-US" sz="3600" b="0" dirty="0"/>
              <a:t>/</a:t>
            </a:r>
            <a:r>
              <a:rPr lang="en-US" sz="3600" b="0" dirty="0" err="1"/>
              <a:t>apague</a:t>
            </a:r>
            <a:r>
              <a:rPr lang="en-US" sz="3600" b="0" dirty="0"/>
              <a:t> </a:t>
            </a:r>
            <a:r>
              <a:rPr lang="en-US" sz="3600" b="0" dirty="0" err="1"/>
              <a:t>foco</a:t>
            </a:r>
            <a:r>
              <a:rPr lang="en-US" sz="3600" b="0" dirty="0"/>
              <a:t>, motor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4000" dirty="0" err="1">
                <a:solidFill>
                  <a:srgbClr val="FFFF00"/>
                </a:solidFill>
              </a:rPr>
              <a:t>Puertos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analogos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>
                <a:highlight>
                  <a:srgbClr val="157A6E"/>
                </a:highlight>
              </a:rPr>
              <a:t>A0..A7</a:t>
            </a:r>
            <a:br>
              <a:rPr lang="en-US" sz="3600" dirty="0">
                <a:highlight>
                  <a:srgbClr val="157A6E"/>
                </a:highlight>
              </a:rPr>
            </a:br>
            <a:br>
              <a:rPr lang="en-US" sz="3600" dirty="0"/>
            </a:br>
            <a:r>
              <a:rPr lang="en-US" sz="3600" dirty="0" err="1">
                <a:highlight>
                  <a:srgbClr val="008080"/>
                </a:highlight>
              </a:rPr>
              <a:t>analogRead</a:t>
            </a:r>
            <a:r>
              <a:rPr lang="en-US" sz="3600" b="0" dirty="0"/>
              <a:t>   Leer </a:t>
            </a:r>
            <a:r>
              <a:rPr lang="en-US" sz="3600" b="0" dirty="0" err="1"/>
              <a:t>sensores</a:t>
            </a:r>
            <a:r>
              <a:rPr lang="en-US" sz="3600" b="0" dirty="0"/>
              <a:t> </a:t>
            </a:r>
            <a:r>
              <a:rPr lang="en-US" sz="3600" b="0" dirty="0" err="1"/>
              <a:t>en</a:t>
            </a:r>
            <a:r>
              <a:rPr lang="en-US" sz="3600" b="0" dirty="0"/>
              <a:t> general</a:t>
            </a:r>
            <a:br>
              <a:rPr lang="en-US" sz="3600" b="0" dirty="0"/>
            </a:br>
            <a:r>
              <a:rPr lang="en-US" sz="3600" dirty="0" err="1">
                <a:highlight>
                  <a:srgbClr val="008080"/>
                </a:highlight>
              </a:rPr>
              <a:t>analogWrite</a:t>
            </a:r>
            <a:r>
              <a:rPr lang="en-US" sz="3600" b="0" dirty="0"/>
              <a:t>    </a:t>
            </a:r>
            <a:r>
              <a:rPr lang="en-US" sz="3600" b="0" dirty="0" err="1"/>
              <a:t>Intensidad</a:t>
            </a:r>
            <a:r>
              <a:rPr lang="en-US" sz="3600" b="0" dirty="0"/>
              <a:t> para </a:t>
            </a:r>
            <a:r>
              <a:rPr lang="en-US" sz="3600" b="0" dirty="0" err="1"/>
              <a:t>foco</a:t>
            </a:r>
            <a:r>
              <a:rPr lang="en-US" sz="3600" b="0" dirty="0"/>
              <a:t>/ mover)</a:t>
            </a:r>
            <a:br>
              <a:rPr lang="en-US" b="0" dirty="0"/>
            </a:br>
            <a:br>
              <a:rPr lang="en-US" b="0" dirty="0"/>
            </a:b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109164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3" y="675861"/>
            <a:ext cx="10402957" cy="5883965"/>
          </a:xfrm>
        </p:spPr>
        <p:txBody>
          <a:bodyPr anchor="ctr"/>
          <a:lstStyle/>
          <a:p>
            <a:pPr algn="l"/>
            <a:br>
              <a:rPr lang="en-US" sz="3600" dirty="0"/>
            </a:br>
            <a:r>
              <a:rPr lang="en-US" sz="3600" dirty="0" err="1"/>
              <a:t>pinMode</a:t>
            </a:r>
            <a:r>
              <a:rPr lang="en-US" sz="3600" dirty="0"/>
              <a:t>(</a:t>
            </a:r>
            <a:r>
              <a:rPr lang="en-US" sz="3600" dirty="0" err="1"/>
              <a:t>xxx,</a:t>
            </a:r>
            <a:r>
              <a:rPr lang="en-US" sz="3600" dirty="0" err="1">
                <a:solidFill>
                  <a:srgbClr val="FFFF00"/>
                </a:solidFill>
              </a:rPr>
              <a:t>INPUT</a:t>
            </a:r>
            <a:r>
              <a:rPr lang="en-US" sz="3600" dirty="0"/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 err="1">
                <a:highlight>
                  <a:srgbClr val="808000"/>
                </a:highlight>
              </a:rPr>
              <a:t>digitalRead</a:t>
            </a:r>
            <a:r>
              <a:rPr lang="en-US" sz="3600" dirty="0"/>
              <a:t>    </a:t>
            </a:r>
            <a:r>
              <a:rPr lang="en-US" sz="3600" b="0" dirty="0"/>
              <a:t>Sensor </a:t>
            </a:r>
            <a:r>
              <a:rPr lang="en-US" sz="3600" b="0" dirty="0" err="1"/>
              <a:t>movimiento</a:t>
            </a:r>
            <a:r>
              <a:rPr lang="en-US" sz="3600" b="0" dirty="0"/>
              <a:t> (V / F )</a:t>
            </a:r>
            <a:br>
              <a:rPr lang="en-US" sz="3600" b="0" dirty="0"/>
            </a:br>
            <a:r>
              <a:rPr lang="en-US" sz="3600" dirty="0" err="1">
                <a:highlight>
                  <a:srgbClr val="008080"/>
                </a:highlight>
              </a:rPr>
              <a:t>analogRead</a:t>
            </a:r>
            <a:r>
              <a:rPr lang="en-US" sz="3600" dirty="0"/>
              <a:t>  </a:t>
            </a:r>
            <a:r>
              <a:rPr lang="en-US" sz="3600" b="0" dirty="0" err="1"/>
              <a:t>Sensores</a:t>
            </a:r>
            <a:r>
              <a:rPr lang="en-US" sz="3600" b="0" dirty="0"/>
              <a:t> </a:t>
            </a:r>
            <a:r>
              <a:rPr lang="en-US" sz="3600" b="0" dirty="0" err="1"/>
              <a:t>en</a:t>
            </a:r>
            <a:r>
              <a:rPr lang="en-US" sz="3600" b="0" dirty="0"/>
              <a:t> general</a:t>
            </a:r>
            <a:br>
              <a:rPr lang="en-US" sz="3600" b="0" dirty="0"/>
            </a:br>
            <a:br>
              <a:rPr lang="en-US" sz="3600" b="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pinMode</a:t>
            </a:r>
            <a:r>
              <a:rPr lang="en-US" sz="3600" dirty="0"/>
              <a:t>(xxx, </a:t>
            </a:r>
            <a:r>
              <a:rPr lang="en-US" sz="3600" dirty="0">
                <a:solidFill>
                  <a:srgbClr val="FFFF00"/>
                </a:solidFill>
              </a:rPr>
              <a:t>OUTPUT</a:t>
            </a:r>
            <a:r>
              <a:rPr lang="en-US" sz="3600" dirty="0"/>
              <a:t>)</a:t>
            </a:r>
            <a:br>
              <a:rPr lang="en-US" sz="3600" dirty="0">
                <a:highlight>
                  <a:srgbClr val="FF00FF"/>
                </a:highlight>
              </a:rPr>
            </a:br>
            <a:br>
              <a:rPr lang="en-US" sz="3600" dirty="0">
                <a:highlight>
                  <a:srgbClr val="808000"/>
                </a:highlight>
              </a:rPr>
            </a:br>
            <a:r>
              <a:rPr lang="en-US" sz="3600" dirty="0" err="1">
                <a:highlight>
                  <a:srgbClr val="808000"/>
                </a:highlight>
              </a:rPr>
              <a:t>digitalWrite</a:t>
            </a:r>
            <a:r>
              <a:rPr lang="en-US" sz="3600" dirty="0"/>
              <a:t>   </a:t>
            </a:r>
            <a:r>
              <a:rPr lang="en-US" sz="3600" b="0" dirty="0" err="1"/>
              <a:t>Encienda</a:t>
            </a:r>
            <a:r>
              <a:rPr lang="en-US" sz="3600" b="0" dirty="0"/>
              <a:t>/</a:t>
            </a:r>
            <a:r>
              <a:rPr lang="en-US" sz="3600" b="0" dirty="0" err="1"/>
              <a:t>apague</a:t>
            </a:r>
            <a:r>
              <a:rPr lang="en-US" sz="3600" b="0" dirty="0"/>
              <a:t> </a:t>
            </a:r>
            <a:r>
              <a:rPr lang="en-US" sz="3600" b="0" dirty="0" err="1"/>
              <a:t>foco</a:t>
            </a:r>
            <a:r>
              <a:rPr lang="en-US" sz="3600" b="0" dirty="0"/>
              <a:t>, motor</a:t>
            </a:r>
            <a:br>
              <a:rPr lang="en-US" sz="3600" b="0" dirty="0"/>
            </a:br>
            <a:r>
              <a:rPr lang="en-US" sz="3600" dirty="0" err="1">
                <a:highlight>
                  <a:srgbClr val="008080"/>
                </a:highlight>
              </a:rPr>
              <a:t>analogWrite</a:t>
            </a:r>
            <a:r>
              <a:rPr lang="en-US" sz="3600" b="0" dirty="0"/>
              <a:t> </a:t>
            </a:r>
            <a:r>
              <a:rPr lang="en-US" sz="3600" b="0" dirty="0" err="1"/>
              <a:t>Intensidad</a:t>
            </a:r>
            <a:r>
              <a:rPr lang="en-US" sz="3600" b="0" dirty="0"/>
              <a:t> para </a:t>
            </a:r>
            <a:r>
              <a:rPr lang="en-US" sz="3600" b="0" dirty="0" err="1"/>
              <a:t>foco</a:t>
            </a:r>
            <a:r>
              <a:rPr lang="en-US" sz="3600" b="0" dirty="0"/>
              <a:t> / mover</a:t>
            </a:r>
            <a:br>
              <a:rPr lang="en-US" b="0" dirty="0"/>
            </a:br>
            <a:br>
              <a:rPr lang="en-US" b="0" dirty="0"/>
            </a:b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27610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958" y="278129"/>
            <a:ext cx="6862728" cy="1227908"/>
          </a:xfrm>
        </p:spPr>
        <p:txBody>
          <a:bodyPr anchor="ctr"/>
          <a:lstStyle/>
          <a:p>
            <a:pPr algn="ctr"/>
            <a:r>
              <a:rPr lang="en-US" dirty="0"/>
              <a:t>PUERTOS DIGITALES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OUTPUT)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49B98-4B77-4C1D-8F49-4B2C47F8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8" y="1745116"/>
            <a:ext cx="6391276" cy="4589480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BF47D34F-CE6D-4699-A76B-FE98F6013998}"/>
              </a:ext>
            </a:extLst>
          </p:cNvPr>
          <p:cNvSpPr txBox="1">
            <a:spLocks/>
          </p:cNvSpPr>
          <p:nvPr/>
        </p:nvSpPr>
        <p:spPr>
          <a:xfrm>
            <a:off x="7695894" y="2667406"/>
            <a:ext cx="3894737" cy="247132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FFFF00"/>
                </a:solidFill>
              </a:rPr>
              <a:t>DIGITAL : </a:t>
            </a:r>
          </a:p>
          <a:p>
            <a:pPr algn="l"/>
            <a:r>
              <a:rPr lang="en-US" sz="3600" dirty="0">
                <a:solidFill>
                  <a:srgbClr val="FFFF00"/>
                </a:solidFill>
              </a:rPr>
              <a:t>0, 1</a:t>
            </a:r>
          </a:p>
          <a:p>
            <a:pPr algn="l"/>
            <a:r>
              <a:rPr lang="en-US" sz="3600" dirty="0">
                <a:solidFill>
                  <a:srgbClr val="FFFF00"/>
                </a:solidFill>
              </a:rPr>
              <a:t>LOW / HIGH</a:t>
            </a:r>
          </a:p>
          <a:p>
            <a:pPr algn="l"/>
            <a:r>
              <a:rPr lang="en-US" sz="3600" dirty="0">
                <a:solidFill>
                  <a:srgbClr val="FFFF00"/>
                </a:solidFill>
              </a:rPr>
              <a:t>False / True</a:t>
            </a:r>
          </a:p>
          <a:p>
            <a:pPr algn="l"/>
            <a:endParaRPr lang="en-US" sz="3600" dirty="0">
              <a:solidFill>
                <a:srgbClr val="FFFF00"/>
              </a:solidFill>
            </a:endParaRPr>
          </a:p>
          <a:p>
            <a:pPr algn="l"/>
            <a:r>
              <a:rPr lang="en-US" sz="3600" dirty="0">
                <a:solidFill>
                  <a:srgbClr val="FFFF00"/>
                </a:solidFill>
              </a:rPr>
              <a:t>Para </a:t>
            </a:r>
            <a:r>
              <a:rPr lang="en-US" sz="3600" dirty="0" err="1">
                <a:solidFill>
                  <a:srgbClr val="FFFF00"/>
                </a:solidFill>
              </a:rPr>
              <a:t>encender</a:t>
            </a:r>
            <a:r>
              <a:rPr lang="en-US" sz="3600" dirty="0">
                <a:solidFill>
                  <a:srgbClr val="FFFF00"/>
                </a:solidFill>
              </a:rPr>
              <a:t> o </a:t>
            </a:r>
            <a:r>
              <a:rPr lang="en-US" sz="3600" dirty="0" err="1">
                <a:solidFill>
                  <a:srgbClr val="FFFF00"/>
                </a:solidFill>
              </a:rPr>
              <a:t>apagar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5225</TotalTime>
  <Words>422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10 Pitch</vt:lpstr>
      <vt:lpstr>Open Sans</vt:lpstr>
      <vt:lpstr>Wingdings 2</vt:lpstr>
      <vt:lpstr>Citable</vt:lpstr>
      <vt:lpstr>ANALOGO - DIGITAL</vt:lpstr>
      <vt:lpstr>OBJETIVOS</vt:lpstr>
      <vt:lpstr>PUERTOS ANALOGO / DIGITAL</vt:lpstr>
      <vt:lpstr>D2..D13   A0..A7</vt:lpstr>
      <vt:lpstr>ARDUINO UNO</vt:lpstr>
      <vt:lpstr>PUERTOS GPIO</vt:lpstr>
      <vt:lpstr> Puertos digitales D2..D13  digitalRead   Detecta movimiento) digitalWrite    Encienda/apague foco, motor   Puertos analogos A0..A7  analogRead   Leer sensores en general analogWrite    Intensidad para foco/ mover)  </vt:lpstr>
      <vt:lpstr> pinMode(xxx,INPUT)  digitalRead    Sensor movimiento (V / F ) analogRead  Sensores en general    pinMode(xxx, OUTPUT)  digitalWrite   Encienda/apague foco, motor analogWrite Intensidad para foco / mover  </vt:lpstr>
      <vt:lpstr>PUERTOS DIGITALES (Usualmente OUTPUT)</vt:lpstr>
      <vt:lpstr>PUERTOS ANALOGO (Usualmente INPUT Sensores)</vt:lpstr>
      <vt:lpstr>PowerPoint Presentation</vt:lpstr>
      <vt:lpstr>PowerPoint Presentation</vt:lpstr>
      <vt:lpstr>digitalWrite(LED1, HIGH); Debe usar resistencia  analogWrite(LED1, 25); Valor de 5- 30 no necesita resistencia </vt:lpstr>
      <vt:lpstr>      analogWrite(LED1, 25);  - No necesita resistencia - Circuito mas simple - Menor consumo electrico (50mA – 3mA) - Dura mas bateria </vt:lpstr>
      <vt:lpstr>analogWrite(LED, 254)   = digitalWrite(LED, HIGH); analogWrite(LED, 0)       = digitalWrite(LED, LOW);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303</cp:revision>
  <dcterms:created xsi:type="dcterms:W3CDTF">2019-08-09T15:47:12Z</dcterms:created>
  <dcterms:modified xsi:type="dcterms:W3CDTF">2021-05-07T21:17:13Z</dcterms:modified>
</cp:coreProperties>
</file>