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3" r:id="rId4"/>
    <p:sldId id="337" r:id="rId5"/>
    <p:sldId id="338" r:id="rId6"/>
    <p:sldId id="331" r:id="rId7"/>
    <p:sldId id="352" r:id="rId8"/>
    <p:sldId id="351" r:id="rId9"/>
    <p:sldId id="354" r:id="rId10"/>
    <p:sldId id="346" r:id="rId11"/>
    <p:sldId id="347" r:id="rId12"/>
    <p:sldId id="348" r:id="rId13"/>
    <p:sldId id="349" r:id="rId14"/>
    <p:sldId id="35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4049486"/>
            <a:ext cx="6139544" cy="1018905"/>
          </a:xfrm>
        </p:spPr>
        <p:txBody>
          <a:bodyPr/>
          <a:lstStyle/>
          <a:p>
            <a:r>
              <a:rPr lang="es-SV" sz="4800" dirty="0"/>
              <a:t>SENSOR DE</a:t>
            </a:r>
            <a:br>
              <a:rPr lang="es-SV" sz="4800" dirty="0"/>
            </a:br>
            <a:r>
              <a:rPr lang="es-SV" sz="4800" dirty="0"/>
              <a:t>TEMPERATURA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11" y="136441"/>
            <a:ext cx="10593638" cy="1522541"/>
          </a:xfrm>
        </p:spPr>
        <p:txBody>
          <a:bodyPr anchor="ctr"/>
          <a:lstStyle/>
          <a:p>
            <a:pPr algn="ctr"/>
            <a:r>
              <a:rPr lang="es-419" dirty="0"/>
              <a:t>DS18B20 (Dallas </a:t>
            </a:r>
            <a:r>
              <a:rPr lang="es-419" dirty="0" err="1"/>
              <a:t>Temperature</a:t>
            </a:r>
            <a:r>
              <a:rPr lang="es-419" dirty="0"/>
              <a:t> Sensor)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45" y="2156822"/>
            <a:ext cx="5594169" cy="3590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17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11" y="136441"/>
            <a:ext cx="10593638" cy="1522541"/>
          </a:xfrm>
        </p:spPr>
        <p:txBody>
          <a:bodyPr anchor="ctr"/>
          <a:lstStyle/>
          <a:p>
            <a:pPr algn="ctr"/>
            <a:r>
              <a:rPr lang="en-US" dirty="0"/>
              <a:t>DIAGRAMA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0" y="2285999"/>
            <a:ext cx="6283234" cy="33310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197635" y="2739215"/>
            <a:ext cx="4859382" cy="26296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Resistencia de 4.7 K entre la señal y el pin de poder para mantener estable la transferencia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39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11" y="136441"/>
            <a:ext cx="10593638" cy="1209033"/>
          </a:xfrm>
        </p:spPr>
        <p:txBody>
          <a:bodyPr anchor="ctr"/>
          <a:lstStyle/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40" y="1458724"/>
            <a:ext cx="6289257" cy="48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4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11" y="136441"/>
            <a:ext cx="10593638" cy="1209033"/>
          </a:xfrm>
        </p:spPr>
        <p:txBody>
          <a:bodyPr anchor="ctr"/>
          <a:lstStyle/>
          <a:p>
            <a:pPr algn="ctr"/>
            <a:r>
              <a:rPr lang="en-US" dirty="0"/>
              <a:t>LOOP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4" y="2548779"/>
            <a:ext cx="7267257" cy="1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11" y="136441"/>
            <a:ext cx="10593638" cy="1209033"/>
          </a:xfrm>
        </p:spPr>
        <p:txBody>
          <a:bodyPr anchor="ctr"/>
          <a:lstStyle/>
          <a:p>
            <a:pPr algn="ctr"/>
            <a:r>
              <a:rPr lang="en-US" dirty="0"/>
              <a:t>AGREGAR LIBRERIA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2" y="1547335"/>
            <a:ext cx="6466796" cy="266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53" y="4473347"/>
            <a:ext cx="7229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9" y="3005896"/>
            <a:ext cx="6779621" cy="2989956"/>
          </a:xfrm>
        </p:spPr>
        <p:txBody>
          <a:bodyPr>
            <a:normAutofit/>
          </a:bodyPr>
          <a:lstStyle/>
          <a:p>
            <a:r>
              <a:rPr lang="es-SV" sz="2800" dirty="0"/>
              <a:t>ALARMA DE TEMPERATURA CON PLACA ARDUINO</a:t>
            </a:r>
          </a:p>
          <a:p>
            <a:r>
              <a:rPr lang="es-SV" sz="2800" dirty="0"/>
              <a:t>DEPENDIENDO DE LA TEMPERATURA SE ENCENDERA LED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11112669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3" y="303897"/>
            <a:ext cx="5589897" cy="5986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214812" y="798375"/>
            <a:ext cx="53675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b="1" dirty="0"/>
              <a:t>Buena practica usar colores para cables</a:t>
            </a:r>
            <a:endParaRPr lang="es-CO" sz="3600" b="1" dirty="0"/>
          </a:p>
          <a:p>
            <a:pPr lvl="0"/>
            <a:endParaRPr lang="en-US" sz="3600" dirty="0"/>
          </a:p>
          <a:p>
            <a:pPr lvl="0"/>
            <a:endParaRPr lang="en-US" sz="3600" dirty="0"/>
          </a:p>
          <a:p>
            <a:pPr lvl="0"/>
            <a:r>
              <a:rPr lang="en-US" sz="3600" b="1" dirty="0" err="1">
                <a:solidFill>
                  <a:srgbClr val="FF0000"/>
                </a:solidFill>
              </a:rPr>
              <a:t>Rojo</a:t>
            </a:r>
            <a:r>
              <a:rPr lang="en-US" sz="3600" b="1" dirty="0">
                <a:solidFill>
                  <a:srgbClr val="FF0000"/>
                </a:solidFill>
              </a:rPr>
              <a:t>         +  </a:t>
            </a:r>
            <a:r>
              <a:rPr lang="en-US" sz="3600" b="1" dirty="0" err="1">
                <a:solidFill>
                  <a:srgbClr val="FF0000"/>
                </a:solidFill>
              </a:rPr>
              <a:t>Vcc</a:t>
            </a:r>
            <a:r>
              <a:rPr lang="en-US" sz="3600" b="1" dirty="0">
                <a:solidFill>
                  <a:srgbClr val="FF0000"/>
                </a:solidFill>
              </a:rPr>
              <a:t>  5V/3V</a:t>
            </a:r>
          </a:p>
          <a:p>
            <a:pPr lvl="0"/>
            <a:r>
              <a:rPr lang="en-US" sz="3600" b="1" dirty="0">
                <a:solidFill>
                  <a:schemeClr val="bg1"/>
                </a:solidFill>
              </a:rPr>
              <a:t>Negro      -   GRD</a:t>
            </a:r>
          </a:p>
          <a:p>
            <a:pPr lvl="0"/>
            <a:r>
              <a:rPr lang="en-US" sz="3600" b="1" dirty="0">
                <a:solidFill>
                  <a:srgbClr val="FFFF00"/>
                </a:solidFill>
              </a:rPr>
              <a:t>Amarillo  S   </a:t>
            </a:r>
            <a:r>
              <a:rPr lang="es-419" sz="3600" b="1" dirty="0">
                <a:solidFill>
                  <a:srgbClr val="FFFF00"/>
                </a:solidFill>
              </a:rPr>
              <a:t>Señal</a:t>
            </a:r>
            <a:endParaRPr lang="es-419" sz="3600" b="1" dirty="0"/>
          </a:p>
        </p:txBody>
      </p:sp>
    </p:spTree>
    <p:extLst>
      <p:ext uri="{BB962C8B-B14F-4D97-AF65-F5344CB8AC3E}">
        <p14:creationId xmlns:p14="http://schemas.microsoft.com/office/powerpoint/2010/main" val="255958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4" name="Rectangle 3"/>
          <p:cNvSpPr/>
          <p:nvPr/>
        </p:nvSpPr>
        <p:spPr>
          <a:xfrm>
            <a:off x="7379679" y="1932664"/>
            <a:ext cx="4261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rgbClr val="FFFF00"/>
                </a:solidFill>
              </a:rPr>
              <a:t>Utilizamos 3 puertos digitales para </a:t>
            </a:r>
            <a:r>
              <a:rPr lang="en-US" sz="3600">
                <a:solidFill>
                  <a:srgbClr val="FFFF00"/>
                </a:solidFill>
              </a:rPr>
              <a:t>los </a:t>
            </a:r>
            <a:r>
              <a:rPr lang="en-US" sz="3600" dirty="0">
                <a:solidFill>
                  <a:srgbClr val="FFFF00"/>
                </a:solidFill>
              </a:rPr>
              <a:t>3 LED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12" y="293197"/>
            <a:ext cx="10436882" cy="944257"/>
          </a:xfrm>
        </p:spPr>
        <p:txBody>
          <a:bodyPr anchor="ctr"/>
          <a:lstStyle/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DDBD-6ABB-40E2-8328-D4570EDD465B}"/>
              </a:ext>
            </a:extLst>
          </p:cNvPr>
          <p:cNvSpPr txBox="1"/>
          <p:nvPr/>
        </p:nvSpPr>
        <p:spPr>
          <a:xfrm>
            <a:off x="784112" y="16009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void setup() {</a:t>
            </a:r>
          </a:p>
          <a:p>
            <a:endParaRPr lang="en-US" sz="3600" dirty="0"/>
          </a:p>
          <a:p>
            <a:r>
              <a:rPr lang="en-US" sz="3600" dirty="0"/>
              <a:t>   </a:t>
            </a:r>
            <a:r>
              <a:rPr lang="en-US" sz="3600" dirty="0" err="1"/>
              <a:t>pinMode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C000"/>
                </a:solidFill>
              </a:rPr>
              <a:t>13</a:t>
            </a:r>
            <a:r>
              <a:rPr lang="en-US" sz="3600" dirty="0"/>
              <a:t>, OUTPUT);</a:t>
            </a:r>
          </a:p>
          <a:p>
            <a:r>
              <a:rPr lang="en-US" sz="3600" dirty="0"/>
              <a:t>   </a:t>
            </a:r>
            <a:r>
              <a:rPr lang="en-US" sz="3600" dirty="0" err="1"/>
              <a:t>pinMode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C000"/>
                </a:solidFill>
              </a:rPr>
              <a:t>12</a:t>
            </a:r>
            <a:r>
              <a:rPr lang="en-US" sz="3600" dirty="0"/>
              <a:t>, OUTPUT);</a:t>
            </a:r>
          </a:p>
          <a:p>
            <a:r>
              <a:rPr lang="en-US" sz="3600" dirty="0"/>
              <a:t>   </a:t>
            </a:r>
            <a:r>
              <a:rPr lang="en-US" sz="3600" dirty="0" err="1"/>
              <a:t>pinMode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C000"/>
                </a:solidFill>
              </a:rPr>
              <a:t>11</a:t>
            </a:r>
            <a:r>
              <a:rPr lang="en-US" sz="3600" dirty="0"/>
              <a:t>, OUTPUT);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16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D575B-6CAF-402E-80CF-4B3BA1DF4860}"/>
              </a:ext>
            </a:extLst>
          </p:cNvPr>
          <p:cNvSpPr txBox="1"/>
          <p:nvPr/>
        </p:nvSpPr>
        <p:spPr>
          <a:xfrm>
            <a:off x="1527598" y="521837"/>
            <a:ext cx="78549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void loop() {</a:t>
            </a:r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 float </a:t>
            </a:r>
            <a:r>
              <a:rPr lang="en-US" sz="3600" dirty="0">
                <a:solidFill>
                  <a:srgbClr val="FFC000"/>
                </a:solidFill>
              </a:rPr>
              <a:t>temp</a:t>
            </a:r>
            <a:r>
              <a:rPr lang="en-US" sz="3600" dirty="0"/>
              <a:t> = </a:t>
            </a:r>
            <a:r>
              <a:rPr lang="en-US" sz="3600" dirty="0" err="1">
                <a:solidFill>
                  <a:srgbClr val="FFFF00"/>
                </a:solidFill>
              </a:rPr>
              <a:t>GetTemp</a:t>
            </a:r>
            <a:r>
              <a:rPr lang="en-US" sz="3600" dirty="0"/>
              <a:t>();</a:t>
            </a:r>
          </a:p>
          <a:p>
            <a:r>
              <a:rPr lang="en-US" sz="3600" dirty="0"/>
              <a:t>   . . . </a:t>
            </a:r>
          </a:p>
          <a:p>
            <a:r>
              <a:rPr lang="en-US" sz="3600" dirty="0"/>
              <a:t>}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B0F0"/>
                </a:solidFill>
              </a:rPr>
              <a:t>float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GetTemp</a:t>
            </a:r>
            <a:r>
              <a:rPr lang="en-US" sz="3600" dirty="0">
                <a:solidFill>
                  <a:srgbClr val="FFFF00"/>
                </a:solidFill>
              </a:rPr>
              <a:t>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float </a:t>
            </a:r>
            <a:r>
              <a:rPr lang="en-US" sz="3600" dirty="0">
                <a:solidFill>
                  <a:srgbClr val="FFC000"/>
                </a:solidFill>
              </a:rPr>
              <a:t>temp</a:t>
            </a:r>
            <a:r>
              <a:rPr lang="en-US" sz="3600" dirty="0"/>
              <a:t> =  </a:t>
            </a:r>
            <a:r>
              <a:rPr lang="en-US" sz="3600" b="1" dirty="0" err="1">
                <a:solidFill>
                  <a:srgbClr val="00B050"/>
                </a:solidFill>
              </a:rPr>
              <a:t>analogRead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FFC000"/>
                </a:solidFill>
              </a:rPr>
              <a:t>A0</a:t>
            </a:r>
            <a:r>
              <a:rPr lang="en-US" sz="3600" dirty="0"/>
              <a:t>);</a:t>
            </a:r>
          </a:p>
          <a:p>
            <a:r>
              <a:rPr lang="en-US" sz="3600" dirty="0"/>
              <a:t>   </a:t>
            </a:r>
            <a:r>
              <a:rPr lang="en-US" sz="3600" b="1" dirty="0">
                <a:solidFill>
                  <a:srgbClr val="00B0F0"/>
                </a:solidFill>
              </a:rPr>
              <a:t>return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FFC000"/>
                </a:solidFill>
              </a:rPr>
              <a:t>temp</a:t>
            </a:r>
            <a:r>
              <a:rPr lang="en-US" sz="3600" dirty="0"/>
              <a:t> / 1023) * 500;</a:t>
            </a:r>
          </a:p>
          <a:p>
            <a:r>
              <a:rPr lang="en-US" sz="36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963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48" y="240945"/>
            <a:ext cx="10593638" cy="891848"/>
          </a:xfrm>
        </p:spPr>
        <p:txBody>
          <a:bodyPr anchor="ctr"/>
          <a:lstStyle/>
          <a:p>
            <a:pPr algn="ctr"/>
            <a:r>
              <a:rPr lang="en-US" dirty="0"/>
              <a:t>TRES CONDICIONES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3D030-D024-4433-9CE9-1F7886E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73" y="1240972"/>
            <a:ext cx="6730654" cy="51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18265" y="2854118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BC436-5801-451F-A7E9-0DA714E96607}"/>
              </a:ext>
            </a:extLst>
          </p:cNvPr>
          <p:cNvSpPr/>
          <p:nvPr/>
        </p:nvSpPr>
        <p:spPr>
          <a:xfrm>
            <a:off x="1802296" y="363915"/>
            <a:ext cx="98993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int </a:t>
            </a:r>
            <a:r>
              <a:rPr lang="en-US" sz="3200" dirty="0">
                <a:solidFill>
                  <a:srgbClr val="FFC000"/>
                </a:solidFill>
              </a:rPr>
              <a:t>PIN11</a:t>
            </a:r>
            <a:r>
              <a:rPr lang="en-US" sz="3200" dirty="0">
                <a:solidFill>
                  <a:srgbClr val="00B0F0"/>
                </a:solidFill>
              </a:rPr>
              <a:t> = 0;</a:t>
            </a:r>
          </a:p>
          <a:p>
            <a:r>
              <a:rPr lang="en-US" sz="3200" dirty="0">
                <a:solidFill>
                  <a:srgbClr val="00B0F0"/>
                </a:solidFill>
              </a:rPr>
              <a:t>int </a:t>
            </a:r>
            <a:r>
              <a:rPr lang="en-US" sz="3200" dirty="0">
                <a:solidFill>
                  <a:srgbClr val="FFC000"/>
                </a:solidFill>
              </a:rPr>
              <a:t>PIN12</a:t>
            </a:r>
            <a:r>
              <a:rPr lang="en-US" sz="3200" dirty="0">
                <a:solidFill>
                  <a:srgbClr val="00B0F0"/>
                </a:solidFill>
              </a:rPr>
              <a:t> = 0;</a:t>
            </a:r>
          </a:p>
          <a:p>
            <a:r>
              <a:rPr lang="en-US" sz="3200" dirty="0">
                <a:solidFill>
                  <a:srgbClr val="00B0F0"/>
                </a:solidFill>
              </a:rPr>
              <a:t>int </a:t>
            </a:r>
            <a:r>
              <a:rPr lang="en-US" sz="3200" dirty="0">
                <a:solidFill>
                  <a:srgbClr val="FFC000"/>
                </a:solidFill>
              </a:rPr>
              <a:t>PIN13</a:t>
            </a:r>
            <a:r>
              <a:rPr lang="en-US" sz="3200" dirty="0">
                <a:solidFill>
                  <a:srgbClr val="00B0F0"/>
                </a:solidFill>
              </a:rPr>
              <a:t> = 0;</a:t>
            </a:r>
          </a:p>
          <a:p>
            <a:endParaRPr lang="en-US" sz="3200" dirty="0"/>
          </a:p>
          <a:p>
            <a:r>
              <a:rPr lang="en-US" sz="3200" dirty="0"/>
              <a:t>if (temp&lt; 11) </a:t>
            </a:r>
            <a:r>
              <a:rPr lang="en-US" sz="3200" dirty="0">
                <a:solidFill>
                  <a:srgbClr val="FFC000"/>
                </a:solidFill>
              </a:rPr>
              <a:t>PIN11</a:t>
            </a:r>
            <a:r>
              <a:rPr lang="en-US" sz="3200" dirty="0"/>
              <a:t> = 1;</a:t>
            </a:r>
          </a:p>
          <a:p>
            <a:r>
              <a:rPr lang="en-US" sz="3200" dirty="0"/>
              <a:t>if (temp&gt;10 &amp;&amp; temp&lt;25) </a:t>
            </a:r>
            <a:r>
              <a:rPr lang="en-US" sz="3200" dirty="0">
                <a:solidFill>
                  <a:srgbClr val="FFC000"/>
                </a:solidFill>
              </a:rPr>
              <a:t>PIN12</a:t>
            </a:r>
            <a:r>
              <a:rPr lang="en-US" sz="3200" dirty="0"/>
              <a:t> = 1;</a:t>
            </a:r>
          </a:p>
          <a:p>
            <a:r>
              <a:rPr lang="en-US" sz="3200" dirty="0"/>
              <a:t>if (temp&gt;24)  </a:t>
            </a:r>
            <a:r>
              <a:rPr lang="en-US" sz="3200" dirty="0">
                <a:solidFill>
                  <a:srgbClr val="FFC000"/>
                </a:solidFill>
              </a:rPr>
              <a:t>PIN13</a:t>
            </a:r>
            <a:r>
              <a:rPr lang="en-US" sz="3200" dirty="0"/>
              <a:t> = 1;</a:t>
            </a:r>
          </a:p>
          <a:p>
            <a:endParaRPr lang="en-US" sz="3200" dirty="0"/>
          </a:p>
          <a:p>
            <a:r>
              <a:rPr lang="en-US" sz="3200" dirty="0" err="1">
                <a:solidFill>
                  <a:srgbClr val="00B0F0"/>
                </a:solidFill>
              </a:rPr>
              <a:t>digitalWrite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11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PIN11</a:t>
            </a:r>
            <a:r>
              <a:rPr lang="en-US" sz="3200" dirty="0"/>
              <a:t>);</a:t>
            </a:r>
          </a:p>
          <a:p>
            <a:r>
              <a:rPr lang="en-US" sz="3200" dirty="0" err="1">
                <a:solidFill>
                  <a:srgbClr val="00B0F0"/>
                </a:solidFill>
              </a:rPr>
              <a:t>digiitalWrite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12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PIN12</a:t>
            </a:r>
            <a:r>
              <a:rPr lang="en-US" sz="3200" dirty="0"/>
              <a:t>);</a:t>
            </a:r>
          </a:p>
          <a:p>
            <a:r>
              <a:rPr lang="en-US" sz="3200" dirty="0" err="1">
                <a:solidFill>
                  <a:srgbClr val="00B0F0"/>
                </a:solidFill>
              </a:rPr>
              <a:t>digitalWrite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13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PIN13</a:t>
            </a:r>
            <a:r>
              <a:rPr lang="en-US" sz="3200" dirty="0"/>
              <a:t>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227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18265" y="2854118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BC436-5801-451F-A7E9-0DA714E96607}"/>
              </a:ext>
            </a:extLst>
          </p:cNvPr>
          <p:cNvSpPr/>
          <p:nvPr/>
        </p:nvSpPr>
        <p:spPr>
          <a:xfrm>
            <a:off x="3326691" y="920621"/>
            <a:ext cx="5538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err="1">
                <a:solidFill>
                  <a:srgbClr val="00B0F0"/>
                </a:solidFill>
              </a:rPr>
              <a:t>digitalWrite</a:t>
            </a:r>
            <a:r>
              <a:rPr lang="en-US" sz="3200" dirty="0"/>
              <a:t>(11, LOW);</a:t>
            </a:r>
            <a:endParaRPr lang="es-CO" sz="3200" dirty="0"/>
          </a:p>
          <a:p>
            <a:r>
              <a:rPr lang="en-US" sz="3200" dirty="0"/>
              <a:t> </a:t>
            </a:r>
            <a:r>
              <a:rPr lang="en-US" sz="3200" dirty="0" err="1">
                <a:solidFill>
                  <a:srgbClr val="00B0F0"/>
                </a:solidFill>
              </a:rPr>
              <a:t>digitalWrite</a:t>
            </a:r>
            <a:r>
              <a:rPr lang="en-US" sz="3200" dirty="0"/>
              <a:t>(12, LOW);</a:t>
            </a:r>
            <a:endParaRPr lang="es-CO" sz="3200" dirty="0"/>
          </a:p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err="1">
                <a:solidFill>
                  <a:srgbClr val="00B0F0"/>
                </a:solidFill>
              </a:rPr>
              <a:t>digitalWrite</a:t>
            </a:r>
            <a:r>
              <a:rPr lang="en-US" sz="3200" dirty="0"/>
              <a:t>(13, LOW);</a:t>
            </a:r>
            <a:endParaRPr lang="es-CO" sz="3200" dirty="0"/>
          </a:p>
          <a:p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int 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 = 12;</a:t>
            </a:r>
          </a:p>
          <a:p>
            <a:endParaRPr lang="en-US" sz="3200" dirty="0"/>
          </a:p>
          <a:p>
            <a:r>
              <a:rPr lang="en-US" sz="3200" dirty="0"/>
              <a:t> if (temp&lt; 11) 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 = 11;</a:t>
            </a:r>
          </a:p>
          <a:p>
            <a:r>
              <a:rPr lang="en-US" sz="3200" dirty="0"/>
              <a:t> if (temp&gt;24)  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 = 13;</a:t>
            </a:r>
          </a:p>
          <a:p>
            <a:endParaRPr lang="en-US" sz="3200" dirty="0"/>
          </a:p>
          <a:p>
            <a:r>
              <a:rPr lang="en-US" sz="3200" dirty="0" err="1">
                <a:solidFill>
                  <a:srgbClr val="00B0F0"/>
                </a:solidFill>
              </a:rPr>
              <a:t>analogWrite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, 25);</a:t>
            </a:r>
          </a:p>
        </p:txBody>
      </p:sp>
    </p:spTree>
    <p:extLst>
      <p:ext uri="{BB962C8B-B14F-4D97-AF65-F5344CB8AC3E}">
        <p14:creationId xmlns:p14="http://schemas.microsoft.com/office/powerpoint/2010/main" val="17236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81" y="626771"/>
            <a:ext cx="10593638" cy="1209033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isnan</a:t>
            </a:r>
            <a:r>
              <a:rPr lang="en-US" dirty="0">
                <a:solidFill>
                  <a:srgbClr val="FFFF00"/>
                </a:solidFill>
              </a:rPr>
              <a:t>() is not a number  </a:t>
            </a:r>
            <a:br>
              <a:rPr lang="en-US" dirty="0"/>
            </a:br>
            <a:r>
              <a:rPr lang="en-US" sz="3600" dirty="0"/>
              <a:t>DEVOLVERA ‘1’ SI NO ES NUMERO</a:t>
            </a:r>
            <a:br>
              <a:rPr lang="en-US" sz="3600" dirty="0"/>
            </a:br>
            <a:r>
              <a:rPr lang="en-US" sz="3600" dirty="0"/>
              <a:t> IMPLICA UN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C2CD9-4435-4C0E-ABC6-B95642379CED}"/>
              </a:ext>
            </a:extLst>
          </p:cNvPr>
          <p:cNvSpPr txBox="1"/>
          <p:nvPr/>
        </p:nvSpPr>
        <p:spPr>
          <a:xfrm>
            <a:off x="503584" y="2337526"/>
            <a:ext cx="119534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   float h = </a:t>
            </a:r>
            <a:r>
              <a:rPr lang="en-US" sz="4000" dirty="0" err="1">
                <a:solidFill>
                  <a:srgbClr val="FFFF00"/>
                </a:solidFill>
              </a:rPr>
              <a:t>dht</a:t>
            </a:r>
            <a:r>
              <a:rPr lang="en-US" sz="4000" dirty="0" err="1"/>
              <a:t>.readHumidity</a:t>
            </a:r>
            <a:r>
              <a:rPr lang="en-US" sz="4000" dirty="0"/>
              <a:t>(); </a:t>
            </a:r>
          </a:p>
          <a:p>
            <a:r>
              <a:rPr lang="en-US" sz="4000" dirty="0"/>
              <a:t>    float t = </a:t>
            </a:r>
            <a:r>
              <a:rPr lang="en-US" sz="4000" dirty="0" err="1">
                <a:solidFill>
                  <a:srgbClr val="FFFF00"/>
                </a:solidFill>
              </a:rPr>
              <a:t>dht</a:t>
            </a:r>
            <a:r>
              <a:rPr lang="en-US" sz="4000" dirty="0" err="1"/>
              <a:t>.readTemperature</a:t>
            </a:r>
            <a:r>
              <a:rPr lang="en-US" sz="4000" dirty="0"/>
              <a:t>();</a:t>
            </a:r>
          </a:p>
          <a:p>
            <a:endParaRPr lang="en-US" sz="4000" dirty="0"/>
          </a:p>
          <a:p>
            <a:r>
              <a:rPr lang="en-US" sz="4000" dirty="0"/>
              <a:t>    if (</a:t>
            </a:r>
            <a:r>
              <a:rPr lang="en-US" sz="4000" dirty="0" err="1">
                <a:solidFill>
                  <a:srgbClr val="FFFF00"/>
                </a:solidFill>
              </a:rPr>
              <a:t>isnan</a:t>
            </a:r>
            <a:r>
              <a:rPr lang="en-US" sz="4000" dirty="0"/>
              <a:t>(h) || </a:t>
            </a:r>
            <a:r>
              <a:rPr lang="en-US" sz="4000" dirty="0" err="1">
                <a:solidFill>
                  <a:srgbClr val="FFFF00"/>
                </a:solidFill>
              </a:rPr>
              <a:t>isnan</a:t>
            </a:r>
            <a:r>
              <a:rPr lang="en-US" sz="4000" dirty="0"/>
              <a:t>(t)) { </a:t>
            </a:r>
          </a:p>
          <a:p>
            <a:r>
              <a:rPr lang="en-US" sz="4000" dirty="0"/>
              <a:t>        </a:t>
            </a:r>
            <a:r>
              <a:rPr lang="en-US" sz="4000" dirty="0" err="1"/>
              <a:t>Serial.println</a:t>
            </a:r>
            <a:r>
              <a:rPr lang="en-US" sz="4000" dirty="0"/>
              <a:t>(F("Failed to sensor!"));</a:t>
            </a:r>
          </a:p>
          <a:p>
            <a:r>
              <a:rPr lang="en-US" sz="4000" dirty="0"/>
              <a:t>        return;</a:t>
            </a:r>
          </a:p>
          <a:p>
            <a:r>
              <a:rPr lang="en-US" sz="4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563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4718</TotalTime>
  <Words>328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Citable</vt:lpstr>
      <vt:lpstr>SENSOR DE TEMPERATURA</vt:lpstr>
      <vt:lpstr>OBJETIVOS</vt:lpstr>
      <vt:lpstr>PowerPoint Presentation</vt:lpstr>
      <vt:lpstr>SETUP</vt:lpstr>
      <vt:lpstr>PowerPoint Presentation</vt:lpstr>
      <vt:lpstr>TRES CONDICIONES</vt:lpstr>
      <vt:lpstr>PowerPoint Presentation</vt:lpstr>
      <vt:lpstr>PowerPoint Presentation</vt:lpstr>
      <vt:lpstr>isnan() is not a number   DEVOLVERA ‘1’ SI NO ES NUMERO  IMPLICA UN ERROR</vt:lpstr>
      <vt:lpstr>DS18B20 (Dallas Temperature Sensor)</vt:lpstr>
      <vt:lpstr>DIAGRAMA</vt:lpstr>
      <vt:lpstr>SETUP</vt:lpstr>
      <vt:lpstr>LOOP</vt:lpstr>
      <vt:lpstr>AGREGAR LIBRERIA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266</cp:revision>
  <dcterms:created xsi:type="dcterms:W3CDTF">2019-08-09T15:47:12Z</dcterms:created>
  <dcterms:modified xsi:type="dcterms:W3CDTF">2021-05-17T04:08:24Z</dcterms:modified>
</cp:coreProperties>
</file>