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6" r:id="rId4"/>
    <p:sldId id="358" r:id="rId5"/>
    <p:sldId id="356" r:id="rId6"/>
    <p:sldId id="363" r:id="rId7"/>
    <p:sldId id="362" r:id="rId8"/>
    <p:sldId id="361" r:id="rId9"/>
    <p:sldId id="347" r:id="rId10"/>
    <p:sldId id="355" r:id="rId11"/>
    <p:sldId id="350" r:id="rId12"/>
    <p:sldId id="352" r:id="rId13"/>
    <p:sldId id="364" r:id="rId14"/>
    <p:sldId id="365" r:id="rId15"/>
    <p:sldId id="357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OPTOACOPLADOR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 PC817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323807" y="2038858"/>
            <a:ext cx="7615644" cy="36163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0" dirty="0"/>
              <a:t>Cuando entra energ</a:t>
            </a:r>
            <a:r>
              <a:rPr lang="es-419" sz="3600" b="0" dirty="0"/>
              <a:t>ía</a:t>
            </a:r>
            <a:r>
              <a:rPr lang="en-US" sz="3600" b="0" dirty="0"/>
              <a:t> por 1, enciende LED interno.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b="0" dirty="0"/>
              <a:t>Esto hace que luz influya en la base de transistor, y permita el paso de energ</a:t>
            </a:r>
            <a:r>
              <a:rPr lang="es-419" sz="3600" b="0" dirty="0"/>
              <a:t>í</a:t>
            </a:r>
            <a:r>
              <a:rPr lang="en-US" sz="3600" b="0" dirty="0"/>
              <a:t>a del punto 4 al 3.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b="0" dirty="0"/>
              <a:t>Punto 2 y 3 a tierra diferentes.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8" y="2038858"/>
            <a:ext cx="3632408" cy="34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1574414"/>
            <a:ext cx="7209421" cy="45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1411196"/>
            <a:ext cx="5222557" cy="472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702" y="1679580"/>
            <a:ext cx="2313823" cy="20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0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OPTOACOPLADORES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702" y="1679580"/>
            <a:ext cx="2313823" cy="20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76" y="646293"/>
            <a:ext cx="9329910" cy="1005838"/>
          </a:xfrm>
        </p:spPr>
        <p:txBody>
          <a:bodyPr anchor="ctr"/>
          <a:lstStyle/>
          <a:p>
            <a:pPr algn="l"/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Placa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aislamiento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optoacoplador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PC817 de 4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canales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Módulo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adaptador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convertidor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voltaje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controlador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3,6-30V,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módulo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aislado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fotoeléctrico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PC 817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641A1-D56A-49FC-ACE1-1766A4A6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66" y="2576512"/>
            <a:ext cx="5012533" cy="40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841862"/>
          </a:xfrm>
        </p:spPr>
        <p:txBody>
          <a:bodyPr anchor="ctr"/>
          <a:lstStyle/>
          <a:p>
            <a:pPr algn="ctr"/>
            <a:r>
              <a:rPr lang="en-US" dirty="0"/>
              <a:t>2N25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5" y="2227502"/>
            <a:ext cx="4267200" cy="273367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447211" y="2447511"/>
            <a:ext cx="5908766" cy="229365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0" dirty="0">
                <a:solidFill>
                  <a:srgbClr val="FFFF00"/>
                </a:solidFill>
              </a:rPr>
              <a:t>El paso de la electricidad depende de:</a:t>
            </a:r>
          </a:p>
          <a:p>
            <a:pPr algn="l"/>
            <a:endParaRPr lang="en-US" sz="3600" b="0" dirty="0">
              <a:solidFill>
                <a:srgbClr val="FFFF00"/>
              </a:solidFill>
            </a:endParaRPr>
          </a:p>
          <a:p>
            <a:pPr algn="l"/>
            <a:r>
              <a:rPr lang="en-US" sz="3600" b="0" dirty="0">
                <a:solidFill>
                  <a:srgbClr val="FFFF00"/>
                </a:solidFill>
              </a:rPr>
              <a:t>1 – Punto 6 con corriente    </a:t>
            </a:r>
          </a:p>
          <a:p>
            <a:pPr algn="l"/>
            <a:r>
              <a:rPr lang="en-US" sz="3600" b="0" dirty="0">
                <a:solidFill>
                  <a:srgbClr val="FFFF00"/>
                </a:solidFill>
              </a:rPr>
              <a:t>2 – Led interno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03104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841862"/>
          </a:xfrm>
        </p:spPr>
        <p:txBody>
          <a:bodyPr anchor="ctr"/>
          <a:lstStyle/>
          <a:p>
            <a:pPr algn="ctr"/>
            <a:r>
              <a:rPr lang="en-US" dirty="0"/>
              <a:t>CON ARDUINO INCLUYA</a:t>
            </a:r>
            <a:br>
              <a:rPr lang="en-US" dirty="0"/>
            </a:br>
            <a:r>
              <a:rPr lang="en-US" dirty="0"/>
              <a:t>RESISTENCIA 220 - 510 Ohm</a:t>
            </a:r>
            <a:endParaRPr lang="en-US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754698" y="2688473"/>
            <a:ext cx="6117771" cy="229365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0" dirty="0">
                <a:solidFill>
                  <a:srgbClr val="FFFF00"/>
                </a:solidFill>
              </a:rPr>
              <a:t>Rango 10 mA - 50 mA</a:t>
            </a:r>
          </a:p>
          <a:p>
            <a:pPr algn="l"/>
            <a:r>
              <a:rPr lang="en-US" sz="3200" b="0" dirty="0">
                <a:solidFill>
                  <a:srgbClr val="FFFF00"/>
                </a:solidFill>
              </a:rPr>
              <a:t>Arduino 5v 500 mA</a:t>
            </a:r>
          </a:p>
          <a:p>
            <a:pPr algn="l"/>
            <a:endParaRPr lang="en-US" sz="3200" b="0" dirty="0">
              <a:solidFill>
                <a:srgbClr val="FFFF00"/>
              </a:solidFill>
            </a:endParaRPr>
          </a:p>
          <a:p>
            <a:pPr algn="l"/>
            <a:r>
              <a:rPr lang="en-US" sz="3200" b="0" dirty="0">
                <a:solidFill>
                  <a:srgbClr val="FFFF00"/>
                </a:solidFill>
              </a:rPr>
              <a:t>Resistencia de 220 -510 Ohm</a:t>
            </a:r>
          </a:p>
          <a:p>
            <a:pPr algn="l"/>
            <a:r>
              <a:rPr lang="en-US" sz="3200" b="0" dirty="0">
                <a:solidFill>
                  <a:srgbClr val="FFFF00"/>
                </a:solidFill>
              </a:rPr>
              <a:t>Recomendado 500 Ohm</a:t>
            </a:r>
            <a:endParaRPr lang="en-US" sz="32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" y="2312396"/>
            <a:ext cx="4189911" cy="36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1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841862"/>
          </a:xfrm>
        </p:spPr>
        <p:txBody>
          <a:bodyPr anchor="ctr"/>
          <a:lstStyle/>
          <a:p>
            <a:pPr algn="ctr"/>
            <a:r>
              <a:rPr lang="en-US" dirty="0"/>
              <a:t>DIODO OPCIONAL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31" y="2549705"/>
            <a:ext cx="5004974" cy="28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3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UN OCTOACOPLADOR</a:t>
            </a:r>
          </a:p>
          <a:p>
            <a:r>
              <a:rPr lang="es-SV" sz="2800" dirty="0"/>
              <a:t>PARA QUE SE UTILIZA</a:t>
            </a:r>
          </a:p>
          <a:p>
            <a:r>
              <a:rPr lang="es-SV" sz="2800" dirty="0"/>
              <a:t>EJEMPLO DE USO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06" y="2401432"/>
            <a:ext cx="2094891" cy="2107035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135085" y="1582715"/>
            <a:ext cx="8691155" cy="40604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b="0" dirty="0"/>
              <a:t>También llamado optoaislador o aislador acoplado ópticamente, es un dispositivo de emisión y recepción que funciona como un interruptor activado mediante la luz emitida por un diodo led que satura un componente optoelectrónico.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1088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53588"/>
          </a:xfrm>
        </p:spPr>
        <p:txBody>
          <a:bodyPr anchor="ctr"/>
          <a:lstStyle/>
          <a:p>
            <a:pPr algn="ctr"/>
            <a:r>
              <a:rPr lang="en-US" dirty="0"/>
              <a:t>EN BREADBOARD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432" y="2067491"/>
            <a:ext cx="3632408" cy="3460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3" y="1613347"/>
            <a:ext cx="5014096" cy="39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9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 vs RELAY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3" y="1473969"/>
            <a:ext cx="2470376" cy="2484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2" y="4178601"/>
            <a:ext cx="2673298" cy="2338388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206240" y="1928446"/>
            <a:ext cx="7589520" cy="40604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0" dirty="0"/>
              <a:t>Optoacoplador </a:t>
            </a:r>
            <a:r>
              <a:rPr lang="es-419" sz="3200" b="0" dirty="0"/>
              <a:t>más</a:t>
            </a:r>
            <a:r>
              <a:rPr lang="en-US" sz="3200" b="0" dirty="0"/>
              <a:t> </a:t>
            </a:r>
            <a:r>
              <a:rPr lang="en-US" sz="3600" b="0" dirty="0"/>
              <a:t>peque</a:t>
            </a:r>
            <a:r>
              <a:rPr lang="es-419" sz="3600" b="0" dirty="0"/>
              <a:t>ño</a:t>
            </a:r>
            <a:r>
              <a:rPr lang="en-US" sz="3600" b="0" dirty="0"/>
              <a:t> y </a:t>
            </a:r>
            <a:r>
              <a:rPr lang="es-419" sz="3600" b="0" dirty="0"/>
              <a:t>más</a:t>
            </a:r>
            <a:r>
              <a:rPr lang="en-US" sz="3600" b="0" dirty="0"/>
              <a:t> barato $0.10.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b="0" dirty="0"/>
              <a:t>Debe calcularse que no entre al optoacoplador mas de 50 mA.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b="0" dirty="0"/>
              <a:t>Relay es usado cuando se tiene mayor amperaje.</a:t>
            </a:r>
          </a:p>
        </p:txBody>
      </p:sp>
    </p:spTree>
    <p:extLst>
      <p:ext uri="{BB962C8B-B14F-4D97-AF65-F5344CB8AC3E}">
        <p14:creationId xmlns:p14="http://schemas.microsoft.com/office/powerpoint/2010/main" val="4152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 vs RELAY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3" y="1473969"/>
            <a:ext cx="2470376" cy="2484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2" y="4178601"/>
            <a:ext cx="2673298" cy="2338388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077108" y="1883160"/>
            <a:ext cx="8114892" cy="40604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en-US" sz="4000" b="0" dirty="0"/>
              <a:t>Ambos </a:t>
            </a:r>
            <a:r>
              <a:rPr lang="en-US" sz="4000" b="0" dirty="0" err="1"/>
              <a:t>evitan</a:t>
            </a:r>
            <a:r>
              <a:rPr lang="en-US" sz="4000" b="0" dirty="0"/>
              <a:t> </a:t>
            </a:r>
            <a:r>
              <a:rPr lang="en-US" sz="4000" b="0" dirty="0" err="1"/>
              <a:t>usar</a:t>
            </a:r>
            <a:r>
              <a:rPr lang="en-US" sz="4000" b="0" dirty="0"/>
              <a:t> 2 switches</a:t>
            </a:r>
          </a:p>
          <a:p>
            <a:pPr marL="571500" indent="-571500" algn="l">
              <a:buFontTx/>
              <a:buChar char="-"/>
            </a:pPr>
            <a:r>
              <a:rPr lang="en-US" sz="4000" b="0" dirty="0" err="1"/>
              <a:t>Optoacoplador</a:t>
            </a:r>
            <a:r>
              <a:rPr lang="en-US" sz="4000" b="0" dirty="0"/>
              <a:t> </a:t>
            </a:r>
            <a:r>
              <a:rPr lang="en-US" sz="4000" b="0" dirty="0" err="1"/>
              <a:t>pequeno</a:t>
            </a:r>
            <a:endParaRPr lang="en-US" sz="4000" b="0" dirty="0"/>
          </a:p>
          <a:p>
            <a:pPr marL="571500" indent="-571500" algn="l">
              <a:buFontTx/>
              <a:buChar char="-"/>
            </a:pPr>
            <a:r>
              <a:rPr lang="en-US" sz="4000" b="0" dirty="0"/>
              <a:t>Evita </a:t>
            </a:r>
            <a:r>
              <a:rPr lang="en-US" sz="4000" b="0" dirty="0" err="1"/>
              <a:t>codificar</a:t>
            </a:r>
            <a:endParaRPr lang="en-US" sz="4000" b="0" dirty="0"/>
          </a:p>
          <a:p>
            <a:pPr marL="571500" indent="-571500" algn="l">
              <a:buFontTx/>
              <a:buChar char="-"/>
            </a:pPr>
            <a:r>
              <a:rPr lang="en-US" sz="4000" b="0" dirty="0"/>
              <a:t>Para </a:t>
            </a:r>
            <a:r>
              <a:rPr lang="en-US" sz="4000" b="0" dirty="0" err="1"/>
              <a:t>voltajes</a:t>
            </a:r>
            <a:r>
              <a:rPr lang="en-US" sz="4000" b="0" dirty="0"/>
              <a:t> </a:t>
            </a:r>
            <a:r>
              <a:rPr lang="en-US" sz="4000" b="0" dirty="0" err="1"/>
              <a:t>bajos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33696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 PC817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7" y="1780629"/>
            <a:ext cx="6468774" cy="3823335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397294" y="1883160"/>
            <a:ext cx="4305318" cy="40604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en-US" sz="4000" b="0" dirty="0"/>
              <a:t>Dos </a:t>
            </a:r>
            <a:r>
              <a:rPr lang="en-US" sz="4000" b="0" dirty="0" err="1"/>
              <a:t>circuitos</a:t>
            </a:r>
            <a:r>
              <a:rPr lang="en-US" sz="4000" b="0" dirty="0"/>
              <a:t> con </a:t>
            </a:r>
            <a:r>
              <a:rPr lang="en-US" sz="4000" b="0" dirty="0" err="1"/>
              <a:t>diferente</a:t>
            </a:r>
            <a:r>
              <a:rPr lang="en-US" sz="4000" b="0" dirty="0"/>
              <a:t> </a:t>
            </a:r>
            <a:r>
              <a:rPr lang="en-US" sz="4000" b="0" dirty="0" err="1"/>
              <a:t>voltaje</a:t>
            </a:r>
            <a:endParaRPr lang="en-US" sz="4000" b="0" dirty="0"/>
          </a:p>
          <a:p>
            <a:pPr marL="571500" indent="-571500" algn="l">
              <a:buFontTx/>
              <a:buChar char="-"/>
            </a:pPr>
            <a:endParaRPr lang="en-US" sz="4000" b="0" dirty="0"/>
          </a:p>
          <a:p>
            <a:pPr marL="571500" indent="-571500" algn="l">
              <a:buFontTx/>
              <a:buChar char="-"/>
            </a:pPr>
            <a:r>
              <a:rPr lang="en-US" sz="4000" b="0" dirty="0"/>
              <a:t>Evita </a:t>
            </a:r>
            <a:r>
              <a:rPr lang="en-US" sz="4000" b="0" dirty="0" err="1"/>
              <a:t>tener</a:t>
            </a:r>
            <a:r>
              <a:rPr lang="en-US" sz="4000" b="0" dirty="0"/>
              <a:t> 2 switch de </a:t>
            </a:r>
            <a:r>
              <a:rPr lang="en-US" sz="4000" b="0" dirty="0" err="1"/>
              <a:t>encendido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69181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3 SISTEMAS DIFERENTES VOLTAJE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1655716"/>
            <a:ext cx="10136120" cy="43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TRANSISTOR - OPTOACOPLADOR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2" y="2072368"/>
            <a:ext cx="2416629" cy="2164344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53587" y="4369104"/>
            <a:ext cx="4493624" cy="137188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</a:rPr>
              <a:t>TRANSISTOR</a:t>
            </a:r>
          </a:p>
          <a:p>
            <a:pPr algn="l"/>
            <a:r>
              <a:rPr lang="en-US" sz="3600" dirty="0"/>
              <a:t>Electricidad a Base 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225949" y="4552126"/>
            <a:ext cx="4537845" cy="1005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</a:rPr>
              <a:t>OPTOACOPLADOR</a:t>
            </a:r>
          </a:p>
          <a:p>
            <a:pPr algn="l"/>
            <a:r>
              <a:rPr lang="en-US" sz="3600" dirty="0"/>
              <a:t>Luz a Base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74" y="1989292"/>
            <a:ext cx="4028394" cy="224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5251</TotalTime>
  <Words>253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Open Sans</vt:lpstr>
      <vt:lpstr>Wingdings 2</vt:lpstr>
      <vt:lpstr>Citable</vt:lpstr>
      <vt:lpstr>OPTOACOPLADOR</vt:lpstr>
      <vt:lpstr>OBJETIVOS</vt:lpstr>
      <vt:lpstr>OPTOACOPLADOR</vt:lpstr>
      <vt:lpstr>EN BREADBOARD</vt:lpstr>
      <vt:lpstr>OPTOACOPLADOR vs RELAY</vt:lpstr>
      <vt:lpstr>OPTOACOPLADOR vs RELAY</vt:lpstr>
      <vt:lpstr>OPTOACOPLADOR PC817</vt:lpstr>
      <vt:lpstr>3 SISTEMAS DIFERENTES VOLTAJE</vt:lpstr>
      <vt:lpstr>TRANSISTOR - OPTOACOPLADOR</vt:lpstr>
      <vt:lpstr>OPTOACOPLADOR PC817</vt:lpstr>
      <vt:lpstr>OPTOACOPLADORES</vt:lpstr>
      <vt:lpstr>OPTOACOPLADORES</vt:lpstr>
      <vt:lpstr>OPTOACOPLADORES</vt:lpstr>
      <vt:lpstr>Placa de aislamiento de optoacoplador PC817 de 4 canales, Módulo adaptador de convertidor de voltaje, controlador de 3,6-30V, módulo aislado fotoeléctrico, PC 817</vt:lpstr>
      <vt:lpstr>2N25</vt:lpstr>
      <vt:lpstr>CON ARDUINO INCLUYA RESISTENCIA 220 - 510 Ohm</vt:lpstr>
      <vt:lpstr>DIODO OPCIONAL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287</cp:revision>
  <dcterms:created xsi:type="dcterms:W3CDTF">2019-08-09T15:47:12Z</dcterms:created>
  <dcterms:modified xsi:type="dcterms:W3CDTF">2021-11-19T15:38:41Z</dcterms:modified>
</cp:coreProperties>
</file>