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7" r:id="rId3"/>
    <p:sldId id="268" r:id="rId4"/>
    <p:sldId id="270" r:id="rId5"/>
    <p:sldId id="269" r:id="rId6"/>
    <p:sldId id="271" r:id="rId7"/>
    <p:sldId id="274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3A"/>
    <a:srgbClr val="157A6E"/>
    <a:srgbClr val="C03221"/>
    <a:srgbClr val="AC2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62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l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0035" y="3567688"/>
            <a:ext cx="7260427" cy="1763261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Haga clic para modificar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el título">
    <p:bg>
      <p:bgPr>
        <a:pattFill prst="lgGrid">
          <a:fgClr>
            <a:srgbClr val="073B3A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una sola esquina cortada 10">
            <a:extLst>
              <a:ext uri="{FF2B5EF4-FFF2-40B4-BE49-F238E27FC236}">
                <a16:creationId xmlns:a16="http://schemas.microsoft.com/office/drawing/2014/main" id="{257B394D-FC27-4FEB-A5F8-AAA4A68F3DC7}"/>
              </a:ext>
            </a:extLst>
          </p:cNvPr>
          <p:cNvSpPr/>
          <p:nvPr userDrawn="1"/>
        </p:nvSpPr>
        <p:spPr>
          <a:xfrm>
            <a:off x="6337541" y="905775"/>
            <a:ext cx="5256362" cy="5184475"/>
          </a:xfrm>
          <a:prstGeom prst="snip1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2FE91EB9-E5AF-4875-9BAF-AF16645FA8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7541" y="1043796"/>
            <a:ext cx="5256361" cy="4908430"/>
          </a:xfrm>
          <a:prstGeom prst="rect">
            <a:avLst/>
          </a:prstGeom>
          <a:effectLst/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SV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91" y="1729217"/>
            <a:ext cx="5229903" cy="3399566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4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lo el título">
    <p:bg>
      <p:bgPr>
        <a:solidFill>
          <a:srgbClr val="073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ágrima 2">
            <a:extLst>
              <a:ext uri="{FF2B5EF4-FFF2-40B4-BE49-F238E27FC236}">
                <a16:creationId xmlns:a16="http://schemas.microsoft.com/office/drawing/2014/main" id="{8DFC4633-5946-4BA3-9DDB-41F9AFCBE786}"/>
              </a:ext>
            </a:extLst>
          </p:cNvPr>
          <p:cNvSpPr/>
          <p:nvPr userDrawn="1"/>
        </p:nvSpPr>
        <p:spPr>
          <a:xfrm>
            <a:off x="2556588" y="470753"/>
            <a:ext cx="6455553" cy="6217565"/>
          </a:xfrm>
          <a:prstGeom prst="teardrop">
            <a:avLst/>
          </a:prstGeom>
          <a:solidFill>
            <a:schemeClr val="tx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8486B4-99A0-4750-BAA3-ED5BEADB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32" y="2148903"/>
            <a:ext cx="5869411" cy="2730638"/>
          </a:xfrm>
          <a:prstGeom prst="rect">
            <a:avLst/>
          </a:prstGeom>
        </p:spPr>
        <p:txBody>
          <a:bodyPr anchor="b"/>
          <a:lstStyle>
            <a:lvl1pPr algn="l">
              <a:defRPr sz="4200" b="1" cap="none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7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988" y="1749427"/>
            <a:ext cx="7441721" cy="3152113"/>
          </a:xfrm>
          <a:prstGeom prst="rect">
            <a:avLst/>
          </a:prstGeo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9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4/28/2021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02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9" r:id="rId3"/>
    <p:sldLayoutId id="2147483682" r:id="rId4"/>
    <p:sldLayoutId id="2147483683" r:id="rId5"/>
    <p:sldLayoutId id="2147483707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B1187-8868-4CCA-9EA7-4E8960514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9280" y="4049486"/>
            <a:ext cx="6413864" cy="1018905"/>
          </a:xfrm>
        </p:spPr>
        <p:txBody>
          <a:bodyPr/>
          <a:lstStyle/>
          <a:p>
            <a:r>
              <a:rPr lang="es-SV" sz="4800" dirty="0"/>
              <a:t>EL TRANSISTOR</a:t>
            </a:r>
          </a:p>
        </p:txBody>
      </p:sp>
    </p:spTree>
    <p:extLst>
      <p:ext uri="{BB962C8B-B14F-4D97-AF65-F5344CB8AC3E}">
        <p14:creationId xmlns:p14="http://schemas.microsoft.com/office/powerpoint/2010/main" val="424196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AE1B92-6B1B-4666-A63D-8C5DD041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sz="4800" dirty="0"/>
              <a:t>OBJETIVOS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1E88AB-79B6-4BE7-913B-72920E7C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19" y="2705449"/>
            <a:ext cx="7210697" cy="3643099"/>
          </a:xfrm>
        </p:spPr>
        <p:txBody>
          <a:bodyPr>
            <a:normAutofit/>
          </a:bodyPr>
          <a:lstStyle/>
          <a:p>
            <a:r>
              <a:rPr lang="es-SV" sz="2800" dirty="0"/>
              <a:t>QUE ES UN TRANSISTOR</a:t>
            </a:r>
          </a:p>
          <a:p>
            <a:r>
              <a:rPr lang="es-SV" sz="2800" dirty="0"/>
              <a:t>PARA QUE SE OCUPA</a:t>
            </a:r>
          </a:p>
        </p:txBody>
      </p:sp>
    </p:spTree>
    <p:extLst>
      <p:ext uri="{BB962C8B-B14F-4D97-AF65-F5344CB8AC3E}">
        <p14:creationId xmlns:p14="http://schemas.microsoft.com/office/powerpoint/2010/main" val="185535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/>
            <a:r>
              <a:rPr lang="en-US" sz="4000" dirty="0"/>
              <a:t>TRANSISTOR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561703" y="1384663"/>
            <a:ext cx="11286308" cy="501286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600"/>
              </a:spcBef>
            </a:pPr>
            <a:endParaRPr lang="es-419" sz="3600" b="0" dirty="0"/>
          </a:p>
          <a:p>
            <a:pPr algn="l">
              <a:spcBef>
                <a:spcPts val="600"/>
              </a:spcBef>
            </a:pPr>
            <a:r>
              <a:rPr lang="en-US" sz="3200" b="0" dirty="0" err="1"/>
              <a:t>Es</a:t>
            </a:r>
            <a:r>
              <a:rPr lang="en-US" sz="3200" b="0" dirty="0"/>
              <a:t> un </a:t>
            </a:r>
            <a:r>
              <a:rPr lang="en-US" sz="3200" b="0" dirty="0" err="1"/>
              <a:t>dispositivo</a:t>
            </a:r>
            <a:r>
              <a:rPr lang="en-US" sz="3200" b="0" dirty="0"/>
              <a:t> </a:t>
            </a:r>
            <a:r>
              <a:rPr lang="es-419" sz="3200" b="0" dirty="0"/>
              <a:t>electrónico semiconductor utilizado para entregar una señal de salida en respuesta a una señal de entrada. </a:t>
            </a:r>
          </a:p>
          <a:p>
            <a:pPr algn="l">
              <a:spcBef>
                <a:spcPts val="600"/>
              </a:spcBef>
            </a:pPr>
            <a:endParaRPr lang="es-419" sz="3200" b="0" dirty="0"/>
          </a:p>
          <a:p>
            <a:pPr algn="l">
              <a:spcBef>
                <a:spcPts val="600"/>
              </a:spcBef>
            </a:pPr>
            <a:r>
              <a:rPr lang="es-419" sz="3200" b="0" dirty="0"/>
              <a:t>Cumple funciones:</a:t>
            </a:r>
          </a:p>
          <a:p>
            <a:pPr algn="l">
              <a:spcBef>
                <a:spcPts val="600"/>
              </a:spcBef>
            </a:pPr>
            <a:r>
              <a:rPr lang="es-419" sz="3200" b="0" dirty="0"/>
              <a:t>de amplificador, oscilador, conmutador o rectificador.</a:t>
            </a:r>
          </a:p>
          <a:p>
            <a:pPr algn="l">
              <a:spcBef>
                <a:spcPts val="600"/>
              </a:spcBef>
            </a:pPr>
            <a:r>
              <a:rPr lang="es-419" sz="3200" b="0" dirty="0"/>
              <a:t> </a:t>
            </a:r>
          </a:p>
          <a:p>
            <a:pPr algn="l">
              <a:spcBef>
                <a:spcPts val="600"/>
              </a:spcBef>
            </a:pPr>
            <a:r>
              <a:rPr lang="es-419" sz="3200" b="0" dirty="0"/>
              <a:t>Transistor es la contracción en inglés de resistor de transferencia.</a:t>
            </a:r>
          </a:p>
          <a:p>
            <a:pPr algn="l">
              <a:spcBef>
                <a:spcPts val="600"/>
              </a:spcBef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7508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48196"/>
            <a:ext cx="10161236" cy="1227908"/>
          </a:xfrm>
        </p:spPr>
        <p:txBody>
          <a:bodyPr anchor="ctr"/>
          <a:lstStyle/>
          <a:p>
            <a:pPr algn="ctr"/>
            <a:r>
              <a:rPr lang="en-US" sz="4000" dirty="0"/>
              <a:t>TRANSISTOR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18" y="1592308"/>
            <a:ext cx="9116470" cy="446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5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22070"/>
            <a:ext cx="10161236" cy="1227908"/>
          </a:xfrm>
        </p:spPr>
        <p:txBody>
          <a:bodyPr anchor="ctr"/>
          <a:lstStyle/>
          <a:p>
            <a:pPr algn="ctr"/>
            <a:r>
              <a:rPr lang="en-US" sz="4000" dirty="0"/>
              <a:t>TRANSISTOR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37" y="2272119"/>
            <a:ext cx="4677048" cy="3237956"/>
          </a:xfrm>
          <a:prstGeom prst="rect">
            <a:avLst/>
          </a:prstGeom>
        </p:spPr>
      </p:pic>
      <p:sp>
        <p:nvSpPr>
          <p:cNvPr id="6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5981666" y="1384663"/>
            <a:ext cx="5866345" cy="501286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US" sz="3600" dirty="0">
                <a:solidFill>
                  <a:srgbClr val="00B050"/>
                </a:solidFill>
              </a:rPr>
              <a:t>Base</a:t>
            </a:r>
            <a:r>
              <a:rPr lang="en-US" sz="3600" b="0" dirty="0"/>
              <a:t> : </a:t>
            </a:r>
            <a:r>
              <a:rPr lang="es-419" sz="3600" b="0" dirty="0"/>
              <a:t>señal</a:t>
            </a:r>
            <a:r>
              <a:rPr lang="en-US" sz="3600" b="0" dirty="0"/>
              <a:t> de Arduino</a:t>
            </a:r>
          </a:p>
          <a:p>
            <a:pPr algn="l">
              <a:spcBef>
                <a:spcPts val="600"/>
              </a:spcBef>
            </a:pPr>
            <a:endParaRPr lang="en-US" sz="3600" b="0" dirty="0"/>
          </a:p>
          <a:p>
            <a:pPr algn="l">
              <a:spcBef>
                <a:spcPts val="600"/>
              </a:spcBef>
            </a:pPr>
            <a:r>
              <a:rPr lang="en-US" sz="3600" dirty="0" err="1">
                <a:solidFill>
                  <a:srgbClr val="00B0F0"/>
                </a:solidFill>
              </a:rPr>
              <a:t>Colector</a:t>
            </a:r>
            <a:r>
              <a:rPr lang="en-US" sz="3600" dirty="0">
                <a:solidFill>
                  <a:srgbClr val="00B0F0"/>
                </a:solidFill>
              </a:rPr>
              <a:t>: </a:t>
            </a:r>
            <a:r>
              <a:rPr lang="en-US" sz="3600" b="0" dirty="0" err="1"/>
              <a:t>Negativo</a:t>
            </a:r>
            <a:r>
              <a:rPr lang="en-US" sz="3600" b="0" dirty="0"/>
              <a:t> de motor</a:t>
            </a:r>
          </a:p>
          <a:p>
            <a:pPr algn="l">
              <a:spcBef>
                <a:spcPts val="600"/>
              </a:spcBef>
            </a:pPr>
            <a:endParaRPr lang="en-US" sz="3600" b="0" dirty="0"/>
          </a:p>
          <a:p>
            <a:pPr algn="l">
              <a:spcBef>
                <a:spcPts val="600"/>
              </a:spcBef>
            </a:pPr>
            <a:r>
              <a:rPr lang="en-US" sz="3600" dirty="0" err="1">
                <a:solidFill>
                  <a:srgbClr val="FFFF00"/>
                </a:solidFill>
              </a:rPr>
              <a:t>Emisor</a:t>
            </a:r>
            <a:r>
              <a:rPr lang="en-US" sz="3600" dirty="0">
                <a:solidFill>
                  <a:srgbClr val="FFFF00"/>
                </a:solidFill>
              </a:rPr>
              <a:t>: </a:t>
            </a:r>
            <a:r>
              <a:rPr lang="en-US" sz="3600" b="0" dirty="0"/>
              <a:t>GND </a:t>
            </a:r>
            <a:r>
              <a:rPr lang="en-US" sz="3600" b="0" dirty="0" err="1"/>
              <a:t>comun</a:t>
            </a:r>
            <a:endParaRPr lang="es-419" sz="3600" b="0" dirty="0"/>
          </a:p>
        </p:txBody>
      </p:sp>
    </p:spTree>
    <p:extLst>
      <p:ext uri="{BB962C8B-B14F-4D97-AF65-F5344CB8AC3E}">
        <p14:creationId xmlns:p14="http://schemas.microsoft.com/office/powerpoint/2010/main" val="275564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22070"/>
            <a:ext cx="10161236" cy="1227908"/>
          </a:xfrm>
        </p:spPr>
        <p:txBody>
          <a:bodyPr anchor="ctr"/>
          <a:lstStyle/>
          <a:p>
            <a:pPr algn="ctr"/>
            <a:r>
              <a:rPr lang="en-US" sz="4000" dirty="0"/>
              <a:t>TRANSISTOR TIP-120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82" y="1580607"/>
            <a:ext cx="11229957" cy="442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1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22070"/>
            <a:ext cx="10161236" cy="1227908"/>
          </a:xfrm>
        </p:spPr>
        <p:txBody>
          <a:bodyPr anchor="ctr"/>
          <a:lstStyle/>
          <a:p>
            <a:pPr algn="ctr"/>
            <a:r>
              <a:rPr lang="en-US" sz="4000" dirty="0"/>
              <a:t>TRANSISTORES</a:t>
            </a:r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436913" y="2070458"/>
            <a:ext cx="4367350" cy="241336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/>
              <a:t>BJT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2N222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BC547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TIP120</a:t>
            </a:r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6238023" y="2054132"/>
            <a:ext cx="4367350" cy="241336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/>
              <a:t>MOSFET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IRFZ44N    20 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IRLZ44N    30 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IRF530N    70 A</a:t>
            </a:r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723645" y="5325292"/>
            <a:ext cx="10161236" cy="122790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/>
              <a:t>ARDUINO – 5v  40mA</a:t>
            </a:r>
          </a:p>
        </p:txBody>
      </p:sp>
    </p:spTree>
    <p:extLst>
      <p:ext uri="{BB962C8B-B14F-4D97-AF65-F5344CB8AC3E}">
        <p14:creationId xmlns:p14="http://schemas.microsoft.com/office/powerpoint/2010/main" val="62897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22070"/>
            <a:ext cx="10161236" cy="1227908"/>
          </a:xfrm>
        </p:spPr>
        <p:txBody>
          <a:bodyPr anchor="ctr"/>
          <a:lstStyle/>
          <a:p>
            <a:pPr algn="ctr"/>
            <a:r>
              <a:rPr lang="en-US" sz="4400" dirty="0"/>
              <a:t>DIODO </a:t>
            </a:r>
            <a:r>
              <a:rPr lang="es-419" sz="4400" dirty="0"/>
              <a:t>1N4007</a:t>
            </a:r>
            <a:endParaRPr lang="en-US" sz="44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906" y="2751227"/>
            <a:ext cx="3978474" cy="2382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118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5" y="222070"/>
            <a:ext cx="10161236" cy="796833"/>
          </a:xfrm>
        </p:spPr>
        <p:txBody>
          <a:bodyPr anchor="ctr"/>
          <a:lstStyle/>
          <a:p>
            <a:pPr algn="ctr"/>
            <a:r>
              <a:rPr lang="en-US" dirty="0"/>
              <a:t>SISTEMA RIEGO</a:t>
            </a:r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9D63E2FD-3BB0-4DA0-8F9D-54473A2B1E02}"/>
              </a:ext>
            </a:extLst>
          </p:cNvPr>
          <p:cNvSpPr txBox="1">
            <a:spLocks/>
          </p:cNvSpPr>
          <p:nvPr/>
        </p:nvSpPr>
        <p:spPr>
          <a:xfrm>
            <a:off x="1304618" y="2906485"/>
            <a:ext cx="9797143" cy="271054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Tx/>
              <a:buChar char="-"/>
            </a:pPr>
            <a:endParaRPr lang="es-419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691" y="1123406"/>
            <a:ext cx="7126298" cy="541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07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4721</TotalTime>
  <Words>97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Citable</vt:lpstr>
      <vt:lpstr>EL TRANSISTOR</vt:lpstr>
      <vt:lpstr>OBJETIVOS</vt:lpstr>
      <vt:lpstr>TRANSISTOR</vt:lpstr>
      <vt:lpstr>TRANSISTOR</vt:lpstr>
      <vt:lpstr>TRANSISTOR</vt:lpstr>
      <vt:lpstr>TRANSISTOR TIP-120</vt:lpstr>
      <vt:lpstr>TRANSISTORES</vt:lpstr>
      <vt:lpstr>DIODO 1N4007</vt:lpstr>
      <vt:lpstr>SISTEMA RIEGO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Multimedio 22</dc:creator>
  <cp:lastModifiedBy>Tomas Dale Recinos</cp:lastModifiedBy>
  <cp:revision>269</cp:revision>
  <dcterms:created xsi:type="dcterms:W3CDTF">2019-08-09T15:47:12Z</dcterms:created>
  <dcterms:modified xsi:type="dcterms:W3CDTF">2021-04-28T23:08:19Z</dcterms:modified>
</cp:coreProperties>
</file>