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50" r:id="rId4"/>
    <p:sldId id="356" r:id="rId5"/>
    <p:sldId id="357" r:id="rId6"/>
    <p:sldId id="358" r:id="rId7"/>
    <p:sldId id="359" r:id="rId8"/>
    <p:sldId id="360" r:id="rId9"/>
    <p:sldId id="361" r:id="rId10"/>
    <p:sldId id="368" r:id="rId11"/>
    <p:sldId id="367" r:id="rId12"/>
    <p:sldId id="364" r:id="rId13"/>
    <p:sldId id="365" r:id="rId14"/>
    <p:sldId id="366" r:id="rId15"/>
    <p:sldId id="363" r:id="rId16"/>
    <p:sldId id="369" r:id="rId17"/>
    <p:sldId id="370" r:id="rId18"/>
    <p:sldId id="351" r:id="rId19"/>
    <p:sldId id="371" r:id="rId20"/>
    <p:sldId id="353" r:id="rId21"/>
    <p:sldId id="340" r:id="rId22"/>
    <p:sldId id="3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 err="1"/>
              <a:t>SoC</a:t>
            </a:r>
            <a:r>
              <a:rPr lang="es-SV" sz="4800" dirty="0"/>
              <a:t> </a:t>
            </a:r>
            <a:r>
              <a:rPr lang="es-SV" sz="4800" dirty="0" err="1"/>
              <a:t>System</a:t>
            </a:r>
            <a:r>
              <a:rPr lang="es-SV" sz="4800" dirty="0"/>
              <a:t> </a:t>
            </a:r>
            <a:r>
              <a:rPr lang="es-SV" sz="4800" dirty="0" err="1"/>
              <a:t>On</a:t>
            </a:r>
            <a:r>
              <a:rPr lang="es-SV" sz="4800" dirty="0"/>
              <a:t> Chip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992776"/>
          </a:xfrm>
        </p:spPr>
        <p:txBody>
          <a:bodyPr anchor="ctr"/>
          <a:lstStyle/>
          <a:p>
            <a:pPr algn="ctr"/>
            <a:r>
              <a:rPr lang="en-US" dirty="0"/>
              <a:t>PROTOCOLO I2C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146" y="1451442"/>
            <a:ext cx="7307994" cy="49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1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796834"/>
          </a:xfrm>
        </p:spPr>
        <p:txBody>
          <a:bodyPr anchor="ctr"/>
          <a:lstStyle/>
          <a:p>
            <a:pPr algn="ctr"/>
            <a:r>
              <a:rPr lang="en-US" dirty="0"/>
              <a:t>LILY TTGO, ESP32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93" y="1480729"/>
            <a:ext cx="6896100" cy="238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30" y="4297678"/>
            <a:ext cx="8886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6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TTGO T-CALL </a:t>
            </a:r>
            <a:br>
              <a:rPr lang="en-US" dirty="0"/>
            </a:br>
            <a:r>
              <a:rPr lang="en-US" dirty="0"/>
              <a:t>ESP32 WITH SIM800L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" y="2652439"/>
            <a:ext cx="5249908" cy="2624954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766560" y="2475749"/>
            <a:ext cx="4572000" cy="148916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s-419" sz="3600" b="0" dirty="0"/>
          </a:p>
          <a:p>
            <a:pPr algn="just"/>
            <a:r>
              <a:rPr lang="es-ES" dirty="0"/>
              <a:t> </a:t>
            </a:r>
            <a:endParaRPr lang="es-419" sz="3600" b="0" dirty="0"/>
          </a:p>
          <a:p>
            <a:pPr algn="just"/>
            <a:r>
              <a:rPr lang="es-ES" sz="3600" b="0" dirty="0"/>
              <a:t>ESP32 CON CHIP DE TELEFONO, ENVIA Y RECIBE SMS</a:t>
            </a:r>
            <a:endParaRPr lang="es-419" sz="3600" b="0" dirty="0"/>
          </a:p>
        </p:txBody>
      </p:sp>
    </p:spTree>
    <p:extLst>
      <p:ext uri="{BB962C8B-B14F-4D97-AF65-F5344CB8AC3E}">
        <p14:creationId xmlns:p14="http://schemas.microsoft.com/office/powerpoint/2010/main" val="22317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TTGO T-DISPLAY </a:t>
            </a:r>
            <a:br>
              <a:rPr lang="en-US" dirty="0"/>
            </a:br>
            <a:r>
              <a:rPr lang="en-US" dirty="0"/>
              <a:t>ESP32 WITH LCD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462" y="2185307"/>
            <a:ext cx="7023361" cy="39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8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4" y="274322"/>
            <a:ext cx="10161236" cy="587828"/>
          </a:xfrm>
        </p:spPr>
        <p:txBody>
          <a:bodyPr anchor="ctr"/>
          <a:lstStyle/>
          <a:p>
            <a:pPr algn="ctr"/>
            <a:r>
              <a:rPr lang="en-US" dirty="0"/>
              <a:t>EJEMPLOS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34" y="1172254"/>
            <a:ext cx="4649198" cy="55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7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PELIGRO</a:t>
            </a:r>
            <a:endParaRPr lang="en-US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940526" y="1828799"/>
            <a:ext cx="10411098" cy="188105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s-419" sz="3600" b="0" dirty="0"/>
          </a:p>
          <a:p>
            <a:pPr algn="just"/>
            <a:r>
              <a:rPr lang="es-ES" dirty="0"/>
              <a:t> </a:t>
            </a:r>
            <a:endParaRPr lang="es-419" sz="3600" b="0" dirty="0"/>
          </a:p>
          <a:p>
            <a:pPr algn="just"/>
            <a:r>
              <a:rPr lang="es-ES" sz="3600" b="0" dirty="0">
                <a:solidFill>
                  <a:srgbClr val="FFFF00"/>
                </a:solidFill>
              </a:rPr>
              <a:t>ARDUINO</a:t>
            </a:r>
            <a:r>
              <a:rPr lang="es-ES" sz="3600" b="0" dirty="0"/>
              <a:t> -&gt; 5v y 3v  Sensores 5v algunos a 3v</a:t>
            </a:r>
          </a:p>
          <a:p>
            <a:pPr algn="just"/>
            <a:endParaRPr lang="es-ES" sz="3600" b="0" dirty="0"/>
          </a:p>
          <a:p>
            <a:pPr algn="just"/>
            <a:r>
              <a:rPr lang="es-ES" sz="3600" b="0" dirty="0">
                <a:solidFill>
                  <a:srgbClr val="FFFF00"/>
                </a:solidFill>
              </a:rPr>
              <a:t>ESP32 ESP8266</a:t>
            </a:r>
            <a:r>
              <a:rPr lang="es-ES" sz="3600" b="0" dirty="0"/>
              <a:t>  -&gt; </a:t>
            </a:r>
            <a:r>
              <a:rPr lang="es-ES" sz="3600" dirty="0">
                <a:solidFill>
                  <a:srgbClr val="FFFF00"/>
                </a:solidFill>
              </a:rPr>
              <a:t>3v</a:t>
            </a:r>
            <a:r>
              <a:rPr lang="es-ES" sz="3600" b="0" dirty="0"/>
              <a:t> y muchos sensores a 5V</a:t>
            </a:r>
            <a:endParaRPr lang="es-419" sz="3600" b="0" dirty="0"/>
          </a:p>
        </p:txBody>
      </p:sp>
    </p:spTree>
    <p:extLst>
      <p:ext uri="{BB962C8B-B14F-4D97-AF65-F5344CB8AC3E}">
        <p14:creationId xmlns:p14="http://schemas.microsoft.com/office/powerpoint/2010/main" val="394433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s-419" dirty="0"/>
              <a:t>ESP32-WROVER-B  o WVR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18" y="1554480"/>
            <a:ext cx="4117249" cy="50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1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ESP8266</a:t>
            </a:r>
            <a:endParaRPr lang="en-US" sz="4000" dirty="0"/>
          </a:p>
        </p:txBody>
      </p:sp>
      <p:pic>
        <p:nvPicPr>
          <p:cNvPr id="5" name="Picture 4" descr="https://www.luisllamas.es/wp-content/uploads/2017/05/arduino-esp01-esp8266-component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891" y="248195"/>
            <a:ext cx="265684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92478" y="2455817"/>
            <a:ext cx="11160036" cy="301752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b="0" dirty="0"/>
              <a:t>El ESP8266 es un microprocesador de bajo coste con </a:t>
            </a:r>
            <a:r>
              <a:rPr lang="es-419" sz="3600" b="0" dirty="0" err="1"/>
              <a:t>WiFi</a:t>
            </a:r>
            <a:r>
              <a:rPr lang="es-419" sz="3600" b="0" dirty="0"/>
              <a:t> integrado.</a:t>
            </a:r>
          </a:p>
          <a:p>
            <a:pPr algn="l"/>
            <a:r>
              <a:rPr lang="es-419" sz="3600" b="0" dirty="0"/>
              <a:t> </a:t>
            </a:r>
          </a:p>
          <a:p>
            <a:pPr algn="l"/>
            <a:r>
              <a:rPr lang="es-419" sz="3600" b="0" dirty="0"/>
              <a:t>Es un procesador completo, con mucha más potencia que la mayoría de modelos de </a:t>
            </a:r>
            <a:r>
              <a:rPr lang="es-419" sz="3600" b="0" dirty="0" err="1"/>
              <a:t>Arduino</a:t>
            </a:r>
            <a:r>
              <a:rPr lang="es-419" sz="3600" b="0" dirty="0"/>
              <a:t>.   ( </a:t>
            </a:r>
            <a:r>
              <a:rPr lang="es-419" sz="3600" b="0" dirty="0" err="1"/>
              <a:t>NodeMCU</a:t>
            </a:r>
            <a:r>
              <a:rPr lang="es-419" sz="3600" b="0" dirty="0"/>
              <a:t> 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8" y="501685"/>
            <a:ext cx="2181498" cy="15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2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810" y="1965960"/>
            <a:ext cx="8121077" cy="940525"/>
          </a:xfrm>
        </p:spPr>
        <p:txBody>
          <a:bodyPr anchor="ctr"/>
          <a:lstStyle/>
          <a:p>
            <a:pPr algn="l"/>
            <a:r>
              <a:rPr lang="en-US" b="0" dirty="0">
                <a:solidFill>
                  <a:srgbClr val="FFFF00"/>
                </a:solidFill>
              </a:rPr>
              <a:t>ESP-01</a:t>
            </a:r>
            <a:r>
              <a:rPr lang="en-US" b="0" dirty="0"/>
              <a:t>            </a:t>
            </a:r>
            <a:r>
              <a:rPr lang="en-US" b="0" dirty="0">
                <a:solidFill>
                  <a:srgbClr val="FFFF00"/>
                </a:solidFill>
              </a:rPr>
              <a:t>NODE MCU</a:t>
            </a:r>
            <a:endParaRPr lang="en-US" sz="4000" b="0" dirty="0">
              <a:solidFill>
                <a:srgbClr val="FFFF00"/>
              </a:solidFill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3" y="3415935"/>
            <a:ext cx="3853541" cy="286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SP8266 NodeMCU board Blinking an LED with Arduino ID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27" y="3533500"/>
            <a:ext cx="4823134" cy="263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www.luisllamas.es/wp-content/uploads/2017/05/arduino-esp01-esp8266-component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03" y="1456510"/>
            <a:ext cx="2561046" cy="16197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092925" y="400595"/>
            <a:ext cx="10161236" cy="94052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2 VERSIONES ESP8266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376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3657293" y="2070668"/>
            <a:ext cx="7749268" cy="378149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11 IO DIGITAL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1  INPUT ANALOGICO (3.2V)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Micro USB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Compatible con </a:t>
            </a:r>
            <a:r>
              <a:rPr lang="en-US" sz="4000" b="0" dirty="0" err="1"/>
              <a:t>MicroPython</a:t>
            </a:r>
            <a:r>
              <a:rPr lang="en-US" sz="4000" b="0" dirty="0"/>
              <a:t>, Arduino, </a:t>
            </a:r>
            <a:r>
              <a:rPr lang="en-US" sz="4000" b="0" dirty="0" err="1"/>
              <a:t>nodemcu</a:t>
            </a:r>
            <a:endParaRPr lang="en-US" sz="40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18" y="2070668"/>
            <a:ext cx="2352675" cy="2943225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245325" y="552995"/>
            <a:ext cx="10161236" cy="94052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ESP8266 – D1 MINI - LOLIN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976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2705449"/>
            <a:ext cx="6204858" cy="3643099"/>
          </a:xfrm>
        </p:spPr>
        <p:txBody>
          <a:bodyPr>
            <a:normAutofit/>
          </a:bodyPr>
          <a:lstStyle/>
          <a:p>
            <a:pPr lvl="0"/>
            <a:r>
              <a:rPr lang="es-SV" sz="4000" dirty="0"/>
              <a:t>Que es </a:t>
            </a:r>
            <a:r>
              <a:rPr lang="es-SV" sz="4000" dirty="0" err="1"/>
              <a:t>SoC</a:t>
            </a:r>
            <a:endParaRPr lang="es-419" sz="4000" dirty="0"/>
          </a:p>
          <a:p>
            <a:pPr lvl="0"/>
            <a:r>
              <a:rPr lang="es-SV" sz="4000" dirty="0"/>
              <a:t>Para que se utilizan</a:t>
            </a:r>
            <a:endParaRPr lang="es-419" sz="4000" dirty="0"/>
          </a:p>
          <a:p>
            <a:pPr lvl="0"/>
            <a:r>
              <a:rPr lang="es-SV" sz="4000" dirty="0"/>
              <a:t>Tipos de </a:t>
            </a:r>
            <a:r>
              <a:rPr lang="es-SV" sz="4000" dirty="0" err="1"/>
              <a:t>SoC</a:t>
            </a:r>
            <a:endParaRPr lang="es-419" sz="4000" dirty="0"/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/>
              <a:t>ESQUEMA ESP-01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67" y="2887933"/>
            <a:ext cx="4730421" cy="275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189" y="2887933"/>
            <a:ext cx="4918186" cy="2747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64538" y="1139737"/>
            <a:ext cx="10161236" cy="12279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A 3.3v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usa</a:t>
            </a:r>
            <a:r>
              <a:rPr lang="en-US" sz="4000" dirty="0"/>
              <a:t> 5v lo </a:t>
            </a:r>
            <a:r>
              <a:rPr lang="en-US" sz="4000" dirty="0" err="1"/>
              <a:t>quema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9043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940525"/>
          </a:xfrm>
        </p:spPr>
        <p:txBody>
          <a:bodyPr anchor="ctr"/>
          <a:lstStyle/>
          <a:p>
            <a:pPr algn="ctr"/>
            <a:r>
              <a:rPr lang="en-US" dirty="0"/>
              <a:t>CARGAR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89" y="2583178"/>
            <a:ext cx="4709205" cy="224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198" y="2267696"/>
            <a:ext cx="3619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940525"/>
          </a:xfrm>
        </p:spPr>
        <p:txBody>
          <a:bodyPr anchor="ctr"/>
          <a:lstStyle/>
          <a:p>
            <a:pPr algn="ctr"/>
            <a:r>
              <a:rPr lang="en-US" dirty="0"/>
              <a:t>ALTERNATIVAS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5" y="2220686"/>
            <a:ext cx="5816946" cy="3291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31" y="1682523"/>
            <a:ext cx="4649968" cy="40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 err="1"/>
              <a:t>SoC</a:t>
            </a:r>
            <a:endParaRPr lang="en-US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92478" y="2455817"/>
            <a:ext cx="10598333" cy="301752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b="0" dirty="0"/>
              <a:t>“</a:t>
            </a:r>
            <a:r>
              <a:rPr lang="es-419" sz="3600" b="0" dirty="0" err="1"/>
              <a:t>System</a:t>
            </a:r>
            <a:r>
              <a:rPr lang="es-419" sz="3600" b="0" dirty="0"/>
              <a:t> </a:t>
            </a:r>
            <a:r>
              <a:rPr lang="es-419" sz="3600" b="0" dirty="0" err="1"/>
              <a:t>On</a:t>
            </a:r>
            <a:r>
              <a:rPr lang="es-419" sz="3600" b="0" dirty="0"/>
              <a:t> Chip” es un ordenador completo en un solo chip o circuito integrado. </a:t>
            </a:r>
          </a:p>
          <a:p>
            <a:pPr algn="l"/>
            <a:endParaRPr lang="es-419" sz="3600" b="0" dirty="0"/>
          </a:p>
          <a:p>
            <a:pPr algn="l"/>
            <a:r>
              <a:rPr lang="es-419" sz="3600" b="0" dirty="0"/>
              <a:t>La </a:t>
            </a:r>
            <a:r>
              <a:rPr lang="es-419" sz="3600" b="0" dirty="0" err="1"/>
              <a:t>Raspberry</a:t>
            </a:r>
            <a:r>
              <a:rPr lang="es-419" sz="3600" b="0" dirty="0"/>
              <a:t> Pi incluye un chip de tipo </a:t>
            </a:r>
            <a:r>
              <a:rPr lang="es-419" sz="3600" b="0" dirty="0" err="1"/>
              <a:t>SoC</a:t>
            </a:r>
            <a:r>
              <a:rPr lang="es-419" sz="3600" b="0" dirty="0"/>
              <a:t> con arquitectura ARM</a:t>
            </a:r>
            <a:r>
              <a:rPr lang="es-419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45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ARDUINO</a:t>
            </a:r>
            <a:endParaRPr lang="en-US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21976" y="1894114"/>
            <a:ext cx="10598333" cy="301752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600" b="0" dirty="0"/>
              <a:t>Arduino no </a:t>
            </a:r>
            <a:r>
              <a:rPr lang="en-US" sz="3600" b="0" dirty="0" err="1"/>
              <a:t>es</a:t>
            </a:r>
            <a:r>
              <a:rPr lang="en-US" sz="3600" b="0" dirty="0"/>
              <a:t> un </a:t>
            </a:r>
            <a:r>
              <a:rPr lang="en-US" sz="3600" b="0" dirty="0" err="1"/>
              <a:t>SoC</a:t>
            </a:r>
            <a:r>
              <a:rPr lang="en-US" sz="3600" b="0" dirty="0"/>
              <a:t> (System on Chip), un </a:t>
            </a:r>
            <a:r>
              <a:rPr lang="en-US" sz="3600" b="0" dirty="0" err="1"/>
              <a:t>SoC</a:t>
            </a:r>
            <a:r>
              <a:rPr lang="en-US" sz="3600" b="0" dirty="0"/>
              <a:t> </a:t>
            </a:r>
            <a:r>
              <a:rPr lang="en-US" sz="3600" b="0" dirty="0" err="1"/>
              <a:t>es</a:t>
            </a:r>
            <a:r>
              <a:rPr lang="en-US" sz="3600" b="0" dirty="0"/>
              <a:t> </a:t>
            </a:r>
            <a:r>
              <a:rPr lang="en-US" sz="3600" b="0" dirty="0" err="1"/>
              <a:t>una</a:t>
            </a:r>
            <a:r>
              <a:rPr lang="en-US" sz="3600" b="0" dirty="0"/>
              <a:t> version </a:t>
            </a:r>
            <a:r>
              <a:rPr lang="en-US" sz="3600" b="0" dirty="0" err="1"/>
              <a:t>avanzada</a:t>
            </a:r>
            <a:r>
              <a:rPr lang="en-US" sz="3600" b="0" dirty="0"/>
              <a:t> de un </a:t>
            </a:r>
            <a:r>
              <a:rPr lang="en-US" sz="3600" b="0" dirty="0" err="1"/>
              <a:t>microcontrolador</a:t>
            </a:r>
            <a:r>
              <a:rPr lang="en-US" sz="3600" b="0" dirty="0"/>
              <a:t>, </a:t>
            </a:r>
            <a:r>
              <a:rPr lang="en-US" sz="3600" b="0" dirty="0" err="1"/>
              <a:t>usualmente</a:t>
            </a:r>
            <a:r>
              <a:rPr lang="en-US" sz="3600" b="0" dirty="0"/>
              <a:t> con </a:t>
            </a:r>
            <a:r>
              <a:rPr lang="en-US" sz="3600" b="0" dirty="0" err="1"/>
              <a:t>suficiente</a:t>
            </a:r>
            <a:r>
              <a:rPr lang="en-US" sz="3600" b="0" dirty="0"/>
              <a:t> </a:t>
            </a:r>
            <a:r>
              <a:rPr lang="en-US" sz="3600" b="0" dirty="0" err="1"/>
              <a:t>poder</a:t>
            </a:r>
            <a:r>
              <a:rPr lang="en-US" sz="3600" b="0" dirty="0"/>
              <a:t> </a:t>
            </a:r>
            <a:r>
              <a:rPr lang="en-US" sz="3600" b="0" dirty="0" err="1"/>
              <a:t>computacional</a:t>
            </a:r>
            <a:r>
              <a:rPr lang="en-US" sz="3600" b="0" dirty="0"/>
              <a:t> para </a:t>
            </a:r>
            <a:r>
              <a:rPr lang="en-US" sz="3600" b="0" dirty="0" err="1"/>
              <a:t>proveer</a:t>
            </a:r>
            <a:r>
              <a:rPr lang="en-US" sz="3600" b="0" dirty="0"/>
              <a:t> un Sistema operative </a:t>
            </a:r>
            <a:r>
              <a:rPr lang="en-US" sz="3600" b="0" dirty="0" err="1"/>
              <a:t>como</a:t>
            </a:r>
            <a:r>
              <a:rPr lang="en-US" sz="3600" b="0" dirty="0"/>
              <a:t> Linux, </a:t>
            </a:r>
            <a:r>
              <a:rPr lang="en-US" sz="3600" b="0" dirty="0" err="1"/>
              <a:t>por</a:t>
            </a:r>
            <a:r>
              <a:rPr lang="en-US" sz="3600" b="0" dirty="0"/>
              <a:t> </a:t>
            </a:r>
            <a:r>
              <a:rPr lang="en-US" sz="3600" b="0" dirty="0" err="1"/>
              <a:t>eso</a:t>
            </a:r>
            <a:r>
              <a:rPr lang="en-US" sz="3600" b="0" dirty="0"/>
              <a:t> un Raspberry Pi </a:t>
            </a:r>
            <a:r>
              <a:rPr lang="en-US" sz="3600" b="0" dirty="0" err="1"/>
              <a:t>yel</a:t>
            </a:r>
            <a:r>
              <a:rPr lang="en-US" sz="3600" b="0" dirty="0"/>
              <a:t> </a:t>
            </a:r>
            <a:r>
              <a:rPr lang="en-US" sz="3600" b="0" dirty="0" err="1"/>
              <a:t>Beaglebone</a:t>
            </a:r>
            <a:r>
              <a:rPr lang="en-US" sz="3600" b="0" dirty="0"/>
              <a:t> son </a:t>
            </a:r>
            <a:r>
              <a:rPr lang="en-US" sz="3600" b="0" dirty="0" err="1"/>
              <a:t>SoC.</a:t>
            </a:r>
            <a:r>
              <a:rPr lang="en-US" sz="3600" b="0" dirty="0"/>
              <a:t> </a:t>
            </a:r>
            <a:endParaRPr lang="es-419" sz="3600" b="0" dirty="0"/>
          </a:p>
        </p:txBody>
      </p:sp>
    </p:spTree>
    <p:extLst>
      <p:ext uri="{BB962C8B-B14F-4D97-AF65-F5344CB8AC3E}">
        <p14:creationId xmlns:p14="http://schemas.microsoft.com/office/powerpoint/2010/main" val="50281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 err="1"/>
              <a:t>SoC</a:t>
            </a:r>
            <a:endParaRPr lang="en-US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21976" y="1894114"/>
            <a:ext cx="10598333" cy="395804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419" sz="3600" b="0" dirty="0"/>
              <a:t>Un </a:t>
            </a:r>
            <a:r>
              <a:rPr lang="es-419" sz="3600" b="0" dirty="0" err="1"/>
              <a:t>SoC</a:t>
            </a:r>
            <a:r>
              <a:rPr lang="es-419" sz="3600" b="0" dirty="0"/>
              <a:t> describe la tendencia más frecuente de usar tecnologías de fabricación que integran todos o gran parte de los módulos que componen un computador o cualquier otro sistema informático o electrónico en un único circuito integrado o chip.</a:t>
            </a:r>
          </a:p>
          <a:p>
            <a:pPr algn="just"/>
            <a:endParaRPr lang="en-US" sz="3600" b="0" dirty="0"/>
          </a:p>
          <a:p>
            <a:pPr algn="just"/>
            <a:r>
              <a:rPr lang="en-US" sz="3600" b="0" dirty="0">
                <a:solidFill>
                  <a:srgbClr val="FFC000"/>
                </a:solidFill>
              </a:rPr>
              <a:t>La palabra clave es: </a:t>
            </a:r>
            <a:r>
              <a:rPr lang="en-US" sz="3600" dirty="0">
                <a:solidFill>
                  <a:srgbClr val="FFC000"/>
                </a:solidFill>
              </a:rPr>
              <a:t>INTEGRAR</a:t>
            </a:r>
            <a:r>
              <a:rPr lang="en-US" sz="3600" b="0" dirty="0"/>
              <a:t> </a:t>
            </a:r>
            <a:r>
              <a:rPr lang="en-US" sz="3600" b="0" dirty="0" err="1"/>
              <a:t>en</a:t>
            </a:r>
            <a:r>
              <a:rPr lang="en-US" sz="3600" b="0" dirty="0"/>
              <a:t> un solo chip </a:t>
            </a:r>
            <a:r>
              <a:rPr lang="en-US" sz="3600" b="0" dirty="0" err="1"/>
              <a:t>en</a:t>
            </a:r>
            <a:r>
              <a:rPr lang="en-US" sz="3600" b="0" dirty="0"/>
              <a:t> </a:t>
            </a:r>
            <a:r>
              <a:rPr lang="en-US" sz="3600" b="0" dirty="0" err="1"/>
              <a:t>vez</a:t>
            </a:r>
            <a:r>
              <a:rPr lang="en-US" sz="3600" b="0" dirty="0"/>
              <a:t> de </a:t>
            </a:r>
            <a:r>
              <a:rPr lang="en-US" sz="3600" b="0" dirty="0" err="1"/>
              <a:t>tener</a:t>
            </a:r>
            <a:r>
              <a:rPr lang="en-US" sz="3600" b="0" dirty="0"/>
              <a:t> </a:t>
            </a:r>
            <a:r>
              <a:rPr lang="en-US" sz="3600" b="0" dirty="0" err="1"/>
              <a:t>partes</a:t>
            </a:r>
            <a:r>
              <a:rPr lang="en-US" sz="3600" b="0" dirty="0"/>
              <a:t> </a:t>
            </a:r>
            <a:r>
              <a:rPr lang="en-US" sz="3600" b="0" dirty="0" err="1"/>
              <a:t>separadas</a:t>
            </a:r>
            <a:r>
              <a:rPr lang="en-US" sz="3600" b="0" dirty="0"/>
              <a:t>.</a:t>
            </a:r>
            <a:endParaRPr lang="es-419" sz="3600" b="0" dirty="0"/>
          </a:p>
        </p:txBody>
      </p:sp>
    </p:spTree>
    <p:extLst>
      <p:ext uri="{BB962C8B-B14F-4D97-AF65-F5344CB8AC3E}">
        <p14:creationId xmlns:p14="http://schemas.microsoft.com/office/powerpoint/2010/main" val="294048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 err="1"/>
              <a:t>SoC</a:t>
            </a:r>
            <a:endParaRPr lang="en-US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891792" y="1711233"/>
            <a:ext cx="10598333" cy="395804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s-419" sz="3600" b="0" dirty="0"/>
          </a:p>
          <a:p>
            <a:pPr algn="just"/>
            <a:r>
              <a:rPr lang="es-419" sz="3600" b="0" dirty="0"/>
              <a:t>El diseño de los </a:t>
            </a:r>
            <a:r>
              <a:rPr lang="es-419" sz="3600" b="0" dirty="0" err="1"/>
              <a:t>SoC</a:t>
            </a:r>
            <a:r>
              <a:rPr lang="es-419" sz="3600" b="0" dirty="0"/>
              <a:t> puede estar basado en circuitos de señal digital, analógica, o incluso de señal mixta, y a menudo módulos o sistemas de radiofrecuencia: </a:t>
            </a:r>
            <a:r>
              <a:rPr lang="es-419" sz="3600" b="0" dirty="0" err="1"/>
              <a:t>Wi</a:t>
            </a:r>
            <a:r>
              <a:rPr lang="es-419" sz="3600" b="0" dirty="0"/>
              <a:t>-Fi, Bluetooth, y otros).</a:t>
            </a:r>
          </a:p>
          <a:p>
            <a:pPr algn="just"/>
            <a:endParaRPr lang="es-419" sz="3600" b="0" dirty="0"/>
          </a:p>
          <a:p>
            <a:pPr algn="just"/>
            <a:r>
              <a:rPr lang="es-419" sz="3600" b="0" dirty="0"/>
              <a:t>Un ámbito común de aplicación de la tecnología </a:t>
            </a:r>
            <a:r>
              <a:rPr lang="es-419" sz="3600" b="0" dirty="0" err="1"/>
              <a:t>SoC</a:t>
            </a:r>
            <a:r>
              <a:rPr lang="es-419" sz="3600" b="0" dirty="0"/>
              <a:t> son los sistemas embebidos.</a:t>
            </a:r>
          </a:p>
        </p:txBody>
      </p:sp>
    </p:spTree>
    <p:extLst>
      <p:ext uri="{BB962C8B-B14F-4D97-AF65-F5344CB8AC3E}">
        <p14:creationId xmlns:p14="http://schemas.microsoft.com/office/powerpoint/2010/main" val="137598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 err="1"/>
              <a:t>SoC</a:t>
            </a:r>
            <a:endParaRPr lang="en-US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940525" y="1776547"/>
            <a:ext cx="10629647" cy="291301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s-419" sz="3600" b="0" dirty="0"/>
          </a:p>
          <a:p>
            <a:pPr algn="just"/>
            <a:r>
              <a:rPr lang="es-ES" dirty="0"/>
              <a:t> </a:t>
            </a:r>
            <a:endParaRPr lang="es-419" sz="3600" b="0" dirty="0"/>
          </a:p>
          <a:p>
            <a:pPr algn="just"/>
            <a:r>
              <a:rPr lang="es-ES" sz="3600" b="0" dirty="0"/>
              <a:t>La diferencia de un </a:t>
            </a:r>
            <a:r>
              <a:rPr lang="es-ES" sz="3600" b="0" dirty="0" err="1"/>
              <a:t>Soc</a:t>
            </a:r>
            <a:r>
              <a:rPr lang="es-ES" sz="3600" b="0" dirty="0"/>
              <a:t> con un microcontrolador tradicional es que tienen más memoria RAM, y son más potentes procesadores, además de incluir comunicación inalámbrica integrada.</a:t>
            </a:r>
          </a:p>
          <a:p>
            <a:pPr algn="just"/>
            <a:endParaRPr lang="es-ES" sz="3600" b="0" dirty="0"/>
          </a:p>
          <a:p>
            <a:pPr algn="just"/>
            <a:r>
              <a:rPr lang="es-ES" sz="3600" b="0" dirty="0"/>
              <a:t>En vez de tener un </a:t>
            </a:r>
            <a:r>
              <a:rPr lang="es-ES" sz="3600" b="0" dirty="0" err="1"/>
              <a:t>Arduino</a:t>
            </a:r>
            <a:r>
              <a:rPr lang="es-ES" sz="3600" b="0" dirty="0"/>
              <a:t>, y aparte el </a:t>
            </a:r>
            <a:r>
              <a:rPr lang="es-ES" sz="3600" b="0" dirty="0" err="1"/>
              <a:t>bluetooth</a:t>
            </a:r>
            <a:r>
              <a:rPr lang="es-ES" sz="3600" b="0" dirty="0"/>
              <a:t>, </a:t>
            </a:r>
            <a:r>
              <a:rPr lang="es-ES" sz="3600" b="0" dirty="0" err="1"/>
              <a:t>WiFi</a:t>
            </a:r>
            <a:r>
              <a:rPr lang="es-ES" sz="3600" b="0" dirty="0"/>
              <a:t>, todo esta integrado.</a:t>
            </a:r>
            <a:endParaRPr lang="es-419" sz="3600" b="0" dirty="0"/>
          </a:p>
        </p:txBody>
      </p:sp>
    </p:spTree>
    <p:extLst>
      <p:ext uri="{BB962C8B-B14F-4D97-AF65-F5344CB8AC3E}">
        <p14:creationId xmlns:p14="http://schemas.microsoft.com/office/powerpoint/2010/main" val="104016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COMPARACION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30" y="1554480"/>
            <a:ext cx="78962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COMPARACION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86" y="2017939"/>
            <a:ext cx="7343116" cy="35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85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5081</TotalTime>
  <Words>381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2</vt:lpstr>
      <vt:lpstr>Citable</vt:lpstr>
      <vt:lpstr>SoC System On Chip</vt:lpstr>
      <vt:lpstr>OBJETIVOS</vt:lpstr>
      <vt:lpstr>SoC</vt:lpstr>
      <vt:lpstr>ARDUINO</vt:lpstr>
      <vt:lpstr>SoC</vt:lpstr>
      <vt:lpstr>SoC</vt:lpstr>
      <vt:lpstr>SoC</vt:lpstr>
      <vt:lpstr>COMPARACION</vt:lpstr>
      <vt:lpstr>COMPARACION</vt:lpstr>
      <vt:lpstr>PROTOCOLO I2C</vt:lpstr>
      <vt:lpstr>LILY TTGO, ESP32</vt:lpstr>
      <vt:lpstr>TTGO T-CALL  ESP32 WITH SIM800L </vt:lpstr>
      <vt:lpstr>TTGO T-DISPLAY  ESP32 WITH LCD</vt:lpstr>
      <vt:lpstr>EJEMPLOS</vt:lpstr>
      <vt:lpstr>PELIGRO</vt:lpstr>
      <vt:lpstr>ESP32-WROVER-B  o WVR </vt:lpstr>
      <vt:lpstr>ESP8266</vt:lpstr>
      <vt:lpstr>ESP-01            NODE MCU</vt:lpstr>
      <vt:lpstr>PowerPoint Presentation</vt:lpstr>
      <vt:lpstr>ESQUEMA ESP-01</vt:lpstr>
      <vt:lpstr>CARGAR</vt:lpstr>
      <vt:lpstr>ALTERNATIVAS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290</cp:revision>
  <dcterms:created xsi:type="dcterms:W3CDTF">2019-08-09T15:47:12Z</dcterms:created>
  <dcterms:modified xsi:type="dcterms:W3CDTF">2021-11-19T03:10:31Z</dcterms:modified>
</cp:coreProperties>
</file>