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7" r:id="rId3"/>
    <p:sldId id="362" r:id="rId4"/>
    <p:sldId id="345" r:id="rId5"/>
    <p:sldId id="364" r:id="rId6"/>
    <p:sldId id="340" r:id="rId7"/>
    <p:sldId id="352" r:id="rId8"/>
    <p:sldId id="354" r:id="rId9"/>
    <p:sldId id="355" r:id="rId10"/>
    <p:sldId id="369" r:id="rId11"/>
    <p:sldId id="367" r:id="rId12"/>
    <p:sldId id="377" r:id="rId13"/>
    <p:sldId id="368" r:id="rId14"/>
    <p:sldId id="376" r:id="rId15"/>
    <p:sldId id="371" r:id="rId16"/>
    <p:sldId id="372" r:id="rId17"/>
    <p:sldId id="375" r:id="rId18"/>
    <p:sldId id="3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B3A"/>
    <a:srgbClr val="157A6E"/>
    <a:srgbClr val="C03221"/>
    <a:srgbClr val="AC21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5629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0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0035" y="3567688"/>
            <a:ext cx="7260427" cy="176326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Haga clic para modificar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2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988" y="1749427"/>
            <a:ext cx="7441721" cy="3152113"/>
          </a:xfrm>
          <a:prstGeom prst="rect">
            <a:avLst/>
          </a:prstGeo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6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bg>
      <p:bgPr>
        <a:pattFill prst="lgGrid">
          <a:fgClr>
            <a:srgbClr val="073B3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: una sola esquina cortada 10">
            <a:extLst>
              <a:ext uri="{FF2B5EF4-FFF2-40B4-BE49-F238E27FC236}">
                <a16:creationId xmlns:a16="http://schemas.microsoft.com/office/drawing/2014/main" id="{257B394D-FC27-4FEB-A5F8-AAA4A68F3DC7}"/>
              </a:ext>
            </a:extLst>
          </p:cNvPr>
          <p:cNvSpPr/>
          <p:nvPr userDrawn="1"/>
        </p:nvSpPr>
        <p:spPr>
          <a:xfrm>
            <a:off x="6337541" y="905775"/>
            <a:ext cx="5256362" cy="5184475"/>
          </a:xfrm>
          <a:prstGeom prst="snip1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2FE91EB9-E5AF-4875-9BAF-AF16645FA8B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7541" y="1043796"/>
            <a:ext cx="5256361" cy="4908430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91" y="1729217"/>
            <a:ext cx="5229903" cy="3399566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lo el título">
    <p:bg>
      <p:bgPr>
        <a:solidFill>
          <a:srgbClr val="073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ágrima 2">
            <a:extLst>
              <a:ext uri="{FF2B5EF4-FFF2-40B4-BE49-F238E27FC236}">
                <a16:creationId xmlns:a16="http://schemas.microsoft.com/office/drawing/2014/main" id="{8DFC4633-5946-4BA3-9DDB-41F9AFCBE786}"/>
              </a:ext>
            </a:extLst>
          </p:cNvPr>
          <p:cNvSpPr/>
          <p:nvPr userDrawn="1"/>
        </p:nvSpPr>
        <p:spPr>
          <a:xfrm>
            <a:off x="2556588" y="470753"/>
            <a:ext cx="6455553" cy="6217565"/>
          </a:xfrm>
          <a:prstGeom prst="teardrop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532" y="2148903"/>
            <a:ext cx="5869411" cy="2730638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7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02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9" r:id="rId3"/>
    <p:sldLayoutId id="2147483700" r:id="rId4"/>
    <p:sldLayoutId id="2147483682" r:id="rId5"/>
    <p:sldLayoutId id="2147483683" r:id="rId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irspayce.commikem/Arduino/RadioHead/ReadioHead-1.120.zip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B1187-8868-4CCA-9EA7-4E8960514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0824" y="4049486"/>
            <a:ext cx="7132320" cy="1018905"/>
          </a:xfrm>
        </p:spPr>
        <p:txBody>
          <a:bodyPr/>
          <a:lstStyle/>
          <a:p>
            <a:r>
              <a:rPr lang="es-SV" sz="4800" dirty="0"/>
              <a:t>COMUNICACIÓN POR RADIO FRECUENCIA</a:t>
            </a:r>
          </a:p>
        </p:txBody>
      </p:sp>
    </p:spTree>
    <p:extLst>
      <p:ext uri="{BB962C8B-B14F-4D97-AF65-F5344CB8AC3E}">
        <p14:creationId xmlns:p14="http://schemas.microsoft.com/office/powerpoint/2010/main" val="4241966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382" y="1587612"/>
            <a:ext cx="10161236" cy="3302441"/>
          </a:xfrm>
        </p:spPr>
        <p:txBody>
          <a:bodyPr anchor="ctr"/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LIBRERIA </a:t>
            </a:r>
            <a:r>
              <a:rPr lang="en-US" dirty="0" err="1"/>
              <a:t>RadioHead</a:t>
            </a:r>
            <a:r>
              <a:rPr lang="en-US" dirty="0"/>
              <a:t> (</a:t>
            </a:r>
            <a:r>
              <a:rPr lang="en-US" dirty="0" err="1">
                <a:solidFill>
                  <a:srgbClr val="FFC000"/>
                </a:solidFill>
              </a:rPr>
              <a:t>RH_ASK.h</a:t>
            </a:r>
            <a:r>
              <a:rPr lang="en-US" dirty="0"/>
              <a:t>) REEMPLAZA LIBRERIA </a:t>
            </a:r>
            <a:r>
              <a:rPr lang="en-US" dirty="0" err="1">
                <a:solidFill>
                  <a:srgbClr val="FFC000"/>
                </a:solidFill>
              </a:rPr>
              <a:t>VirtualWire.h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sz="4000" dirty="0"/>
              <a:t>download radiohead.zip</a:t>
            </a:r>
            <a:br>
              <a:rPr lang="en-US" sz="4000" dirty="0">
                <a:solidFill>
                  <a:srgbClr val="FFC000"/>
                </a:solidFill>
              </a:rPr>
            </a:br>
            <a:r>
              <a:rPr lang="en-US" sz="2400" dirty="0">
                <a:solidFill>
                  <a:srgbClr val="FFC000"/>
                </a:solidFill>
                <a:hlinkClick r:id="rId2"/>
              </a:rPr>
              <a:t>http://www.airspayce.com/mikem/Arduino/RadioHead/ReadioHead-1.120.zip</a:t>
            </a:r>
            <a:br>
              <a:rPr lang="en-US" sz="4000" dirty="0">
                <a:solidFill>
                  <a:srgbClr val="FFC000"/>
                </a:solidFill>
              </a:rPr>
            </a:br>
            <a:r>
              <a:rPr lang="en-US" sz="3200" dirty="0" err="1">
                <a:solidFill>
                  <a:srgbClr val="FFC000"/>
                </a:solidFill>
              </a:rPr>
              <a:t>Programa</a:t>
            </a:r>
            <a:r>
              <a:rPr lang="en-US" sz="3200" dirty="0">
                <a:solidFill>
                  <a:srgbClr val="FFC000"/>
                </a:solidFill>
              </a:rPr>
              <a:t> / </a:t>
            </a:r>
            <a:r>
              <a:rPr lang="en-US" sz="3200" dirty="0" err="1">
                <a:solidFill>
                  <a:srgbClr val="FFC000"/>
                </a:solidFill>
              </a:rPr>
              <a:t>Incluir</a:t>
            </a:r>
            <a:r>
              <a:rPr lang="en-US" sz="3200" dirty="0">
                <a:solidFill>
                  <a:srgbClr val="FFC000"/>
                </a:solidFill>
              </a:rPr>
              <a:t> </a:t>
            </a:r>
            <a:r>
              <a:rPr lang="en-US" sz="3200" dirty="0" err="1">
                <a:solidFill>
                  <a:srgbClr val="FFC000"/>
                </a:solidFill>
              </a:rPr>
              <a:t>Libreria</a:t>
            </a:r>
            <a:r>
              <a:rPr lang="en-US" sz="3200" dirty="0">
                <a:solidFill>
                  <a:srgbClr val="FFC000"/>
                </a:solidFill>
              </a:rPr>
              <a:t> / </a:t>
            </a:r>
            <a:r>
              <a:rPr lang="en-US" sz="3200" dirty="0" err="1">
                <a:solidFill>
                  <a:srgbClr val="FFC000"/>
                </a:solidFill>
              </a:rPr>
              <a:t>Incluir</a:t>
            </a:r>
            <a:r>
              <a:rPr lang="en-US" sz="3200" dirty="0">
                <a:solidFill>
                  <a:srgbClr val="FFC000"/>
                </a:solidFill>
              </a:rPr>
              <a:t> </a:t>
            </a:r>
            <a:r>
              <a:rPr lang="en-US" sz="3200" dirty="0" err="1">
                <a:solidFill>
                  <a:srgbClr val="FFC000"/>
                </a:solidFill>
              </a:rPr>
              <a:t>Biblioteca</a:t>
            </a:r>
            <a:r>
              <a:rPr lang="en-US" sz="3200" dirty="0">
                <a:solidFill>
                  <a:srgbClr val="FFC000"/>
                </a:solidFill>
              </a:rPr>
              <a:t> .ZIP</a:t>
            </a:r>
          </a:p>
        </p:txBody>
      </p:sp>
    </p:spTree>
    <p:extLst>
      <p:ext uri="{BB962C8B-B14F-4D97-AF65-F5344CB8AC3E}">
        <p14:creationId xmlns:p14="http://schemas.microsoft.com/office/powerpoint/2010/main" val="2155225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40319C3D-AEDE-4484-8C55-905239D1E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806" y="1000922"/>
            <a:ext cx="8850760" cy="4862870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TRANSMISOR – RECEPTOR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rgbClr val="990055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RH_ASK.h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SPI.h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Needed to compile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RH_ASK driver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9600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 if 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 failed"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6" name="Rectangle 151">
            <a:extLst>
              <a:ext uri="{FF2B5EF4-FFF2-40B4-BE49-F238E27FC236}">
                <a16:creationId xmlns:a16="http://schemas.microsoft.com/office/drawing/2014/main" id="{DEC4A138-5287-4E37-8C10-2F7CFAE5A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52" y="1190031"/>
            <a:ext cx="65" cy="276999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153">
            <a:extLst>
              <a:ext uri="{FF2B5EF4-FFF2-40B4-BE49-F238E27FC236}">
                <a16:creationId xmlns:a16="http://schemas.microsoft.com/office/drawing/2014/main" id="{1485E80D-4510-457E-AFB2-D97715969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81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40319C3D-AEDE-4484-8C55-905239D1E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806" y="1493364"/>
            <a:ext cx="8850760" cy="3877985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TRANSMISOR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77AA"/>
              </a:solidFill>
              <a:effectLst/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waitPacketSent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151">
            <a:extLst>
              <a:ext uri="{FF2B5EF4-FFF2-40B4-BE49-F238E27FC236}">
                <a16:creationId xmlns:a16="http://schemas.microsoft.com/office/drawing/2014/main" id="{DEC4A138-5287-4E37-8C10-2F7CFAE5A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52" y="1190031"/>
            <a:ext cx="65" cy="276999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153">
            <a:extLst>
              <a:ext uri="{FF2B5EF4-FFF2-40B4-BE49-F238E27FC236}">
                <a16:creationId xmlns:a16="http://schemas.microsoft.com/office/drawing/2014/main" id="{1485E80D-4510-457E-AFB2-D97715969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064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40319C3D-AEDE-4484-8C55-905239D1E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124" y="1190031"/>
            <a:ext cx="10522359" cy="4862870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RECEPTOR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  uint8_t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12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caracteres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envia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Hello World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  uint8_t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buflen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recv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buflen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Non-blocking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 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"Message: 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999999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151">
            <a:extLst>
              <a:ext uri="{FF2B5EF4-FFF2-40B4-BE49-F238E27FC236}">
                <a16:creationId xmlns:a16="http://schemas.microsoft.com/office/drawing/2014/main" id="{DEC4A138-5287-4E37-8C10-2F7CFAE5A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52" y="1190031"/>
            <a:ext cx="65" cy="276999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153">
            <a:extLst>
              <a:ext uri="{FF2B5EF4-FFF2-40B4-BE49-F238E27FC236}">
                <a16:creationId xmlns:a16="http://schemas.microsoft.com/office/drawing/2014/main" id="{1485E80D-4510-457E-AFB2-D97715969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9DC388-D558-4336-A4A5-C61E7E9E3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600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2522" y="1240972"/>
            <a:ext cx="12218505" cy="838482"/>
          </a:xfrm>
        </p:spPr>
        <p:txBody>
          <a:bodyPr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LO MAS SENCILLO</a:t>
            </a:r>
            <a:br>
              <a:rPr lang="en-US" sz="3200" b="1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</a:br>
            <a:br>
              <a:rPr lang="en-US" sz="3200" b="1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</a:br>
            <a:r>
              <a:rPr lang="en-US" sz="3200" b="1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ALIEXPRESS </a:t>
            </a:r>
            <a:r>
              <a:rPr lang="es-ES" sz="32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Tiktango</a:t>
            </a:r>
            <a:r>
              <a:rPr lang="es-ES" sz="3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-módulo receptor de relé RF de 433 </a:t>
            </a:r>
            <a:r>
              <a:rPr lang="es-ES" sz="32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mhz</a:t>
            </a:r>
            <a:r>
              <a:rPr lang="es-ES" sz="3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, salida inalámbrica de 4 canales con botón de aprendizaje y controles remotos RF de 433 </a:t>
            </a:r>
            <a:r>
              <a:rPr lang="es-ES" sz="32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Mhz</a:t>
            </a:r>
            <a:r>
              <a:rPr lang="es-ES" sz="3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, transmisor </a:t>
            </a:r>
            <a:r>
              <a:rPr lang="es-ES" sz="32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Diy</a:t>
            </a:r>
            <a:br>
              <a:rPr lang="es-ES" sz="8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</a:br>
            <a:br>
              <a:rPr lang="en-US" sz="1400" b="1" dirty="0">
                <a:solidFill>
                  <a:srgbClr val="F3F3F3"/>
                </a:solidFill>
                <a:effectLst/>
                <a:latin typeface="Georgia" panose="02040502050405020303" pitchFamily="18" charset="0"/>
              </a:rPr>
            </a:b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81B1BB-F62C-4E2C-8C78-6D89EE7E0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827" y="2556284"/>
            <a:ext cx="5317722" cy="399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533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481" y="480871"/>
            <a:ext cx="10161236" cy="838482"/>
          </a:xfrm>
        </p:spPr>
        <p:txBody>
          <a:bodyPr anchor="ctr"/>
          <a:lstStyle/>
          <a:p>
            <a:pPr algn="ctr"/>
            <a:r>
              <a:rPr lang="en-US" sz="3200" b="1" dirty="0">
                <a:solidFill>
                  <a:srgbClr val="F3F3F3"/>
                </a:solidFill>
                <a:effectLst/>
                <a:latin typeface="Georgia" panose="02040502050405020303" pitchFamily="18" charset="0"/>
              </a:rPr>
              <a:t>Receptor digital 433MHz / XY-DJM-5V</a:t>
            </a:r>
            <a:br>
              <a:rPr lang="en-US" sz="1400" b="1" dirty="0">
                <a:solidFill>
                  <a:srgbClr val="F3F3F3"/>
                </a:solidFill>
                <a:effectLst/>
                <a:latin typeface="Georgia" panose="02040502050405020303" pitchFamily="18" charset="0"/>
              </a:rPr>
            </a:b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921E0D-89EA-439D-83FE-B579BF018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81" y="1702394"/>
            <a:ext cx="7358583" cy="4674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627684-5D00-4829-9831-9E00929B2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098" y="1702394"/>
            <a:ext cx="33528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13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838482"/>
          </a:xfrm>
        </p:spPr>
        <p:txBody>
          <a:bodyPr anchor="ctr"/>
          <a:lstStyle/>
          <a:p>
            <a:pPr algn="ctr"/>
            <a:r>
              <a:rPr lang="en-US" sz="3200" b="1" dirty="0">
                <a:solidFill>
                  <a:srgbClr val="F3F3F3"/>
                </a:solidFill>
                <a:effectLst/>
                <a:latin typeface="Georgia" panose="02040502050405020303" pitchFamily="18" charset="0"/>
              </a:rPr>
              <a:t>Receptor digital 433MHz / XY-DJM-5V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88E684-2F71-4AE6-94F5-EE23EBC24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1685924"/>
            <a:ext cx="9410268" cy="424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71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6" y="744584"/>
            <a:ext cx="11820939" cy="5368832"/>
          </a:xfrm>
        </p:spPr>
        <p:txBody>
          <a:bodyPr anchor="ctr"/>
          <a:lstStyle/>
          <a:p>
            <a:pPr algn="l"/>
            <a:r>
              <a:rPr lang="en-US" sz="2800" dirty="0"/>
              <a:t>const int B = 2, D = 3, A = 4, C = 5; 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void setup() {</a:t>
            </a:r>
            <a:br>
              <a:rPr lang="en-US" sz="2800" dirty="0"/>
            </a:br>
            <a:r>
              <a:rPr lang="en-US" sz="2800" dirty="0"/>
              <a:t>  </a:t>
            </a:r>
            <a:r>
              <a:rPr lang="en-US" sz="2800" dirty="0" err="1"/>
              <a:t>pinMode</a:t>
            </a:r>
            <a:r>
              <a:rPr lang="en-US" sz="2800" dirty="0"/>
              <a:t>(A, INPUT); </a:t>
            </a:r>
            <a:r>
              <a:rPr lang="en-US" sz="2800" dirty="0">
                <a:solidFill>
                  <a:srgbClr val="92D050"/>
                </a:solidFill>
              </a:rPr>
              <a:t>// </a:t>
            </a:r>
            <a:r>
              <a:rPr lang="en-US" sz="2800" dirty="0" err="1">
                <a:solidFill>
                  <a:srgbClr val="92D050"/>
                </a:solidFill>
              </a:rPr>
              <a:t>Boton</a:t>
            </a:r>
            <a:r>
              <a:rPr lang="en-US" sz="2800" dirty="0">
                <a:solidFill>
                  <a:srgbClr val="92D050"/>
                </a:solidFill>
              </a:rPr>
              <a:t> A</a:t>
            </a:r>
            <a:br>
              <a:rPr lang="en-US" sz="2800" dirty="0">
                <a:solidFill>
                  <a:srgbClr val="92D050"/>
                </a:solidFill>
              </a:rPr>
            </a:br>
            <a:r>
              <a:rPr lang="en-US" sz="2800" dirty="0"/>
              <a:t>  </a:t>
            </a:r>
            <a:r>
              <a:rPr lang="en-US" sz="2800" dirty="0" err="1"/>
              <a:t>pinMode</a:t>
            </a:r>
            <a:r>
              <a:rPr lang="en-US" sz="2800" dirty="0"/>
              <a:t>(B, INPUT); </a:t>
            </a:r>
            <a:r>
              <a:rPr lang="en-US" sz="2800" dirty="0">
                <a:solidFill>
                  <a:srgbClr val="92D050"/>
                </a:solidFill>
              </a:rPr>
              <a:t>// </a:t>
            </a:r>
            <a:r>
              <a:rPr lang="en-US" sz="2800" dirty="0" err="1">
                <a:solidFill>
                  <a:srgbClr val="92D050"/>
                </a:solidFill>
              </a:rPr>
              <a:t>Boton</a:t>
            </a:r>
            <a:r>
              <a:rPr lang="en-US" sz="2800" dirty="0">
                <a:solidFill>
                  <a:srgbClr val="92D050"/>
                </a:solidFill>
              </a:rPr>
              <a:t> B</a:t>
            </a:r>
            <a:br>
              <a:rPr lang="en-US" sz="2800" dirty="0">
                <a:solidFill>
                  <a:srgbClr val="92D050"/>
                </a:solidFill>
              </a:rPr>
            </a:br>
            <a:r>
              <a:rPr lang="en-US" sz="2800" dirty="0"/>
              <a:t>  </a:t>
            </a:r>
            <a:r>
              <a:rPr lang="en-US" sz="2800" dirty="0" err="1"/>
              <a:t>pinMode</a:t>
            </a:r>
            <a:r>
              <a:rPr lang="en-US" sz="2800" dirty="0"/>
              <a:t>(C, INPUT); </a:t>
            </a:r>
            <a:r>
              <a:rPr lang="en-US" sz="2800" dirty="0">
                <a:solidFill>
                  <a:srgbClr val="92D050"/>
                </a:solidFill>
              </a:rPr>
              <a:t>// </a:t>
            </a:r>
            <a:r>
              <a:rPr lang="en-US" sz="2800" dirty="0" err="1">
                <a:solidFill>
                  <a:srgbClr val="92D050"/>
                </a:solidFill>
              </a:rPr>
              <a:t>Boton</a:t>
            </a:r>
            <a:r>
              <a:rPr lang="en-US" sz="2800" dirty="0">
                <a:solidFill>
                  <a:srgbClr val="92D050"/>
                </a:solidFill>
              </a:rPr>
              <a:t> C</a:t>
            </a:r>
            <a:br>
              <a:rPr lang="en-US" sz="2800" dirty="0">
                <a:solidFill>
                  <a:srgbClr val="92D050"/>
                </a:solidFill>
              </a:rPr>
            </a:br>
            <a:r>
              <a:rPr lang="en-US" sz="2800" dirty="0">
                <a:solidFill>
                  <a:srgbClr val="92D050"/>
                </a:solidFill>
              </a:rPr>
              <a:t>  </a:t>
            </a:r>
            <a:r>
              <a:rPr lang="en-US" sz="2800" dirty="0" err="1"/>
              <a:t>pinMode</a:t>
            </a:r>
            <a:r>
              <a:rPr lang="en-US" sz="2800" dirty="0"/>
              <a:t>(D, INPUT); </a:t>
            </a:r>
            <a:r>
              <a:rPr lang="en-US" sz="2800" dirty="0">
                <a:solidFill>
                  <a:srgbClr val="92D050"/>
                </a:solidFill>
              </a:rPr>
              <a:t>// </a:t>
            </a:r>
            <a:r>
              <a:rPr lang="en-US" sz="2800" dirty="0" err="1">
                <a:solidFill>
                  <a:srgbClr val="92D050"/>
                </a:solidFill>
              </a:rPr>
              <a:t>Boton</a:t>
            </a:r>
            <a:r>
              <a:rPr lang="en-US" sz="2800" dirty="0">
                <a:solidFill>
                  <a:srgbClr val="92D050"/>
                </a:solidFill>
              </a:rPr>
              <a:t> D  </a:t>
            </a:r>
            <a:br>
              <a:rPr lang="en-US" sz="2800" dirty="0"/>
            </a:br>
            <a:r>
              <a:rPr lang="en-US" sz="2800" dirty="0"/>
              <a:t>}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void loop() {</a:t>
            </a:r>
            <a:br>
              <a:rPr lang="en-US" sz="2800" dirty="0"/>
            </a:br>
            <a:r>
              <a:rPr lang="en-US" sz="2800" dirty="0"/>
              <a:t>  if (</a:t>
            </a:r>
            <a:r>
              <a:rPr lang="en-US" sz="2800" dirty="0" err="1"/>
              <a:t>digitalRead</a:t>
            </a:r>
            <a:r>
              <a:rPr lang="en-US" sz="2800" dirty="0"/>
              <a:t>(A) == HIGH){ </a:t>
            </a:r>
            <a:r>
              <a:rPr lang="en-US" sz="2800" dirty="0" err="1"/>
              <a:t>digitalWrite</a:t>
            </a:r>
            <a:r>
              <a:rPr lang="en-US" sz="2800" dirty="0"/>
              <a:t>(6,HIGH); delay(500);} </a:t>
            </a:r>
            <a:br>
              <a:rPr lang="en-US" sz="2800" dirty="0"/>
            </a:br>
            <a:r>
              <a:rPr lang="en-US" sz="2800" dirty="0"/>
              <a:t>  if (</a:t>
            </a:r>
            <a:r>
              <a:rPr lang="en-US" sz="2800" dirty="0" err="1"/>
              <a:t>digitalRead</a:t>
            </a:r>
            <a:r>
              <a:rPr lang="en-US" sz="2800" dirty="0"/>
              <a:t>(B) == HIGH){ </a:t>
            </a:r>
            <a:r>
              <a:rPr lang="en-US" sz="2800" dirty="0" err="1"/>
              <a:t>digitalWrite</a:t>
            </a:r>
            <a:r>
              <a:rPr lang="en-US" sz="2800" dirty="0"/>
              <a:t>(7,HIGH);  delay(500);}</a:t>
            </a:r>
            <a:br>
              <a:rPr lang="en-US" sz="2800" dirty="0"/>
            </a:br>
            <a:r>
              <a:rPr lang="en-US" sz="2800" dirty="0"/>
              <a:t>  if (</a:t>
            </a:r>
            <a:r>
              <a:rPr lang="en-US" sz="2800" dirty="0" err="1"/>
              <a:t>digitalRead</a:t>
            </a:r>
            <a:r>
              <a:rPr lang="en-US" sz="2800" dirty="0"/>
              <a:t>(C) == HIGH){ </a:t>
            </a:r>
            <a:r>
              <a:rPr lang="en-US" sz="2800" dirty="0" err="1"/>
              <a:t>digitalWrite</a:t>
            </a:r>
            <a:r>
              <a:rPr lang="en-US" sz="2800" dirty="0"/>
              <a:t>(8,HIGH); delay(500);}</a:t>
            </a:r>
            <a:br>
              <a:rPr lang="en-US" sz="2800" dirty="0"/>
            </a:br>
            <a:r>
              <a:rPr lang="en-US" sz="2800" dirty="0"/>
              <a:t>  if (</a:t>
            </a:r>
            <a:r>
              <a:rPr lang="en-US" sz="2800" dirty="0" err="1"/>
              <a:t>digitalRead</a:t>
            </a:r>
            <a:r>
              <a:rPr lang="en-US" sz="2800" dirty="0"/>
              <a:t>(D) == HIGH){ </a:t>
            </a:r>
            <a:r>
              <a:rPr lang="en-US" sz="2800" dirty="0" err="1"/>
              <a:t>digitalWrite</a:t>
            </a:r>
            <a:r>
              <a:rPr lang="en-US" sz="2800" dirty="0"/>
              <a:t>(9,HIGH);  delay(500);}</a:t>
            </a:r>
            <a:br>
              <a:rPr lang="en-US" sz="2800" dirty="0"/>
            </a:br>
            <a:r>
              <a:rPr lang="en-US" sz="2800" dirty="0"/>
              <a:t>}</a:t>
            </a:r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</p:spTree>
    <p:extLst>
      <p:ext uri="{BB962C8B-B14F-4D97-AF65-F5344CB8AC3E}">
        <p14:creationId xmlns:p14="http://schemas.microsoft.com/office/powerpoint/2010/main" val="2096859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962" y="548638"/>
            <a:ext cx="7432076" cy="2300577"/>
          </a:xfrm>
        </p:spPr>
        <p:txBody>
          <a:bodyPr anchor="ctr"/>
          <a:lstStyle/>
          <a:p>
            <a:pPr algn="ctr"/>
            <a:r>
              <a:rPr lang="en-US" dirty="0"/>
              <a:t>LONG RANGE, ALCANCE DE KILOMETROS</a:t>
            </a:r>
            <a:br>
              <a:rPr lang="en-US" dirty="0"/>
            </a:br>
            <a:r>
              <a:rPr lang="en-US" dirty="0"/>
              <a:t>LoRa – ESP32</a:t>
            </a:r>
            <a:br>
              <a:rPr lang="es-419" dirty="0"/>
            </a:b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429" y="3117424"/>
            <a:ext cx="5886450" cy="2533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564" y="5919283"/>
            <a:ext cx="10248568" cy="51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9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BAE1B92-6B1B-4666-A63D-8C5DD041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sz="4800" dirty="0"/>
              <a:t>OBJETIVOS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1E88AB-79B6-4BE7-913B-72920E7C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0" y="2705449"/>
            <a:ext cx="6204858" cy="3643099"/>
          </a:xfrm>
        </p:spPr>
        <p:txBody>
          <a:bodyPr>
            <a:normAutofit/>
          </a:bodyPr>
          <a:lstStyle/>
          <a:p>
            <a:r>
              <a:rPr lang="es-SV" sz="2800" dirty="0"/>
              <a:t>CONOCER LA COMUNICACIÓN POR RADIO FRECUENCIA</a:t>
            </a:r>
          </a:p>
        </p:txBody>
      </p:sp>
    </p:spTree>
    <p:extLst>
      <p:ext uri="{BB962C8B-B14F-4D97-AF65-F5344CB8AC3E}">
        <p14:creationId xmlns:p14="http://schemas.microsoft.com/office/powerpoint/2010/main" val="185535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018902"/>
          </a:xfrm>
        </p:spPr>
        <p:txBody>
          <a:bodyPr anchor="ctr"/>
          <a:lstStyle/>
          <a:p>
            <a:pPr algn="ctr"/>
            <a:r>
              <a:rPr lang="en-US" dirty="0"/>
              <a:t>EMISOR Y RECEPTOR RF 433</a:t>
            </a:r>
            <a:endParaRPr lang="en-US" sz="4000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35" y="1527755"/>
            <a:ext cx="5202283" cy="4021152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F58F705-E7F8-4C96-83D9-6BFD14BF4F53}"/>
              </a:ext>
            </a:extLst>
          </p:cNvPr>
          <p:cNvGraphicFramePr>
            <a:graphicFrameLocks noGrp="1"/>
          </p:cNvGraphicFramePr>
          <p:nvPr/>
        </p:nvGraphicFramePr>
        <p:xfrm>
          <a:off x="5738192" y="2252870"/>
          <a:ext cx="6268278" cy="25750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9721">
                  <a:extLst>
                    <a:ext uri="{9D8B030D-6E8A-4147-A177-3AD203B41FA5}">
                      <a16:colId xmlns:a16="http://schemas.microsoft.com/office/drawing/2014/main" val="505496530"/>
                    </a:ext>
                  </a:extLst>
                </a:gridCol>
                <a:gridCol w="4398557">
                  <a:extLst>
                    <a:ext uri="{9D8B030D-6E8A-4147-A177-3AD203B41FA5}">
                      <a16:colId xmlns:a16="http://schemas.microsoft.com/office/drawing/2014/main" val="2944237059"/>
                    </a:ext>
                  </a:extLst>
                </a:gridCol>
              </a:tblGrid>
              <a:tr h="8583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ANTENA</a:t>
                      </a:r>
                      <a:endParaRPr lang="en-US" sz="3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effectLst/>
                        </a:rPr>
                        <a:t> </a:t>
                      </a:r>
                      <a:r>
                        <a:rPr lang="en-US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ALCANCE</a:t>
                      </a:r>
                      <a:endParaRPr lang="en-US" sz="3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6514725"/>
                  </a:ext>
                </a:extLst>
              </a:tr>
              <a:tr h="8583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Sin 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3 - 14 </a:t>
                      </a:r>
                      <a:r>
                        <a:rPr lang="en-US" sz="3600" u="none" strike="noStrike" dirty="0" err="1">
                          <a:effectLst/>
                        </a:rPr>
                        <a:t>mtrs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7584700"/>
                  </a:ext>
                </a:extLst>
              </a:tr>
              <a:tr h="8583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Con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Hasta 100 </a:t>
                      </a:r>
                      <a:r>
                        <a:rPr lang="en-US" sz="3600" u="none" strike="noStrike" dirty="0" err="1">
                          <a:effectLst/>
                        </a:rPr>
                        <a:t>mtrs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5443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18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227908"/>
          </a:xfrm>
        </p:spPr>
        <p:txBody>
          <a:bodyPr anchor="ctr"/>
          <a:lstStyle/>
          <a:p>
            <a:pPr algn="ctr"/>
            <a:r>
              <a:rPr lang="en-US" dirty="0"/>
              <a:t>TRANSMISOR – RECEPTOR</a:t>
            </a:r>
            <a:br>
              <a:rPr lang="en-US" dirty="0"/>
            </a:br>
            <a:r>
              <a:rPr lang="en-US" sz="3600" dirty="0"/>
              <a:t>DEBE USARSE 2 PLACAS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923C02-3D63-4983-8964-6F210B339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62" y="1883258"/>
            <a:ext cx="66960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0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838482"/>
          </a:xfrm>
        </p:spPr>
        <p:txBody>
          <a:bodyPr anchor="ctr"/>
          <a:lstStyle/>
          <a:p>
            <a:pPr algn="ctr"/>
            <a:r>
              <a:rPr lang="en-US" sz="4000" dirty="0"/>
              <a:t>CON NANO ARDUINO</a:t>
            </a:r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48CF81-DAA5-41E2-9C27-BD3E11DF9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637" y="1240972"/>
            <a:ext cx="503872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37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5"/>
            <a:ext cx="10161236" cy="692331"/>
          </a:xfrm>
        </p:spPr>
        <p:txBody>
          <a:bodyPr anchor="ctr"/>
          <a:lstStyle/>
          <a:p>
            <a:pPr algn="ctr"/>
            <a:r>
              <a:rPr lang="en-US" dirty="0"/>
              <a:t>EMISOR CON </a:t>
            </a:r>
            <a:r>
              <a:rPr lang="en-US" dirty="0" err="1"/>
              <a:t>VirtualWire.h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296" y="1153341"/>
            <a:ext cx="9881785" cy="545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87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5"/>
            <a:ext cx="10161236" cy="940525"/>
          </a:xfrm>
        </p:spPr>
        <p:txBody>
          <a:bodyPr anchor="ctr"/>
          <a:lstStyle/>
          <a:p>
            <a:pPr algn="ctr"/>
            <a:r>
              <a:rPr lang="en-US" dirty="0"/>
              <a:t>RECEPTOR - SETUP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368" y="1480865"/>
            <a:ext cx="8987641" cy="472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5"/>
            <a:ext cx="10161236" cy="940525"/>
          </a:xfrm>
        </p:spPr>
        <p:txBody>
          <a:bodyPr anchor="ctr"/>
          <a:lstStyle/>
          <a:p>
            <a:pPr algn="ctr"/>
            <a:r>
              <a:rPr lang="en-US" dirty="0"/>
              <a:t>RECEPTOR - LOOP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618" y="1188720"/>
            <a:ext cx="9550615" cy="507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11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802" y="182881"/>
            <a:ext cx="10161236" cy="940525"/>
          </a:xfrm>
        </p:spPr>
        <p:txBody>
          <a:bodyPr anchor="ctr"/>
          <a:lstStyle/>
          <a:p>
            <a:pPr algn="ctr"/>
            <a:r>
              <a:rPr lang="en-US" dirty="0"/>
              <a:t>FUNCION</a:t>
            </a:r>
            <a:endParaRPr lang="en-US" sz="4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58" y="1925138"/>
            <a:ext cx="9144002" cy="359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38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5098</TotalTime>
  <Words>478</Words>
  <Application>Microsoft Office PowerPoint</Application>
  <PresentationFormat>Widescreen</PresentationFormat>
  <Paragraphs>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Century Gothic</vt:lpstr>
      <vt:lpstr>Consolas</vt:lpstr>
      <vt:lpstr>Georgia</vt:lpstr>
      <vt:lpstr>Open Sans</vt:lpstr>
      <vt:lpstr>Wingdings 2</vt:lpstr>
      <vt:lpstr>Citable</vt:lpstr>
      <vt:lpstr>COMUNICACIÓN POR RADIO FRECUENCIA</vt:lpstr>
      <vt:lpstr>OBJETIVOS</vt:lpstr>
      <vt:lpstr>EMISOR Y RECEPTOR RF 433</vt:lpstr>
      <vt:lpstr>TRANSMISOR – RECEPTOR DEBE USARSE 2 PLACAS</vt:lpstr>
      <vt:lpstr>CON NANO ARDUINO</vt:lpstr>
      <vt:lpstr>EMISOR CON VirtualWire.h</vt:lpstr>
      <vt:lpstr>RECEPTOR - SETUP</vt:lpstr>
      <vt:lpstr>RECEPTOR - LOOP</vt:lpstr>
      <vt:lpstr>FUNCION</vt:lpstr>
      <vt:lpstr>LIBRERIA RadioHead (RH_ASK.h) REEMPLAZA LIBRERIA VirtualWire.h download radiohead.zip http://www.airspayce.com/mikem/Arduino/RadioHead/ReadioHead-1.120.zip Programa / Incluir Libreria / Incluir Biblioteca .ZIP</vt:lpstr>
      <vt:lpstr>PowerPoint Presentation</vt:lpstr>
      <vt:lpstr>PowerPoint Presentation</vt:lpstr>
      <vt:lpstr>PowerPoint Presentation</vt:lpstr>
      <vt:lpstr>LO MAS SENCILLO  ALIEXPRESS Tiktango-módulo receptor de relé RF de 433 mhz, salida inalámbrica de 4 canales con botón de aprendizaje y controles remotos RF de 433 Mhz, transmisor Diy  </vt:lpstr>
      <vt:lpstr>Receptor digital 433MHz / XY-DJM-5V </vt:lpstr>
      <vt:lpstr>Receptor digital 433MHz / XY-DJM-5V</vt:lpstr>
      <vt:lpstr>const int B = 2, D = 3, A = 4, C = 5;   void setup() {   pinMode(A, INPUT); // Boton A   pinMode(B, INPUT); // Boton B   pinMode(C, INPUT); // Boton C   pinMode(D, INPUT); // Boton D   }  void loop() {   if (digitalRead(A) == HIGH){ digitalWrite(6,HIGH); delay(500);}    if (digitalRead(B) == HIGH){ digitalWrite(7,HIGH);  delay(500);}   if (digitalRead(C) == HIGH){ digitalWrite(8,HIGH); delay(500);}   if (digitalRead(D) == HIGH){ digitalWrite(9,HIGH);  delay(500);} }</vt:lpstr>
      <vt:lpstr>LONG RANGE, ALCANCE DE KILOMETROS LoRa – ESP32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Multimedio 22</dc:creator>
  <cp:lastModifiedBy>Tomas Dale Recinos</cp:lastModifiedBy>
  <cp:revision>280</cp:revision>
  <dcterms:created xsi:type="dcterms:W3CDTF">2019-08-09T15:47:12Z</dcterms:created>
  <dcterms:modified xsi:type="dcterms:W3CDTF">2021-11-25T19:53:04Z</dcterms:modified>
</cp:coreProperties>
</file>