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67" r:id="rId3"/>
    <p:sldId id="362" r:id="rId4"/>
    <p:sldId id="356" r:id="rId5"/>
    <p:sldId id="357" r:id="rId6"/>
    <p:sldId id="358" r:id="rId7"/>
    <p:sldId id="360" r:id="rId8"/>
    <p:sldId id="3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3B3A"/>
    <a:srgbClr val="157A6E"/>
    <a:srgbClr val="C03221"/>
    <a:srgbClr val="AC21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25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0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5/18/2021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156298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bg>
      <p:bgPr>
        <a:blipFill dpi="0" rotWithShape="1">
          <a:blip r:embed="rId2">
            <a:lum/>
          </a:blip>
          <a:srcRect/>
          <a:stretch>
            <a:fillRect l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5/18/2021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507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a de título">
    <p:bg>
      <p:bgPr>
        <a:blipFill dpi="0" rotWithShape="1">
          <a:blip r:embed="rId2">
            <a:lum/>
          </a:blip>
          <a:srcRect/>
          <a:stretch>
            <a:fillRect t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90035" y="3567688"/>
            <a:ext cx="7260427" cy="1763261"/>
          </a:xfrm>
          <a:prstGeom prst="rect">
            <a:avLst/>
          </a:prstGeom>
        </p:spPr>
        <p:txBody>
          <a:bodyPr/>
          <a:lstStyle>
            <a:lvl1pPr>
              <a:defRPr sz="5400"/>
            </a:lvl1pPr>
          </a:lstStyle>
          <a:p>
            <a:r>
              <a:rPr lang="es-ES" dirty="0"/>
              <a:t>Haga clic para modificar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723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Encabezado de secció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8988" y="1749427"/>
            <a:ext cx="7441721" cy="3152113"/>
          </a:xfrm>
          <a:prstGeom prst="rect">
            <a:avLst/>
          </a:prstGeo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968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olo el título">
    <p:bg>
      <p:bgPr>
        <a:pattFill prst="lgGrid">
          <a:fgClr>
            <a:srgbClr val="073B3A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: una sola esquina cortada 10">
            <a:extLst>
              <a:ext uri="{FF2B5EF4-FFF2-40B4-BE49-F238E27FC236}">
                <a16:creationId xmlns:a16="http://schemas.microsoft.com/office/drawing/2014/main" id="{257B394D-FC27-4FEB-A5F8-AAA4A68F3DC7}"/>
              </a:ext>
            </a:extLst>
          </p:cNvPr>
          <p:cNvSpPr/>
          <p:nvPr userDrawn="1"/>
        </p:nvSpPr>
        <p:spPr>
          <a:xfrm>
            <a:off x="6337541" y="905775"/>
            <a:ext cx="5256362" cy="5184475"/>
          </a:xfrm>
          <a:prstGeom prst="snip1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 sz="1800" dirty="0"/>
          </a:p>
        </p:txBody>
      </p:sp>
      <p:sp>
        <p:nvSpPr>
          <p:cNvPr id="10" name="Marcador de posición de imagen 9">
            <a:extLst>
              <a:ext uri="{FF2B5EF4-FFF2-40B4-BE49-F238E27FC236}">
                <a16:creationId xmlns:a16="http://schemas.microsoft.com/office/drawing/2014/main" id="{2FE91EB9-E5AF-4875-9BAF-AF16645FA8B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37541" y="1043796"/>
            <a:ext cx="5256361" cy="4908430"/>
          </a:xfrm>
          <a:prstGeom prst="rect">
            <a:avLst/>
          </a:prstGeom>
          <a:effectLst/>
        </p:spPr>
        <p:txBody>
          <a:bodyPr/>
          <a:lstStyle>
            <a:lvl1pPr marL="0" indent="0">
              <a:buNone/>
              <a:defRPr/>
            </a:lvl1pPr>
          </a:lstStyle>
          <a:p>
            <a:endParaRPr lang="es-SV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58486B4-99A0-4750-BAA3-ED5BEADB5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691" y="1729217"/>
            <a:ext cx="5229903" cy="3399566"/>
          </a:xfrm>
          <a:prstGeom prst="rect">
            <a:avLst/>
          </a:prstGeom>
        </p:spPr>
        <p:txBody>
          <a:bodyPr anchor="b"/>
          <a:lstStyle>
            <a:lvl1pPr algn="l">
              <a:defRPr sz="4200" b="1" cap="none"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442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olo el título">
    <p:bg>
      <p:bgPr>
        <a:solidFill>
          <a:srgbClr val="073B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ágrima 2">
            <a:extLst>
              <a:ext uri="{FF2B5EF4-FFF2-40B4-BE49-F238E27FC236}">
                <a16:creationId xmlns:a16="http://schemas.microsoft.com/office/drawing/2014/main" id="{8DFC4633-5946-4BA3-9DDB-41F9AFCBE786}"/>
              </a:ext>
            </a:extLst>
          </p:cNvPr>
          <p:cNvSpPr/>
          <p:nvPr userDrawn="1"/>
        </p:nvSpPr>
        <p:spPr>
          <a:xfrm>
            <a:off x="2556588" y="470753"/>
            <a:ext cx="6455553" cy="6217565"/>
          </a:xfrm>
          <a:prstGeom prst="teardrop">
            <a:avLst/>
          </a:prstGeom>
          <a:solidFill>
            <a:schemeClr val="tx1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 sz="18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58486B4-99A0-4750-BAA3-ED5BEADB5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9532" y="2148903"/>
            <a:ext cx="5869411" cy="2730638"/>
          </a:xfrm>
          <a:prstGeom prst="rect">
            <a:avLst/>
          </a:prstGeom>
        </p:spPr>
        <p:txBody>
          <a:bodyPr anchor="b"/>
          <a:lstStyle>
            <a:lvl1pPr algn="l">
              <a:defRPr sz="4200" b="1" cap="none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579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5/18/2021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9023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99" r:id="rId3"/>
    <p:sldLayoutId id="2147483700" r:id="rId4"/>
    <p:sldLayoutId id="2147483682" r:id="rId5"/>
    <p:sldLayoutId id="2147483683" r:id="rId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FB1187-8868-4CCA-9EA7-4E89605140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50824" y="4049486"/>
            <a:ext cx="7132320" cy="1018905"/>
          </a:xfrm>
        </p:spPr>
        <p:txBody>
          <a:bodyPr/>
          <a:lstStyle/>
          <a:p>
            <a:r>
              <a:rPr lang="es-SV" sz="4800" dirty="0"/>
              <a:t>TIPOS DE COMUNICACION</a:t>
            </a:r>
          </a:p>
        </p:txBody>
      </p:sp>
    </p:spTree>
    <p:extLst>
      <p:ext uri="{BB962C8B-B14F-4D97-AF65-F5344CB8AC3E}">
        <p14:creationId xmlns:p14="http://schemas.microsoft.com/office/powerpoint/2010/main" val="4241966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FBAE1B92-6B1B-4666-A63D-8C5DD0419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SV" sz="4800" dirty="0"/>
              <a:t>OBJETIVOS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31E88AB-79B6-4BE7-913B-72920E7C9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9119" y="2705449"/>
            <a:ext cx="7210697" cy="3643099"/>
          </a:xfrm>
        </p:spPr>
        <p:txBody>
          <a:bodyPr>
            <a:normAutofit/>
          </a:bodyPr>
          <a:lstStyle/>
          <a:p>
            <a:r>
              <a:rPr lang="es-SV" sz="2800" dirty="0"/>
              <a:t>QUE ES </a:t>
            </a:r>
            <a:r>
              <a:rPr lang="es-SV" sz="2800" dirty="0" err="1"/>
              <a:t>LoRa</a:t>
            </a:r>
            <a:endParaRPr lang="es-SV" sz="2800" dirty="0"/>
          </a:p>
          <a:p>
            <a:r>
              <a:rPr lang="es-SV" sz="2800" dirty="0"/>
              <a:t>TIPOS DE COMUNICACIÓN M2M</a:t>
            </a:r>
          </a:p>
        </p:txBody>
      </p:sp>
    </p:spTree>
    <p:extLst>
      <p:ext uri="{BB962C8B-B14F-4D97-AF65-F5344CB8AC3E}">
        <p14:creationId xmlns:p14="http://schemas.microsoft.com/office/powerpoint/2010/main" val="1855350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525" y="248196"/>
            <a:ext cx="10161236" cy="1018902"/>
          </a:xfrm>
        </p:spPr>
        <p:txBody>
          <a:bodyPr anchor="ctr"/>
          <a:lstStyle/>
          <a:p>
            <a:pPr algn="ctr"/>
            <a:r>
              <a:rPr lang="en-US" dirty="0"/>
              <a:t>EMISOR Y RECEPTOR RF 433</a:t>
            </a:r>
            <a:br>
              <a:rPr lang="en-US" dirty="0"/>
            </a:br>
            <a:r>
              <a:rPr lang="en-US" dirty="0" err="1"/>
              <a:t>ventaja</a:t>
            </a:r>
            <a:r>
              <a:rPr lang="en-US" dirty="0"/>
              <a:t>: bajo </a:t>
            </a:r>
            <a:r>
              <a:rPr lang="en-US" dirty="0" err="1"/>
              <a:t>costo</a:t>
            </a:r>
            <a:endParaRPr lang="en-US" sz="4000" b="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135" y="1938572"/>
            <a:ext cx="5202283" cy="4021152"/>
          </a:xfrm>
          <a:prstGeom prst="rect">
            <a:avLst/>
          </a:prstGeom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F58F705-E7F8-4C96-83D9-6BFD14BF4F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2911748"/>
              </p:ext>
            </p:extLst>
          </p:nvPr>
        </p:nvGraphicFramePr>
        <p:xfrm>
          <a:off x="5791201" y="2809461"/>
          <a:ext cx="6268278" cy="257506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69721">
                  <a:extLst>
                    <a:ext uri="{9D8B030D-6E8A-4147-A177-3AD203B41FA5}">
                      <a16:colId xmlns:a16="http://schemas.microsoft.com/office/drawing/2014/main" val="505496530"/>
                    </a:ext>
                  </a:extLst>
                </a:gridCol>
                <a:gridCol w="4398557">
                  <a:extLst>
                    <a:ext uri="{9D8B030D-6E8A-4147-A177-3AD203B41FA5}">
                      <a16:colId xmlns:a16="http://schemas.microsoft.com/office/drawing/2014/main" val="2944237059"/>
                    </a:ext>
                  </a:extLst>
                </a:gridCol>
              </a:tblGrid>
              <a:tr h="8583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3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ANTENA</a:t>
                      </a:r>
                      <a:endParaRPr lang="en-US" sz="3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u="none" strike="noStrike" dirty="0">
                          <a:effectLst/>
                        </a:rPr>
                        <a:t> </a:t>
                      </a:r>
                      <a:r>
                        <a:rPr lang="en-US" sz="3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ALCANCE</a:t>
                      </a:r>
                      <a:endParaRPr lang="en-US" sz="3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86514725"/>
                  </a:ext>
                </a:extLst>
              </a:tr>
              <a:tr h="8583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3600" u="none" strike="noStrike" dirty="0">
                          <a:effectLst/>
                        </a:rPr>
                        <a:t>Sin </a:t>
                      </a:r>
                      <a:endParaRPr lang="en-US" sz="3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600" u="none" strike="noStrike" dirty="0">
                          <a:effectLst/>
                        </a:rPr>
                        <a:t>3 - 14 </a:t>
                      </a:r>
                      <a:r>
                        <a:rPr lang="en-US" sz="3600" u="none" strike="noStrike" dirty="0" err="1">
                          <a:effectLst/>
                        </a:rPr>
                        <a:t>mtrs</a:t>
                      </a:r>
                      <a:endParaRPr lang="en-US" sz="3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37584700"/>
                  </a:ext>
                </a:extLst>
              </a:tr>
              <a:tr h="8583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3600" u="none" strike="noStrike" dirty="0">
                          <a:effectLst/>
                        </a:rPr>
                        <a:t>Con</a:t>
                      </a:r>
                      <a:endParaRPr lang="en-US" sz="3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600" u="none" strike="noStrike" dirty="0">
                          <a:effectLst/>
                        </a:rPr>
                        <a:t>Hasta 100 </a:t>
                      </a:r>
                      <a:r>
                        <a:rPr lang="en-US" sz="3600" u="none" strike="noStrike" dirty="0" err="1">
                          <a:effectLst/>
                        </a:rPr>
                        <a:t>mtrs</a:t>
                      </a:r>
                      <a:endParaRPr lang="en-US" sz="3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954437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1184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525" y="248195"/>
            <a:ext cx="10161236" cy="1306285"/>
          </a:xfrm>
        </p:spPr>
        <p:txBody>
          <a:bodyPr anchor="ctr"/>
          <a:lstStyle/>
          <a:p>
            <a:pPr algn="ctr"/>
            <a:r>
              <a:rPr lang="en-US" sz="4400" dirty="0"/>
              <a:t>LoRa (Radio </a:t>
            </a:r>
            <a:r>
              <a:rPr lang="en-US" sz="4400" dirty="0" err="1"/>
              <a:t>Frecuencia</a:t>
            </a:r>
            <a:r>
              <a:rPr lang="en-US" sz="4400" dirty="0"/>
              <a:t>)</a:t>
            </a:r>
          </a:p>
        </p:txBody>
      </p:sp>
      <p:sp>
        <p:nvSpPr>
          <p:cNvPr id="9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 txBox="1">
            <a:spLocks/>
          </p:cNvSpPr>
          <p:nvPr/>
        </p:nvSpPr>
        <p:spPr>
          <a:xfrm>
            <a:off x="1425762" y="2132527"/>
            <a:ext cx="9190762" cy="4033706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b="1" kern="1200" cap="none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4000" b="0" dirty="0"/>
              <a:t>Sin Router ( no WIFI )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4000" b="0" dirty="0"/>
              <a:t>Una red </a:t>
            </a:r>
            <a:r>
              <a:rPr lang="en-US" sz="4000" b="0" dirty="0" err="1"/>
              <a:t>aparte</a:t>
            </a:r>
            <a:r>
              <a:rPr lang="en-US" sz="4000" b="0" dirty="0"/>
              <a:t> por </a:t>
            </a:r>
            <a:r>
              <a:rPr lang="en-US" sz="4000" b="0" dirty="0" err="1"/>
              <a:t>seguridad</a:t>
            </a:r>
            <a:endParaRPr lang="en-US" sz="4000" b="0" dirty="0"/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4000" b="0" dirty="0"/>
              <a:t>Sin red de </a:t>
            </a:r>
            <a:r>
              <a:rPr lang="en-US" sz="4000" b="0" dirty="0" err="1"/>
              <a:t>telefono</a:t>
            </a:r>
            <a:r>
              <a:rPr lang="en-US" sz="4000" b="0" dirty="0"/>
              <a:t> ( no SMS )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4000" b="0" dirty="0"/>
              <a:t>Bajo </a:t>
            </a:r>
            <a:r>
              <a:rPr lang="en-US" sz="4000" b="0" dirty="0" err="1"/>
              <a:t>consumo</a:t>
            </a:r>
            <a:endParaRPr lang="en-US" sz="4000" b="0" dirty="0"/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4000" b="0" dirty="0" err="1"/>
              <a:t>Terreno</a:t>
            </a:r>
            <a:r>
              <a:rPr lang="en-US" sz="4000" b="0" dirty="0"/>
              <a:t> </a:t>
            </a:r>
            <a:r>
              <a:rPr lang="en-US" sz="4000" b="0" dirty="0" err="1"/>
              <a:t>rustico</a:t>
            </a:r>
            <a:endParaRPr lang="en-US" sz="4000" b="0" dirty="0"/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4000" b="0" dirty="0"/>
              <a:t>Sin </a:t>
            </a:r>
            <a:r>
              <a:rPr lang="en-US" sz="4000" b="0" dirty="0" err="1"/>
              <a:t>cableado</a:t>
            </a:r>
            <a:endParaRPr lang="en-US" sz="4000" b="0" dirty="0"/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4000" b="0" dirty="0" err="1"/>
              <a:t>Alcance</a:t>
            </a:r>
            <a:r>
              <a:rPr lang="en-US" sz="4000" b="0" dirty="0"/>
              <a:t> (10 – 30 Kms) o mas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en-US" sz="3600" b="0" dirty="0"/>
          </a:p>
        </p:txBody>
      </p:sp>
    </p:spTree>
    <p:extLst>
      <p:ext uri="{BB962C8B-B14F-4D97-AF65-F5344CB8AC3E}">
        <p14:creationId xmlns:p14="http://schemas.microsoft.com/office/powerpoint/2010/main" val="4287157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5382" y="3286"/>
            <a:ext cx="10161236" cy="1306285"/>
          </a:xfrm>
        </p:spPr>
        <p:txBody>
          <a:bodyPr anchor="ctr"/>
          <a:lstStyle/>
          <a:p>
            <a:pPr algn="ctr"/>
            <a:r>
              <a:rPr lang="en-US" sz="4400" dirty="0"/>
              <a:t>LoRa</a:t>
            </a:r>
          </a:p>
        </p:txBody>
      </p:sp>
      <p:sp>
        <p:nvSpPr>
          <p:cNvPr id="9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 txBox="1">
            <a:spLocks/>
          </p:cNvSpPr>
          <p:nvPr/>
        </p:nvSpPr>
        <p:spPr>
          <a:xfrm>
            <a:off x="755374" y="2847476"/>
            <a:ext cx="10421244" cy="2581683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b="1" kern="1200" cap="none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>
              <a:buFont typeface="Arial" panose="020B0604020202020204" pitchFamily="34" charset="0"/>
              <a:buChar char="•"/>
            </a:pPr>
            <a:r>
              <a:rPr lang="es-ES" sz="3600" b="0" i="0" dirty="0">
                <a:solidFill>
                  <a:schemeClr val="tx1"/>
                </a:solidFill>
                <a:effectLst/>
                <a:latin typeface="Raleway"/>
              </a:rPr>
              <a:t>Alta tolerancia a las interferencias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sz="3600" b="0" i="0" dirty="0">
                <a:solidFill>
                  <a:schemeClr val="tx1"/>
                </a:solidFill>
                <a:effectLst/>
                <a:latin typeface="Raleway"/>
              </a:rPr>
              <a:t>Alta sensibilidad para recibir datos (-168dB)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sz="3600" b="0" i="0" dirty="0">
                <a:solidFill>
                  <a:schemeClr val="tx1"/>
                </a:solidFill>
                <a:effectLst/>
                <a:latin typeface="Raleway"/>
              </a:rPr>
              <a:t>Bajo Consumo (hasta 10 años con una batería*)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sz="3600" b="0" i="0" dirty="0">
                <a:solidFill>
                  <a:schemeClr val="tx1"/>
                </a:solidFill>
                <a:effectLst/>
                <a:latin typeface="Raleway"/>
              </a:rPr>
              <a:t>Largo alcance 10 a 30km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sz="3600" b="0" i="0" dirty="0">
                <a:solidFill>
                  <a:schemeClr val="tx1"/>
                </a:solidFill>
                <a:effectLst/>
                <a:latin typeface="Raleway"/>
              </a:rPr>
              <a:t>Conexión punto a punto o estrella</a:t>
            </a:r>
          </a:p>
          <a:p>
            <a:pPr algn="l"/>
            <a:endParaRPr lang="es-ES" sz="3600" b="0" i="0" dirty="0">
              <a:solidFill>
                <a:schemeClr val="tx1"/>
              </a:solidFill>
              <a:effectLst/>
              <a:latin typeface="Raleway"/>
            </a:endParaRPr>
          </a:p>
          <a:p>
            <a:pPr algn="l"/>
            <a:r>
              <a:rPr lang="es-ES" sz="3600" b="0" i="0" dirty="0">
                <a:solidFill>
                  <a:schemeClr val="tx1"/>
                </a:solidFill>
                <a:effectLst/>
                <a:latin typeface="Raleway"/>
              </a:rPr>
              <a:t>Para aplicaciones en edificios inteligentes o campus donde uno es necesaria una red celular. </a:t>
            </a:r>
          </a:p>
          <a:p>
            <a:pPr algn="l"/>
            <a:endParaRPr lang="es-ES" sz="2800" b="0" dirty="0">
              <a:solidFill>
                <a:schemeClr val="tx1"/>
              </a:solidFill>
              <a:latin typeface="Raleway"/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en-US" sz="3600" b="0" dirty="0"/>
          </a:p>
        </p:txBody>
      </p:sp>
    </p:spTree>
    <p:extLst>
      <p:ext uri="{BB962C8B-B14F-4D97-AF65-F5344CB8AC3E}">
        <p14:creationId xmlns:p14="http://schemas.microsoft.com/office/powerpoint/2010/main" val="50365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5382" y="3286"/>
            <a:ext cx="10161236" cy="1306285"/>
          </a:xfrm>
        </p:spPr>
        <p:txBody>
          <a:bodyPr anchor="ctr"/>
          <a:lstStyle/>
          <a:p>
            <a:pPr algn="ctr"/>
            <a:r>
              <a:rPr lang="en-US" sz="4400" dirty="0"/>
              <a:t>LoRa </a:t>
            </a:r>
            <a:r>
              <a:rPr lang="en-US" sz="4400" dirty="0" err="1"/>
              <a:t>Limitaciones</a:t>
            </a:r>
            <a:endParaRPr lang="en-US" sz="4400" dirty="0"/>
          </a:p>
        </p:txBody>
      </p:sp>
      <p:sp>
        <p:nvSpPr>
          <p:cNvPr id="9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 txBox="1">
            <a:spLocks/>
          </p:cNvSpPr>
          <p:nvPr/>
        </p:nvSpPr>
        <p:spPr>
          <a:xfrm>
            <a:off x="874644" y="1309572"/>
            <a:ext cx="10301974" cy="4119588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b="1" kern="1200" cap="none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>
              <a:buFont typeface="Arial" panose="020B0604020202020204" pitchFamily="34" charset="0"/>
              <a:buChar char="•"/>
            </a:pPr>
            <a:r>
              <a:rPr lang="es-ES" sz="3600" b="0" i="0" dirty="0">
                <a:solidFill>
                  <a:schemeClr val="tx1"/>
                </a:solidFill>
                <a:effectLst/>
                <a:latin typeface="Raleway"/>
              </a:rPr>
              <a:t>Largo alcance 10 a 30km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sz="3600" b="0" i="0" dirty="0">
                <a:solidFill>
                  <a:schemeClr val="tx1"/>
                </a:solidFill>
                <a:effectLst/>
                <a:latin typeface="Raleway"/>
              </a:rPr>
              <a:t>Baja transferencia de datos (hasta 255 bytes)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sz="3600" b="0" i="0" dirty="0">
                <a:solidFill>
                  <a:schemeClr val="tx1"/>
                </a:solidFill>
                <a:effectLst/>
                <a:latin typeface="Raleway"/>
              </a:rPr>
              <a:t>Frecuencias de trabajo: </a:t>
            </a:r>
          </a:p>
          <a:p>
            <a:pPr algn="l"/>
            <a:r>
              <a:rPr lang="es-ES" sz="3600" b="0" dirty="0">
                <a:solidFill>
                  <a:schemeClr val="tx1"/>
                </a:solidFill>
                <a:latin typeface="Raleway"/>
              </a:rPr>
              <a:t>       </a:t>
            </a:r>
            <a:r>
              <a:rPr lang="es-ES" sz="3600" b="0" i="0" dirty="0">
                <a:solidFill>
                  <a:schemeClr val="tx1"/>
                </a:solidFill>
                <a:effectLst/>
                <a:latin typeface="Raleway"/>
              </a:rPr>
              <a:t>915Mhz América, 868 Europa, 433 Asia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sz="3600" b="0" dirty="0">
                <a:solidFill>
                  <a:schemeClr val="tx1"/>
                </a:solidFill>
                <a:latin typeface="Raleway"/>
              </a:rPr>
              <a:t>No recomendable para tiempo real </a:t>
            </a:r>
            <a:endParaRPr lang="es-ES" sz="3600" b="0" i="0" dirty="0">
              <a:solidFill>
                <a:schemeClr val="tx1"/>
              </a:solidFill>
              <a:effectLst/>
              <a:latin typeface="Raleway"/>
            </a:endParaRPr>
          </a:p>
          <a:p>
            <a:pPr algn="l"/>
            <a:endParaRPr lang="es-ES" sz="3600" b="0" i="0" dirty="0">
              <a:solidFill>
                <a:schemeClr val="tx1"/>
              </a:solidFill>
              <a:effectLst/>
              <a:latin typeface="Raleway"/>
            </a:endParaRPr>
          </a:p>
          <a:p>
            <a:pPr algn="l"/>
            <a:r>
              <a:rPr lang="es-ES" sz="3600" b="0" i="0" dirty="0" err="1">
                <a:solidFill>
                  <a:schemeClr val="tx1"/>
                </a:solidFill>
                <a:effectLst/>
                <a:latin typeface="Raleway"/>
              </a:rPr>
              <a:t>LoRaWAN</a:t>
            </a:r>
            <a:r>
              <a:rPr lang="es-ES" sz="3600" b="0" i="0" dirty="0">
                <a:solidFill>
                  <a:schemeClr val="tx1"/>
                </a:solidFill>
                <a:effectLst/>
                <a:latin typeface="Raleway"/>
              </a:rPr>
              <a:t> : red pública amplia basadas en </a:t>
            </a:r>
            <a:r>
              <a:rPr lang="es-ES" sz="3600" b="0" i="0" dirty="0" err="1">
                <a:solidFill>
                  <a:schemeClr val="tx1"/>
                </a:solidFill>
                <a:effectLst/>
                <a:latin typeface="Raleway"/>
              </a:rPr>
              <a:t>LoRa</a:t>
            </a:r>
            <a:r>
              <a:rPr lang="es-ES" sz="3600" b="0" i="0" dirty="0">
                <a:solidFill>
                  <a:schemeClr val="tx1"/>
                </a:solidFill>
                <a:effectLst/>
                <a:latin typeface="Raleway"/>
              </a:rPr>
              <a:t>.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en-US" sz="3600" b="0" dirty="0"/>
          </a:p>
        </p:txBody>
      </p:sp>
    </p:spTree>
    <p:extLst>
      <p:ext uri="{BB962C8B-B14F-4D97-AF65-F5344CB8AC3E}">
        <p14:creationId xmlns:p14="http://schemas.microsoft.com/office/powerpoint/2010/main" val="1038282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5382" y="3286"/>
            <a:ext cx="10161236" cy="1306285"/>
          </a:xfrm>
        </p:spPr>
        <p:txBody>
          <a:bodyPr anchor="ctr"/>
          <a:lstStyle/>
          <a:p>
            <a:pPr algn="ctr"/>
            <a:r>
              <a:rPr lang="en-US" sz="4400" dirty="0"/>
              <a:t>LoRa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A88D839-AD7D-4234-ACFF-D261593DD1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382" y="1199632"/>
            <a:ext cx="9976106" cy="5272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275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7221" y="559878"/>
            <a:ext cx="7757557" cy="1306285"/>
          </a:xfrm>
        </p:spPr>
        <p:txBody>
          <a:bodyPr anchor="ctr"/>
          <a:lstStyle/>
          <a:p>
            <a:pPr algn="ctr"/>
            <a:r>
              <a:rPr lang="en-US" sz="4000" b="1" dirty="0">
                <a:solidFill>
                  <a:schemeClr val="tx1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433 LoRa SX1278</a:t>
            </a:r>
            <a:br>
              <a:rPr lang="en-US" sz="4000" b="1" dirty="0">
                <a:solidFill>
                  <a:schemeClr val="tx1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4000" b="1" dirty="0">
                <a:solidFill>
                  <a:schemeClr val="tx1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4000" b="1" dirty="0">
                <a:solidFill>
                  <a:schemeClr val="tx1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Sin </a:t>
            </a:r>
            <a:r>
              <a:rPr lang="en-US" sz="4000" b="1" dirty="0" err="1">
                <a:solidFill>
                  <a:schemeClr val="tx1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WiFi</a:t>
            </a:r>
            <a:r>
              <a:rPr lang="en-US" sz="4000" b="1" dirty="0">
                <a:solidFill>
                  <a:schemeClr val="tx1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4000" b="1" dirty="0" err="1">
                <a:solidFill>
                  <a:schemeClr val="tx1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envian</a:t>
            </a:r>
            <a:r>
              <a:rPr lang="en-US" sz="4000" b="1" dirty="0">
                <a:solidFill>
                  <a:schemeClr val="tx1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texto</a:t>
            </a:r>
            <a:r>
              <a:rPr lang="en-US" sz="4000" b="1" dirty="0">
                <a:solidFill>
                  <a:schemeClr val="tx1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, </a:t>
            </a:r>
            <a:r>
              <a:rPr lang="en-US" sz="4000" b="1" dirty="0" err="1">
                <a:solidFill>
                  <a:schemeClr val="tx1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senal</a:t>
            </a:r>
            <a:r>
              <a:rPr lang="en-US" sz="4000" b="1" dirty="0">
                <a:solidFill>
                  <a:schemeClr val="tx1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US" sz="4000" b="1" dirty="0" err="1">
                <a:solidFill>
                  <a:schemeClr val="tx1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encender</a:t>
            </a:r>
            <a:r>
              <a:rPr lang="en-US" sz="4000" dirty="0">
                <a:solidFill>
                  <a:schemeClr val="tx1"/>
                </a:solidFill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US" sz="4000" b="1" dirty="0" err="1">
                <a:solidFill>
                  <a:schemeClr val="tx1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apagar</a:t>
            </a:r>
            <a:r>
              <a:rPr lang="en-US" sz="4000" b="1" dirty="0">
                <a:solidFill>
                  <a:schemeClr val="tx1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4000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6B2518-1E49-4E5B-BAA7-3DDD564ACD0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382" y="2789582"/>
            <a:ext cx="5913783" cy="3836504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3979767-1F75-46D6-8E2A-C40E05A33295}"/>
              </a:ext>
            </a:extLst>
          </p:cNvPr>
          <p:cNvSpPr txBox="1"/>
          <p:nvPr/>
        </p:nvSpPr>
        <p:spPr>
          <a:xfrm>
            <a:off x="7248938" y="3128593"/>
            <a:ext cx="4452731" cy="10933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0" b="1" dirty="0"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sz="4000" b="1" dirty="0" err="1"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SPI.h</a:t>
            </a:r>
            <a:r>
              <a:rPr lang="en-US" sz="4000" b="1" dirty="0"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endParaRPr lang="en-US" sz="4000" b="1" dirty="0">
              <a:latin typeface="inheri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endParaRPr lang="en-US" sz="4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0" b="1" dirty="0"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sz="4000" b="1" dirty="0" err="1"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LoRa.h</a:t>
            </a:r>
            <a:r>
              <a:rPr lang="en-US" sz="4000" b="1" dirty="0"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4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62403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ble">
  <a:themeElements>
    <a:clrScheme name="Ci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Ci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i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TM03457503[[fn=Citable]]</Template>
  <TotalTime>4789</TotalTime>
  <Words>196</Words>
  <Application>Microsoft Office PowerPoint</Application>
  <PresentationFormat>Widescreen</PresentationFormat>
  <Paragraphs>41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Century Gothic</vt:lpstr>
      <vt:lpstr>Helvetica</vt:lpstr>
      <vt:lpstr>inherit</vt:lpstr>
      <vt:lpstr>Raleway</vt:lpstr>
      <vt:lpstr>Wingdings 2</vt:lpstr>
      <vt:lpstr>Citable</vt:lpstr>
      <vt:lpstr>TIPOS DE COMUNICACION</vt:lpstr>
      <vt:lpstr>OBJETIVOS</vt:lpstr>
      <vt:lpstr>EMISOR Y RECEPTOR RF 433 ventaja: bajo costo</vt:lpstr>
      <vt:lpstr>LoRa (Radio Frecuencia)</vt:lpstr>
      <vt:lpstr>LoRa</vt:lpstr>
      <vt:lpstr>LoRa Limitaciones</vt:lpstr>
      <vt:lpstr>LoRa</vt:lpstr>
      <vt:lpstr>433 LoRa SX1278  Sin WiFi, envian texto , senal de encender/apagar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Multimedio 22</dc:creator>
  <cp:lastModifiedBy>Tomas Dale Recinos</cp:lastModifiedBy>
  <cp:revision>275</cp:revision>
  <dcterms:created xsi:type="dcterms:W3CDTF">2019-08-09T15:47:12Z</dcterms:created>
  <dcterms:modified xsi:type="dcterms:W3CDTF">2021-05-18T16:39:07Z</dcterms:modified>
</cp:coreProperties>
</file>