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0" r:id="rId4"/>
    <p:sldId id="359" r:id="rId5"/>
    <p:sldId id="345" r:id="rId6"/>
    <p:sldId id="354" r:id="rId7"/>
    <p:sldId id="342" r:id="rId8"/>
    <p:sldId id="352" r:id="rId9"/>
    <p:sldId id="353" r:id="rId10"/>
    <p:sldId id="355" r:id="rId11"/>
    <p:sldId id="356" r:id="rId12"/>
    <p:sldId id="357" r:id="rId13"/>
    <p:sldId id="358" r:id="rId14"/>
    <p:sldId id="360" r:id="rId15"/>
    <p:sldId id="3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TIPOS DE COMUNICACION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1955202" y="280851"/>
            <a:ext cx="7589521" cy="8882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dirty="0"/>
              <a:t>INTERVENCION HUMANA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8" y="1669626"/>
          <a:ext cx="1114261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309">
                  <a:extLst>
                    <a:ext uri="{9D8B030D-6E8A-4147-A177-3AD203B41FA5}">
                      <a16:colId xmlns:a16="http://schemas.microsoft.com/office/drawing/2014/main" val="326298500"/>
                    </a:ext>
                  </a:extLst>
                </a:gridCol>
                <a:gridCol w="5571309">
                  <a:extLst>
                    <a:ext uri="{9D8B030D-6E8A-4147-A177-3AD203B41FA5}">
                      <a16:colId xmlns:a16="http://schemas.microsoft.com/office/drawing/2014/main" val="207304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400" dirty="0"/>
                        <a:t>OPCION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CANAL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/>
                        <a:t>APP</a:t>
                      </a:r>
                      <a:r>
                        <a:rPr lang="en-US" sz="3400" baseline="0" dirty="0"/>
                        <a:t> BOTONES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/>
                        <a:t>BLUETOOTH, WIFI/URL, IR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8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APP</a:t>
                      </a:r>
                      <a:r>
                        <a:rPr lang="en-US" sz="3400" baseline="0" dirty="0"/>
                        <a:t> VOZ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BLUETOOTH, WIFI/URL, IR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2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/>
                        <a:t>CONTROL REMOTO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/>
                        <a:t>IR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8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/>
                        <a:t>URL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/>
                        <a:t>WIFI/URL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APP,</a:t>
                      </a:r>
                      <a:r>
                        <a:rPr lang="en-US" sz="3200" baseline="0" dirty="0"/>
                        <a:t> OTG</a:t>
                      </a:r>
                      <a:endParaRPr lang="es-419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SERIAL</a:t>
                      </a:r>
                      <a:endParaRPr lang="es-419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8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6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 (Radio </a:t>
            </a:r>
            <a:r>
              <a:rPr lang="en-US" sz="4400" dirty="0" err="1"/>
              <a:t>Frecuencia</a:t>
            </a:r>
            <a:r>
              <a:rPr lang="en-US" sz="4400" dirty="0"/>
              <a:t>)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425762" y="2132527"/>
            <a:ext cx="9190762" cy="40337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Sin Router ( no WIFI 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Una red </a:t>
            </a:r>
            <a:r>
              <a:rPr lang="en-US" sz="4000" b="0" dirty="0" err="1"/>
              <a:t>aparte</a:t>
            </a:r>
            <a:r>
              <a:rPr lang="en-US" sz="4000" b="0" dirty="0"/>
              <a:t> por </a:t>
            </a:r>
            <a:r>
              <a:rPr lang="en-US" sz="4000" b="0" dirty="0" err="1"/>
              <a:t>seguridad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Sin red de </a:t>
            </a:r>
            <a:r>
              <a:rPr lang="en-US" sz="4000" b="0" dirty="0" err="1"/>
              <a:t>telefono</a:t>
            </a:r>
            <a:r>
              <a:rPr lang="en-US" sz="4000" b="0" dirty="0"/>
              <a:t> ( no SMS 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Bajo </a:t>
            </a:r>
            <a:r>
              <a:rPr lang="en-US" sz="4000" b="0" dirty="0" err="1"/>
              <a:t>consumo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err="1"/>
              <a:t>Terreno</a:t>
            </a:r>
            <a:r>
              <a:rPr lang="en-US" sz="4000" b="0" dirty="0"/>
              <a:t> </a:t>
            </a:r>
            <a:r>
              <a:rPr lang="en-US" sz="4000" b="0" dirty="0" err="1"/>
              <a:t>rustico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/>
              <a:t>Sin </a:t>
            </a:r>
            <a:r>
              <a:rPr lang="en-US" sz="4000" b="0" dirty="0" err="1"/>
              <a:t>cableado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err="1"/>
              <a:t>Alcance</a:t>
            </a:r>
            <a:r>
              <a:rPr lang="en-US" sz="4000" b="0" dirty="0"/>
              <a:t> (10 – 30 Kms) o mas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28715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2" y="3286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55374" y="2847476"/>
            <a:ext cx="10421244" cy="25816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Alta tolerancia a las interferencias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Alta sensibilidad para recibir datos (-168dB)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Bajo Consumo (hasta 10 años con una batería*)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Largo alcance 10 a 30km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Conexión punto a punto o estrella</a:t>
            </a:r>
          </a:p>
          <a:p>
            <a:pPr algn="l"/>
            <a:endParaRPr lang="es-ES" sz="3600" b="0" i="0" dirty="0">
              <a:solidFill>
                <a:schemeClr val="tx1"/>
              </a:solidFill>
              <a:effectLst/>
              <a:latin typeface="Raleway"/>
            </a:endParaRPr>
          </a:p>
          <a:p>
            <a:pPr algn="l"/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Para aplicaciones en edificios inteligentes o campus donde uno es necesaria una red celular. </a:t>
            </a:r>
          </a:p>
          <a:p>
            <a:pPr algn="l"/>
            <a:endParaRPr lang="es-ES" sz="2800" b="0" dirty="0">
              <a:solidFill>
                <a:schemeClr val="tx1"/>
              </a:solidFill>
              <a:latin typeface="Raleway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5036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2" y="3286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 </a:t>
            </a:r>
            <a:r>
              <a:rPr lang="en-US" sz="4400" dirty="0" err="1"/>
              <a:t>Limitaciones</a:t>
            </a:r>
            <a:endParaRPr lang="en-US" sz="44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874644" y="1309572"/>
            <a:ext cx="10301974" cy="411958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Largo alcance 10 a 30km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Baja transferencia de datos (hasta 255 bytes)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Frecuencias de trabajo: </a:t>
            </a:r>
          </a:p>
          <a:p>
            <a:pPr algn="l"/>
            <a:r>
              <a:rPr lang="es-ES" sz="3600" b="0" dirty="0">
                <a:solidFill>
                  <a:schemeClr val="tx1"/>
                </a:solidFill>
                <a:latin typeface="Raleway"/>
              </a:rPr>
              <a:t>       </a:t>
            </a: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915Mhz América, 868 Europa, 433 Asia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  <a:latin typeface="Raleway"/>
              </a:rPr>
              <a:t>No recomendable para tiempo real </a:t>
            </a:r>
            <a:endParaRPr lang="es-ES" sz="3600" b="0" i="0" dirty="0">
              <a:solidFill>
                <a:schemeClr val="tx1"/>
              </a:solidFill>
              <a:effectLst/>
              <a:latin typeface="Raleway"/>
            </a:endParaRPr>
          </a:p>
          <a:p>
            <a:pPr algn="l"/>
            <a:endParaRPr lang="es-ES" sz="3600" b="0" i="0" dirty="0">
              <a:solidFill>
                <a:schemeClr val="tx1"/>
              </a:solidFill>
              <a:effectLst/>
              <a:latin typeface="Raleway"/>
            </a:endParaRPr>
          </a:p>
          <a:p>
            <a:pPr algn="l"/>
            <a:r>
              <a:rPr lang="es-ES" sz="3600" b="0" i="0" dirty="0" err="1">
                <a:solidFill>
                  <a:schemeClr val="tx1"/>
                </a:solidFill>
                <a:effectLst/>
                <a:latin typeface="Raleway"/>
              </a:rPr>
              <a:t>LoRaWAN</a:t>
            </a: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 : red pública amplia basadas en </a:t>
            </a:r>
            <a:r>
              <a:rPr lang="es-ES" sz="3600" b="0" i="0" dirty="0" err="1">
                <a:solidFill>
                  <a:schemeClr val="tx1"/>
                </a:solidFill>
                <a:effectLst/>
                <a:latin typeface="Raleway"/>
              </a:rPr>
              <a:t>LoRa</a:t>
            </a:r>
            <a:r>
              <a:rPr lang="es-ES" sz="3600" b="0" i="0" dirty="0">
                <a:solidFill>
                  <a:schemeClr val="tx1"/>
                </a:solidFill>
                <a:effectLst/>
                <a:latin typeface="Raleway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03828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2" y="3286"/>
            <a:ext cx="10161236" cy="1306285"/>
          </a:xfrm>
        </p:spPr>
        <p:txBody>
          <a:bodyPr anchor="ctr"/>
          <a:lstStyle/>
          <a:p>
            <a:pPr algn="ctr"/>
            <a:r>
              <a:rPr lang="en-US" sz="4400" dirty="0"/>
              <a:t>LoRa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8D839-AD7D-4234-ACFF-D261593D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2" y="1199632"/>
            <a:ext cx="9976106" cy="52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1" y="559878"/>
            <a:ext cx="7757557" cy="1306285"/>
          </a:xfrm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433 LoRa SX1278</a:t>
            </a:r>
            <a:b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envian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senal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encender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apagar</a:t>
            </a:r>
            <a:r>
              <a:rPr lang="en-US" sz="4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B2518-1E49-4E5B-BAA7-3DDD564ACD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82" y="2789582"/>
            <a:ext cx="5913783" cy="38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79767-1F75-46D6-8E2A-C40E05A33295}"/>
              </a:ext>
            </a:extLst>
          </p:cNvPr>
          <p:cNvSpPr txBox="1"/>
          <p:nvPr/>
        </p:nvSpPr>
        <p:spPr>
          <a:xfrm>
            <a:off x="7248938" y="3128593"/>
            <a:ext cx="4452731" cy="1093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4000" b="1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SPI.h</a:t>
            </a: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4000" b="1" dirty="0"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4000" b="1" dirty="0" err="1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LoRa.h</a:t>
            </a:r>
            <a:r>
              <a:rPr lang="en-US" sz="4000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4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M2M</a:t>
            </a:r>
          </a:p>
          <a:p>
            <a:r>
              <a:rPr lang="es-SV" sz="2800" dirty="0"/>
              <a:t>TIPOS DE COMUNICACIÓN M2M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66" y="1389806"/>
            <a:ext cx="9564510" cy="3548300"/>
          </a:xfrm>
        </p:spPr>
        <p:txBody>
          <a:bodyPr anchor="ctr"/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SEGUN </a:t>
            </a:r>
            <a:br>
              <a:rPr lang="en-US" sz="4000" b="0" dirty="0"/>
            </a:br>
            <a:r>
              <a:rPr lang="en-US" sz="4000" b="0" dirty="0"/>
              <a:t>- DISTANCIA</a:t>
            </a:r>
            <a:br>
              <a:rPr lang="en-US" sz="4000" b="0" dirty="0"/>
            </a:br>
            <a:r>
              <a:rPr lang="en-US" sz="4000" b="0" dirty="0"/>
              <a:t>- CONSUMO</a:t>
            </a:r>
            <a:br>
              <a:rPr lang="en-US" sz="4000" b="0" dirty="0"/>
            </a:br>
            <a:r>
              <a:rPr lang="en-US" sz="4000" b="0" dirty="0"/>
              <a:t>- CANTIDAD DATOS</a:t>
            </a:r>
            <a:br>
              <a:rPr lang="en-US" sz="4000" b="0" dirty="0"/>
            </a:br>
            <a:r>
              <a:rPr lang="en-US" sz="4000" b="0" dirty="0"/>
              <a:t>- TIEMPO REAL</a:t>
            </a:r>
            <a:br>
              <a:rPr lang="en-US" sz="4000" b="0" dirty="0"/>
            </a:br>
            <a:r>
              <a:rPr lang="en-US" sz="4000" b="0" dirty="0"/>
              <a:t>- SEGURIDAD</a:t>
            </a:r>
            <a:br>
              <a:rPr lang="en-US" sz="4000" b="0" dirty="0"/>
            </a:br>
            <a:r>
              <a:rPr lang="en-US" sz="4000" b="0" dirty="0"/>
              <a:t>- COSTO</a:t>
            </a:r>
            <a:br>
              <a:rPr lang="en-US" sz="4000" b="0" dirty="0"/>
            </a:br>
            <a:r>
              <a:rPr lang="en-US" sz="4000" b="0" dirty="0"/>
              <a:t>- (UNI/BI/MULTI) DIRECCIONAL</a:t>
            </a:r>
            <a:br>
              <a:rPr lang="en-US" sz="4000" b="0" dirty="0"/>
            </a:br>
            <a:r>
              <a:rPr lang="en-US" sz="4000" b="0" dirty="0"/>
              <a:t>- ALAMBRICO / INALAMBRICO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11" y="1756561"/>
            <a:ext cx="3483565" cy="19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17" y="1380178"/>
            <a:ext cx="6107147" cy="3548300"/>
          </a:xfrm>
        </p:spPr>
        <p:txBody>
          <a:bodyPr anchor="ctr"/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SEGUN </a:t>
            </a:r>
            <a:br>
              <a:rPr lang="en-US" sz="4000" b="0" dirty="0"/>
            </a:br>
            <a:r>
              <a:rPr lang="en-US" sz="4000" b="0" dirty="0"/>
              <a:t>- DISTANCIA</a:t>
            </a:r>
            <a:br>
              <a:rPr lang="en-US" sz="4000" b="0" dirty="0"/>
            </a:br>
            <a:r>
              <a:rPr lang="en-US" sz="4000" b="0" dirty="0"/>
              <a:t>- CONSUMO</a:t>
            </a:r>
            <a:br>
              <a:rPr lang="en-US" sz="4000" b="0" dirty="0"/>
            </a:br>
            <a:r>
              <a:rPr lang="en-US" sz="4000" b="0" dirty="0"/>
              <a:t>- CANTIDAD DATOS</a:t>
            </a:r>
            <a:br>
              <a:rPr lang="en-US" sz="4000" b="0" dirty="0"/>
            </a:br>
            <a:r>
              <a:rPr lang="en-US" sz="4000" b="0" dirty="0"/>
              <a:t>- TIEMPO REAL</a:t>
            </a:r>
            <a:br>
              <a:rPr lang="en-US" sz="4000" b="0" dirty="0"/>
            </a:br>
            <a:r>
              <a:rPr lang="en-US" sz="4000" b="0" dirty="0"/>
              <a:t>- SEGURIDAD</a:t>
            </a:r>
            <a:br>
              <a:rPr lang="en-US" sz="4000" b="0" dirty="0"/>
            </a:br>
            <a:r>
              <a:rPr lang="en-US" sz="4000" b="0" dirty="0"/>
              <a:t>- COSTO</a:t>
            </a:r>
            <a:br>
              <a:rPr lang="en-US" sz="4000" b="0" dirty="0"/>
            </a:br>
            <a:r>
              <a:rPr lang="en-US" sz="4000" b="0" dirty="0"/>
              <a:t>- DIRECCIONAL</a:t>
            </a:r>
            <a:br>
              <a:rPr lang="en-US" sz="4000" b="0" dirty="0"/>
            </a:br>
            <a:r>
              <a:rPr lang="en-US" sz="4000" b="0" dirty="0"/>
              <a:t>- ALAMBRRICO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930862" y="1875626"/>
            <a:ext cx="5793751" cy="319995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CABLE USB, OTG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INFRARROJO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LASER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RADIO FRECUENCIA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rgbClr val="FFFF00"/>
                </a:solidFill>
              </a:rPr>
              <a:t>BLUETOOTH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rgbClr val="FFFF00"/>
                </a:solidFill>
              </a:rPr>
              <a:t>AM/FM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rgbClr val="FFFF00"/>
                </a:solidFill>
              </a:rPr>
              <a:t>LoRa</a:t>
            </a:r>
          </a:p>
          <a:p>
            <a:pPr lvl="1"/>
            <a:endParaRPr lang="en-US" sz="6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WIFI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SMS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SONIDO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BOTON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55147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966651"/>
          </a:xfrm>
        </p:spPr>
        <p:txBody>
          <a:bodyPr anchor="ctr"/>
          <a:lstStyle/>
          <a:p>
            <a:pPr algn="ctr"/>
            <a:r>
              <a:rPr lang="en-US" sz="4000" dirty="0"/>
              <a:t>M2M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63703"/>
              </p:ext>
            </p:extLst>
          </p:nvPr>
        </p:nvGraphicFramePr>
        <p:xfrm>
          <a:off x="1404731" y="1606482"/>
          <a:ext cx="8967368" cy="364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002">
                  <a:extLst>
                    <a:ext uri="{9D8B030D-6E8A-4147-A177-3AD203B41FA5}">
                      <a16:colId xmlns:a16="http://schemas.microsoft.com/office/drawing/2014/main" val="3626058746"/>
                    </a:ext>
                  </a:extLst>
                </a:gridCol>
                <a:gridCol w="5395366">
                  <a:extLst>
                    <a:ext uri="{9D8B030D-6E8A-4147-A177-3AD203B41FA5}">
                      <a16:colId xmlns:a16="http://schemas.microsoft.com/office/drawing/2014/main" val="2484005721"/>
                    </a:ext>
                  </a:extLst>
                </a:gridCol>
              </a:tblGrid>
              <a:tr h="607506">
                <a:tc>
                  <a:txBody>
                    <a:bodyPr/>
                    <a:lstStyle/>
                    <a:p>
                      <a:r>
                        <a:rPr lang="en-US" sz="2400" dirty="0"/>
                        <a:t>ALAMBRICA</a:t>
                      </a:r>
                      <a:endParaRPr lang="es-419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INALAMBRICA</a:t>
                      </a:r>
                      <a:endParaRPr lang="es-419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65209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r>
                        <a:rPr lang="en-US" sz="2400" dirty="0"/>
                        <a:t>OTG -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BLUETOOTH</a:t>
                      </a:r>
                      <a:endParaRPr lang="es-419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43364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r>
                        <a:rPr lang="en-US" sz="2400" dirty="0"/>
                        <a:t>    KEYBOARD</a:t>
                      </a:r>
                      <a:endParaRPr lang="es-419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RADIO FRECUENCIA AM/FM</a:t>
                      </a:r>
                      <a:endParaRPr lang="es-419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88217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r>
                        <a:rPr lang="en-US" sz="2400" dirty="0"/>
                        <a:t>    SMARTPHONE</a:t>
                      </a:r>
                      <a:endParaRPr lang="es-419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INFRARROJO</a:t>
                      </a:r>
                      <a:endParaRPr lang="es-419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30727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r>
                        <a:rPr lang="en-US" sz="2400" dirty="0"/>
                        <a:t>    OTRO</a:t>
                      </a:r>
                      <a:r>
                        <a:rPr lang="en-US" sz="2400" baseline="0" dirty="0"/>
                        <a:t> ARDUINO</a:t>
                      </a:r>
                      <a:endParaRPr lang="es-419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WIFI</a:t>
                      </a:r>
                      <a:endParaRPr lang="es-419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98249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r>
                        <a:rPr lang="en-US" sz="2400" dirty="0"/>
                        <a:t>    RASPBERRY</a:t>
                      </a:r>
                      <a:r>
                        <a:rPr lang="en-US" sz="2400" baseline="0" dirty="0"/>
                        <a:t> PI</a:t>
                      </a:r>
                      <a:endParaRPr lang="es-419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RFID / NFC</a:t>
                      </a:r>
                      <a:endParaRPr lang="es-419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5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0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966651"/>
          </a:xfrm>
        </p:spPr>
        <p:txBody>
          <a:bodyPr anchor="ctr"/>
          <a:lstStyle/>
          <a:p>
            <a:pPr algn="ctr"/>
            <a:r>
              <a:rPr lang="en-US" dirty="0"/>
              <a:t>POR VOZ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18011" y="2406558"/>
            <a:ext cx="6296298" cy="25816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  <a:p>
            <a:pPr algn="l"/>
            <a:r>
              <a:rPr lang="en-US" sz="3600" b="0" dirty="0"/>
              <a:t>NO ES M2M, PERO ES UNA FORMA DE COMUNICARSE CON EL CIRCUITO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950" y="2216875"/>
            <a:ext cx="4305981" cy="3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USB - OTG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2007870"/>
            <a:ext cx="3232648" cy="3269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43" y="2007870"/>
            <a:ext cx="47529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240971"/>
          </a:xfrm>
        </p:spPr>
        <p:txBody>
          <a:bodyPr anchor="ctr"/>
          <a:lstStyle/>
          <a:p>
            <a:pPr algn="ctr"/>
            <a:r>
              <a:rPr lang="en-US" dirty="0"/>
              <a:t>USANDO SMARTPHONES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2254294"/>
            <a:ext cx="4089898" cy="2885511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695405" y="2450237"/>
            <a:ext cx="5812971" cy="327129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  <a:p>
            <a:pPr algn="l"/>
            <a:r>
              <a:rPr lang="en-US" sz="3600" dirty="0">
                <a:solidFill>
                  <a:srgbClr val="FFFF00"/>
                </a:solidFill>
              </a:rPr>
              <a:t>CONVENIENCIA: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DISTANCIA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CONSUMO ENERGIA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TIPO INFORMACION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FACIL DE CODIFICAR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0" dirty="0"/>
          </a:p>
          <a:p>
            <a:pPr algn="l"/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94135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68028"/>
          </a:xfrm>
        </p:spPr>
        <p:txBody>
          <a:bodyPr anchor="ctr"/>
          <a:lstStyle/>
          <a:p>
            <a:pPr algn="ctr"/>
            <a:r>
              <a:rPr lang="en-US" dirty="0"/>
              <a:t>APPS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9" y="4165267"/>
            <a:ext cx="5190262" cy="1569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53" y="1815737"/>
            <a:ext cx="5309758" cy="1668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53" y="4165267"/>
            <a:ext cx="5309758" cy="1628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79" y="1796972"/>
            <a:ext cx="5147903" cy="16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4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4784</TotalTime>
  <Words>344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Helvetica</vt:lpstr>
      <vt:lpstr>inherit</vt:lpstr>
      <vt:lpstr>Raleway</vt:lpstr>
      <vt:lpstr>Wingdings 2</vt:lpstr>
      <vt:lpstr>Citable</vt:lpstr>
      <vt:lpstr>TIPOS DE COMUNICACION</vt:lpstr>
      <vt:lpstr>OBJETIVOS</vt:lpstr>
      <vt:lpstr>SEGUN  - DISTANCIA - CONSUMO - CANTIDAD DATOS - TIEMPO REAL - SEGURIDAD - COSTO - (UNI/BI/MULTI) DIRECCIONAL - ALAMBRICO / INALAMBRICO</vt:lpstr>
      <vt:lpstr>SEGUN  - DISTANCIA - CONSUMO - CANTIDAD DATOS - TIEMPO REAL - SEGURIDAD - COSTO - DIRECCIONAL - ALAMBRRICO</vt:lpstr>
      <vt:lpstr>M2M</vt:lpstr>
      <vt:lpstr>POR VOZ</vt:lpstr>
      <vt:lpstr>USB - OTG</vt:lpstr>
      <vt:lpstr>USANDO SMARTPHONES</vt:lpstr>
      <vt:lpstr>APPS</vt:lpstr>
      <vt:lpstr>PowerPoint Presentation</vt:lpstr>
      <vt:lpstr>LoRa (Radio Frecuencia)</vt:lpstr>
      <vt:lpstr>LoRa</vt:lpstr>
      <vt:lpstr>LoRa Limitaciones</vt:lpstr>
      <vt:lpstr>LoRa</vt:lpstr>
      <vt:lpstr>433 LoRa SX1278  Sin WiFi, y envian senal de encender o apagar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274</cp:revision>
  <dcterms:created xsi:type="dcterms:W3CDTF">2019-08-09T15:47:12Z</dcterms:created>
  <dcterms:modified xsi:type="dcterms:W3CDTF">2021-05-17T03:29:53Z</dcterms:modified>
</cp:coreProperties>
</file>