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67" r:id="rId3"/>
    <p:sldId id="353" r:id="rId4"/>
    <p:sldId id="358" r:id="rId5"/>
    <p:sldId id="359" r:id="rId6"/>
    <p:sldId id="350" r:id="rId7"/>
    <p:sldId id="357" r:id="rId8"/>
    <p:sldId id="352" r:id="rId9"/>
    <p:sldId id="345" r:id="rId10"/>
    <p:sldId id="340" r:id="rId11"/>
    <p:sldId id="354" r:id="rId12"/>
    <p:sldId id="355" r:id="rId13"/>
    <p:sldId id="35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B3A"/>
    <a:srgbClr val="157A6E"/>
    <a:srgbClr val="C03221"/>
    <a:srgbClr val="AC21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50" autoAdjust="0"/>
    <p:restoredTop sz="94660"/>
  </p:normalViewPr>
  <p:slideViewPr>
    <p:cSldViewPr snapToGrid="0">
      <p:cViewPr varScale="1">
        <p:scale>
          <a:sx n="72" d="100"/>
          <a:sy n="72" d="100"/>
        </p:scale>
        <p:origin x="60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2615629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dpi="0" rotWithShape="1">
          <a:blip r:embed="rId2">
            <a:lum/>
          </a:blip>
          <a:srcRect/>
          <a:stretch>
            <a:fillRect l="-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571998" cy="970450"/>
          </a:xfrm>
        </p:spPr>
        <p:txBody>
          <a:bodyPr/>
          <a:lstStyle/>
          <a:p>
            <a:r>
              <a:rPr lang="es-ES" dirty="0"/>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81507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Diapositiva de título">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90035" y="3567688"/>
            <a:ext cx="7260427" cy="1763261"/>
          </a:xfrm>
          <a:prstGeom prst="rect">
            <a:avLst/>
          </a:prstGeom>
        </p:spPr>
        <p:txBody>
          <a:bodyPr/>
          <a:lstStyle>
            <a:lvl1pPr>
              <a:defRPr sz="5400"/>
            </a:lvl1pPr>
          </a:lstStyle>
          <a:p>
            <a:r>
              <a:rPr lang="es-ES" dirty="0"/>
              <a:t>Haga clic para modificar</a:t>
            </a:r>
            <a:endParaRPr lang="en-US" dirty="0"/>
          </a:p>
        </p:txBody>
      </p:sp>
    </p:spTree>
    <p:extLst>
      <p:ext uri="{BB962C8B-B14F-4D97-AF65-F5344CB8AC3E}">
        <p14:creationId xmlns:p14="http://schemas.microsoft.com/office/powerpoint/2010/main" val="579723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8988" y="1749427"/>
            <a:ext cx="7441721" cy="3152113"/>
          </a:xfrm>
          <a:prstGeom prst="rect">
            <a:avLst/>
          </a:prstGeom>
        </p:spPr>
        <p:txBody>
          <a:bodyPr anchor="b"/>
          <a:lstStyle>
            <a:lvl1pPr algn="r">
              <a:defRPr sz="4800" b="1" cap="none"/>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345196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olo el título">
    <p:bg>
      <p:bgPr>
        <a:pattFill prst="lgGrid">
          <a:fgClr>
            <a:srgbClr val="073B3A"/>
          </a:fgClr>
          <a:bgClr>
            <a:schemeClr val="bg1"/>
          </a:bgClr>
        </a:pattFill>
        <a:effectLst/>
      </p:bgPr>
    </p:bg>
    <p:spTree>
      <p:nvGrpSpPr>
        <p:cNvPr id="1" name=""/>
        <p:cNvGrpSpPr/>
        <p:nvPr/>
      </p:nvGrpSpPr>
      <p:grpSpPr>
        <a:xfrm>
          <a:off x="0" y="0"/>
          <a:ext cx="0" cy="0"/>
          <a:chOff x="0" y="0"/>
          <a:chExt cx="0" cy="0"/>
        </a:xfrm>
      </p:grpSpPr>
      <p:sp>
        <p:nvSpPr>
          <p:cNvPr id="11" name="Rectángulo: una sola esquina cortada 10">
            <a:extLst>
              <a:ext uri="{FF2B5EF4-FFF2-40B4-BE49-F238E27FC236}">
                <a16:creationId xmlns:a16="http://schemas.microsoft.com/office/drawing/2014/main" id="{257B394D-FC27-4FEB-A5F8-AAA4A68F3DC7}"/>
              </a:ext>
            </a:extLst>
          </p:cNvPr>
          <p:cNvSpPr/>
          <p:nvPr userDrawn="1"/>
        </p:nvSpPr>
        <p:spPr>
          <a:xfrm>
            <a:off x="6337541" y="905775"/>
            <a:ext cx="5256362" cy="5184475"/>
          </a:xfrm>
          <a:prstGeom prst="snip1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sz="1800" dirty="0"/>
          </a:p>
        </p:txBody>
      </p:sp>
      <p:sp>
        <p:nvSpPr>
          <p:cNvPr id="10" name="Marcador de posición de imagen 9">
            <a:extLst>
              <a:ext uri="{FF2B5EF4-FFF2-40B4-BE49-F238E27FC236}">
                <a16:creationId xmlns:a16="http://schemas.microsoft.com/office/drawing/2014/main" id="{2FE91EB9-E5AF-4875-9BAF-AF16645FA8BE}"/>
              </a:ext>
            </a:extLst>
          </p:cNvPr>
          <p:cNvSpPr>
            <a:spLocks noGrp="1"/>
          </p:cNvSpPr>
          <p:nvPr>
            <p:ph type="pic" sz="quarter" idx="10"/>
          </p:nvPr>
        </p:nvSpPr>
        <p:spPr>
          <a:xfrm>
            <a:off x="6337541" y="1043796"/>
            <a:ext cx="5256361" cy="4908430"/>
          </a:xfrm>
          <a:prstGeom prst="rect">
            <a:avLst/>
          </a:prstGeom>
          <a:effectLst/>
        </p:spPr>
        <p:txBody>
          <a:bodyPr/>
          <a:lstStyle>
            <a:lvl1pPr marL="0" indent="0">
              <a:buNone/>
              <a:defRPr/>
            </a:lvl1pPr>
          </a:lstStyle>
          <a:p>
            <a:endParaRPr lang="es-SV" dirty="0"/>
          </a:p>
        </p:txBody>
      </p:sp>
      <p:sp>
        <p:nvSpPr>
          <p:cNvPr id="7" name="Title 1">
            <a:extLst>
              <a:ext uri="{FF2B5EF4-FFF2-40B4-BE49-F238E27FC236}">
                <a16:creationId xmlns:a16="http://schemas.microsoft.com/office/drawing/2014/main" id="{158486B4-99A0-4750-BAA3-ED5BEADB51E0}"/>
              </a:ext>
            </a:extLst>
          </p:cNvPr>
          <p:cNvSpPr>
            <a:spLocks noGrp="1"/>
          </p:cNvSpPr>
          <p:nvPr>
            <p:ph type="title"/>
          </p:nvPr>
        </p:nvSpPr>
        <p:spPr>
          <a:xfrm>
            <a:off x="734691" y="1729217"/>
            <a:ext cx="5229903" cy="3399566"/>
          </a:xfrm>
          <a:prstGeom prst="rect">
            <a:avLst/>
          </a:prstGeom>
        </p:spPr>
        <p:txBody>
          <a:bodyPr anchor="b"/>
          <a:lstStyle>
            <a:lvl1pPr algn="l">
              <a:defRPr sz="4200" b="1" cap="none">
                <a:solidFill>
                  <a:schemeClr val="tx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0304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olo el título">
    <p:bg>
      <p:bgPr>
        <a:solidFill>
          <a:srgbClr val="073B3A"/>
        </a:solidFill>
        <a:effectLst/>
      </p:bgPr>
    </p:bg>
    <p:spTree>
      <p:nvGrpSpPr>
        <p:cNvPr id="1" name=""/>
        <p:cNvGrpSpPr/>
        <p:nvPr/>
      </p:nvGrpSpPr>
      <p:grpSpPr>
        <a:xfrm>
          <a:off x="0" y="0"/>
          <a:ext cx="0" cy="0"/>
          <a:chOff x="0" y="0"/>
          <a:chExt cx="0" cy="0"/>
        </a:xfrm>
      </p:grpSpPr>
      <p:sp>
        <p:nvSpPr>
          <p:cNvPr id="3" name="Lágrima 2">
            <a:extLst>
              <a:ext uri="{FF2B5EF4-FFF2-40B4-BE49-F238E27FC236}">
                <a16:creationId xmlns:a16="http://schemas.microsoft.com/office/drawing/2014/main" id="{8DFC4633-5946-4BA3-9DDB-41F9AFCBE786}"/>
              </a:ext>
            </a:extLst>
          </p:cNvPr>
          <p:cNvSpPr/>
          <p:nvPr userDrawn="1"/>
        </p:nvSpPr>
        <p:spPr>
          <a:xfrm>
            <a:off x="2556588" y="470753"/>
            <a:ext cx="6455553" cy="6217565"/>
          </a:xfrm>
          <a:prstGeom prst="teardrop">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sz="1800" dirty="0"/>
          </a:p>
        </p:txBody>
      </p:sp>
      <p:sp>
        <p:nvSpPr>
          <p:cNvPr id="7" name="Title 1">
            <a:extLst>
              <a:ext uri="{FF2B5EF4-FFF2-40B4-BE49-F238E27FC236}">
                <a16:creationId xmlns:a16="http://schemas.microsoft.com/office/drawing/2014/main" id="{158486B4-99A0-4750-BAA3-ED5BEADB51E0}"/>
              </a:ext>
            </a:extLst>
          </p:cNvPr>
          <p:cNvSpPr>
            <a:spLocks noGrp="1"/>
          </p:cNvSpPr>
          <p:nvPr>
            <p:ph type="title"/>
          </p:nvPr>
        </p:nvSpPr>
        <p:spPr>
          <a:xfrm>
            <a:off x="2929532" y="2148903"/>
            <a:ext cx="5869411" cy="2730638"/>
          </a:xfrm>
          <a:prstGeom prst="rect">
            <a:avLst/>
          </a:prstGeom>
        </p:spPr>
        <p:txBody>
          <a:bodyPr anchor="b"/>
          <a:lstStyle>
            <a:lvl1pPr algn="l">
              <a:defRPr sz="4200" b="1" cap="none">
                <a:solidFill>
                  <a:schemeClr val="tx2">
                    <a:lumMod val="50000"/>
                  </a:schemeClr>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5315795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4/28/2021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5790230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99" r:id="rId3"/>
    <p:sldLayoutId id="2147483700" r:id="rId4"/>
    <p:sldLayoutId id="2147483682" r:id="rId5"/>
    <p:sldLayoutId id="2147483683" r:id="rId6"/>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B1187-8868-4CCA-9EA7-4E8960514069}"/>
              </a:ext>
            </a:extLst>
          </p:cNvPr>
          <p:cNvSpPr>
            <a:spLocks noGrp="1"/>
          </p:cNvSpPr>
          <p:nvPr>
            <p:ph type="ctrTitle"/>
          </p:nvPr>
        </p:nvSpPr>
        <p:spPr>
          <a:xfrm>
            <a:off x="4950824" y="4049486"/>
            <a:ext cx="7132320" cy="1018905"/>
          </a:xfrm>
        </p:spPr>
        <p:txBody>
          <a:bodyPr/>
          <a:lstStyle/>
          <a:p>
            <a:r>
              <a:rPr lang="es-SV" sz="4800" dirty="0"/>
              <a:t>COMUNICACIÓN INFRARROJO</a:t>
            </a:r>
          </a:p>
        </p:txBody>
      </p:sp>
    </p:spTree>
    <p:extLst>
      <p:ext uri="{BB962C8B-B14F-4D97-AF65-F5344CB8AC3E}">
        <p14:creationId xmlns:p14="http://schemas.microsoft.com/office/powerpoint/2010/main" val="4241966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63E2FD-3BB0-4DA0-8F9D-54473A2B1E02}"/>
              </a:ext>
            </a:extLst>
          </p:cNvPr>
          <p:cNvSpPr>
            <a:spLocks noGrp="1"/>
          </p:cNvSpPr>
          <p:nvPr>
            <p:ph type="title"/>
          </p:nvPr>
        </p:nvSpPr>
        <p:spPr>
          <a:xfrm>
            <a:off x="940525" y="248195"/>
            <a:ext cx="10161236" cy="940525"/>
          </a:xfrm>
        </p:spPr>
        <p:txBody>
          <a:bodyPr anchor="ctr"/>
          <a:lstStyle/>
          <a:p>
            <a:pPr algn="ctr"/>
            <a:r>
              <a:rPr lang="en-US" dirty="0"/>
              <a:t>ENVIA IR</a:t>
            </a:r>
            <a:endParaRPr lang="en-US" sz="4000" dirty="0"/>
          </a:p>
        </p:txBody>
      </p:sp>
      <p:sp>
        <p:nvSpPr>
          <p:cNvPr id="3" name="Título 3">
            <a:extLst>
              <a:ext uri="{FF2B5EF4-FFF2-40B4-BE49-F238E27FC236}">
                <a16:creationId xmlns:a16="http://schemas.microsoft.com/office/drawing/2014/main" id="{9D63E2FD-3BB0-4DA0-8F9D-54473A2B1E02}"/>
              </a:ext>
            </a:extLst>
          </p:cNvPr>
          <p:cNvSpPr txBox="1">
            <a:spLocks/>
          </p:cNvSpPr>
          <p:nvPr/>
        </p:nvSpPr>
        <p:spPr>
          <a:xfrm>
            <a:off x="1304618" y="2906485"/>
            <a:ext cx="9797143" cy="2710543"/>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r" defTabSz="457200" rtl="0" eaLnBrk="1" latinLnBrk="0" hangingPunct="1">
              <a:spcBef>
                <a:spcPct val="0"/>
              </a:spcBef>
              <a:buNone/>
              <a:defRPr sz="48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buFontTx/>
              <a:buChar char="-"/>
            </a:pPr>
            <a:endParaRPr lang="es-419" sz="4000" dirty="0"/>
          </a:p>
        </p:txBody>
      </p:sp>
      <p:pic>
        <p:nvPicPr>
          <p:cNvPr id="5" name="Picture 4"/>
          <p:cNvPicPr>
            <a:picLocks noChangeAspect="1"/>
          </p:cNvPicPr>
          <p:nvPr/>
        </p:nvPicPr>
        <p:blipFill>
          <a:blip r:embed="rId2"/>
          <a:stretch>
            <a:fillRect/>
          </a:stretch>
        </p:blipFill>
        <p:spPr>
          <a:xfrm>
            <a:off x="1304618" y="2081076"/>
            <a:ext cx="1628775" cy="3257550"/>
          </a:xfrm>
          <a:prstGeom prst="rect">
            <a:avLst/>
          </a:prstGeom>
        </p:spPr>
      </p:pic>
      <p:pic>
        <p:nvPicPr>
          <p:cNvPr id="8" name="Picture 7"/>
          <p:cNvPicPr>
            <a:picLocks noChangeAspect="1"/>
          </p:cNvPicPr>
          <p:nvPr/>
        </p:nvPicPr>
        <p:blipFill>
          <a:blip r:embed="rId3"/>
          <a:stretch>
            <a:fillRect/>
          </a:stretch>
        </p:blipFill>
        <p:spPr>
          <a:xfrm>
            <a:off x="3427094" y="1463066"/>
            <a:ext cx="5442586" cy="4321084"/>
          </a:xfrm>
          <a:prstGeom prst="rect">
            <a:avLst/>
          </a:prstGeom>
        </p:spPr>
      </p:pic>
    </p:spTree>
    <p:extLst>
      <p:ext uri="{BB962C8B-B14F-4D97-AF65-F5344CB8AC3E}">
        <p14:creationId xmlns:p14="http://schemas.microsoft.com/office/powerpoint/2010/main" val="948187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63E2FD-3BB0-4DA0-8F9D-54473A2B1E02}"/>
              </a:ext>
            </a:extLst>
          </p:cNvPr>
          <p:cNvSpPr>
            <a:spLocks noGrp="1"/>
          </p:cNvSpPr>
          <p:nvPr>
            <p:ph type="title"/>
          </p:nvPr>
        </p:nvSpPr>
        <p:spPr>
          <a:xfrm>
            <a:off x="1619793" y="470264"/>
            <a:ext cx="8476127" cy="940525"/>
          </a:xfrm>
        </p:spPr>
        <p:txBody>
          <a:bodyPr anchor="ctr"/>
          <a:lstStyle/>
          <a:p>
            <a:pPr algn="ctr"/>
            <a:r>
              <a:rPr lang="en-US" dirty="0"/>
              <a:t>CONTROL REMOTO</a:t>
            </a:r>
            <a:endParaRPr lang="en-US" sz="4000" dirty="0"/>
          </a:p>
        </p:txBody>
      </p:sp>
      <p:sp>
        <p:nvSpPr>
          <p:cNvPr id="6" name="Título 3">
            <a:extLst>
              <a:ext uri="{FF2B5EF4-FFF2-40B4-BE49-F238E27FC236}">
                <a16:creationId xmlns:a16="http://schemas.microsoft.com/office/drawing/2014/main" id="{9D63E2FD-3BB0-4DA0-8F9D-54473A2B1E02}"/>
              </a:ext>
            </a:extLst>
          </p:cNvPr>
          <p:cNvSpPr txBox="1">
            <a:spLocks/>
          </p:cNvSpPr>
          <p:nvPr/>
        </p:nvSpPr>
        <p:spPr>
          <a:xfrm>
            <a:off x="1619792" y="2190207"/>
            <a:ext cx="8476127" cy="940525"/>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r" defTabSz="457200" rtl="0" eaLnBrk="1" latinLnBrk="0" hangingPunct="1">
              <a:spcBef>
                <a:spcPct val="0"/>
              </a:spcBef>
              <a:buNone/>
              <a:defRPr sz="48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4000" dirty="0"/>
          </a:p>
        </p:txBody>
      </p:sp>
      <p:pic>
        <p:nvPicPr>
          <p:cNvPr id="2" name="Picture 1"/>
          <p:cNvPicPr>
            <a:picLocks noChangeAspect="1"/>
          </p:cNvPicPr>
          <p:nvPr/>
        </p:nvPicPr>
        <p:blipFill>
          <a:blip r:embed="rId2"/>
          <a:stretch>
            <a:fillRect/>
          </a:stretch>
        </p:blipFill>
        <p:spPr>
          <a:xfrm>
            <a:off x="526132" y="2020390"/>
            <a:ext cx="7218060" cy="2023654"/>
          </a:xfrm>
          <a:prstGeom prst="rect">
            <a:avLst/>
          </a:prstGeom>
        </p:spPr>
      </p:pic>
      <p:pic>
        <p:nvPicPr>
          <p:cNvPr id="5" name="Picture 4"/>
          <p:cNvPicPr>
            <a:picLocks noChangeAspect="1"/>
          </p:cNvPicPr>
          <p:nvPr/>
        </p:nvPicPr>
        <p:blipFill>
          <a:blip r:embed="rId3"/>
          <a:stretch>
            <a:fillRect/>
          </a:stretch>
        </p:blipFill>
        <p:spPr>
          <a:xfrm>
            <a:off x="7956607" y="2020390"/>
            <a:ext cx="3648075" cy="3790950"/>
          </a:xfrm>
          <a:prstGeom prst="rect">
            <a:avLst/>
          </a:prstGeom>
        </p:spPr>
      </p:pic>
    </p:spTree>
    <p:extLst>
      <p:ext uri="{BB962C8B-B14F-4D97-AF65-F5344CB8AC3E}">
        <p14:creationId xmlns:p14="http://schemas.microsoft.com/office/powerpoint/2010/main" val="2162792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63E2FD-3BB0-4DA0-8F9D-54473A2B1E02}"/>
              </a:ext>
            </a:extLst>
          </p:cNvPr>
          <p:cNvSpPr>
            <a:spLocks noGrp="1"/>
          </p:cNvSpPr>
          <p:nvPr>
            <p:ph type="title"/>
          </p:nvPr>
        </p:nvSpPr>
        <p:spPr>
          <a:xfrm>
            <a:off x="1658983" y="235132"/>
            <a:ext cx="8313674" cy="2246811"/>
          </a:xfrm>
        </p:spPr>
        <p:txBody>
          <a:bodyPr anchor="ctr"/>
          <a:lstStyle/>
          <a:p>
            <a:pPr algn="ctr"/>
            <a:r>
              <a:rPr lang="en-US" dirty="0"/>
              <a:t>COMO CONOCER QUE CODIGOS USAR</a:t>
            </a:r>
            <a:endParaRPr lang="en-US" sz="4000" dirty="0"/>
          </a:p>
        </p:txBody>
      </p:sp>
      <p:sp>
        <p:nvSpPr>
          <p:cNvPr id="5" name="Título 3">
            <a:extLst>
              <a:ext uri="{FF2B5EF4-FFF2-40B4-BE49-F238E27FC236}">
                <a16:creationId xmlns:a16="http://schemas.microsoft.com/office/drawing/2014/main" id="{9D63E2FD-3BB0-4DA0-8F9D-54473A2B1E02}"/>
              </a:ext>
            </a:extLst>
          </p:cNvPr>
          <p:cNvSpPr txBox="1">
            <a:spLocks/>
          </p:cNvSpPr>
          <p:nvPr/>
        </p:nvSpPr>
        <p:spPr>
          <a:xfrm>
            <a:off x="869513" y="2220686"/>
            <a:ext cx="10489475" cy="3495536"/>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r" defTabSz="457200" rtl="0" eaLnBrk="1" latinLnBrk="0" hangingPunct="1">
              <a:spcBef>
                <a:spcPct val="0"/>
              </a:spcBef>
              <a:buNone/>
              <a:defRPr sz="48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buFontTx/>
              <a:buChar char="-"/>
            </a:pPr>
            <a:endParaRPr lang="en-US" sz="3600" b="0" dirty="0"/>
          </a:p>
          <a:p>
            <a:pPr marL="571500" indent="-571500" algn="l">
              <a:buFontTx/>
              <a:buChar char="-"/>
            </a:pPr>
            <a:endParaRPr lang="en-US" sz="3600" b="0" dirty="0"/>
          </a:p>
          <a:p>
            <a:pPr marL="571500" indent="-571500" algn="l">
              <a:buFontTx/>
              <a:buChar char="-"/>
            </a:pPr>
            <a:endParaRPr lang="en-US" sz="3600" b="0" dirty="0"/>
          </a:p>
          <a:p>
            <a:pPr algn="l"/>
            <a:r>
              <a:rPr lang="en-US" sz="3600" b="0" dirty="0"/>
              <a:t>Con el </a:t>
            </a:r>
            <a:r>
              <a:rPr lang="en-US" sz="3600" b="0" dirty="0" err="1"/>
              <a:t>dispositivo</a:t>
            </a:r>
            <a:r>
              <a:rPr lang="en-US" sz="3600" b="0" dirty="0"/>
              <a:t> que </a:t>
            </a:r>
            <a:r>
              <a:rPr lang="en-US" sz="3600" b="0" dirty="0" err="1"/>
              <a:t>emite</a:t>
            </a:r>
            <a:r>
              <a:rPr lang="en-US" sz="3600" b="0" dirty="0"/>
              <a:t> IR:</a:t>
            </a:r>
          </a:p>
          <a:p>
            <a:pPr algn="l"/>
            <a:endParaRPr lang="en-US" sz="3600" b="0" dirty="0"/>
          </a:p>
          <a:p>
            <a:pPr marL="571500" lvl="0" indent="-571500" algn="l">
              <a:buFont typeface="Arial" panose="020B0604020202020204" pitchFamily="34" charset="0"/>
              <a:buChar char="•"/>
            </a:pPr>
            <a:r>
              <a:rPr lang="es-419" sz="3600" b="0" dirty="0"/>
              <a:t>Envíe valores y léalos con </a:t>
            </a:r>
            <a:r>
              <a:rPr lang="es-419" sz="3600" dirty="0">
                <a:solidFill>
                  <a:srgbClr val="FFFF00"/>
                </a:solidFill>
              </a:rPr>
              <a:t>Monitor Serial</a:t>
            </a:r>
          </a:p>
          <a:p>
            <a:pPr marL="571500" lvl="0" indent="-571500" algn="l">
              <a:buFont typeface="Arial" panose="020B0604020202020204" pitchFamily="34" charset="0"/>
              <a:buChar char="•"/>
            </a:pPr>
            <a:r>
              <a:rPr lang="es-419" sz="3600" b="0" dirty="0"/>
              <a:t>Si un valor genera varios códigos diferentes entonces ese conjunto le asigna la misma función a ejecutar.</a:t>
            </a:r>
          </a:p>
          <a:p>
            <a:pPr marL="571500" indent="-571500" algn="l">
              <a:buFontTx/>
              <a:buChar char="-"/>
            </a:pPr>
            <a:endParaRPr lang="en-US" sz="3600" dirty="0"/>
          </a:p>
          <a:p>
            <a:pPr algn="l"/>
            <a:endParaRPr lang="en-US" sz="3600" dirty="0"/>
          </a:p>
        </p:txBody>
      </p:sp>
    </p:spTree>
    <p:extLst>
      <p:ext uri="{BB962C8B-B14F-4D97-AF65-F5344CB8AC3E}">
        <p14:creationId xmlns:p14="http://schemas.microsoft.com/office/powerpoint/2010/main" val="2617062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63E2FD-3BB0-4DA0-8F9D-54473A2B1E02}"/>
              </a:ext>
            </a:extLst>
          </p:cNvPr>
          <p:cNvSpPr>
            <a:spLocks noGrp="1"/>
          </p:cNvSpPr>
          <p:nvPr>
            <p:ph type="title"/>
          </p:nvPr>
        </p:nvSpPr>
        <p:spPr>
          <a:xfrm>
            <a:off x="940525" y="248195"/>
            <a:ext cx="10161236" cy="1323292"/>
          </a:xfrm>
        </p:spPr>
        <p:txBody>
          <a:bodyPr anchor="ctr"/>
          <a:lstStyle/>
          <a:p>
            <a:pPr algn="ctr"/>
            <a:r>
              <a:rPr lang="en-US" dirty="0"/>
              <a:t>PRESIONA ‘1’ Y LE GENERA DOS CODIGOS DIFERENTES CADA VEZ</a:t>
            </a:r>
            <a:endParaRPr lang="en-US" sz="4000" dirty="0"/>
          </a:p>
        </p:txBody>
      </p:sp>
      <p:sp>
        <p:nvSpPr>
          <p:cNvPr id="3" name="Título 3">
            <a:extLst>
              <a:ext uri="{FF2B5EF4-FFF2-40B4-BE49-F238E27FC236}">
                <a16:creationId xmlns:a16="http://schemas.microsoft.com/office/drawing/2014/main" id="{9D63E2FD-3BB0-4DA0-8F9D-54473A2B1E02}"/>
              </a:ext>
            </a:extLst>
          </p:cNvPr>
          <p:cNvSpPr txBox="1">
            <a:spLocks/>
          </p:cNvSpPr>
          <p:nvPr/>
        </p:nvSpPr>
        <p:spPr>
          <a:xfrm>
            <a:off x="1304618" y="2906485"/>
            <a:ext cx="9797143" cy="2710543"/>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r" defTabSz="457200" rtl="0" eaLnBrk="1" latinLnBrk="0" hangingPunct="1">
              <a:spcBef>
                <a:spcPct val="0"/>
              </a:spcBef>
              <a:buNone/>
              <a:defRPr sz="48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buFontTx/>
              <a:buChar char="-"/>
            </a:pPr>
            <a:endParaRPr lang="es-419" sz="4000" dirty="0"/>
          </a:p>
        </p:txBody>
      </p:sp>
      <p:sp>
        <p:nvSpPr>
          <p:cNvPr id="6" name="TextBox 5">
            <a:extLst>
              <a:ext uri="{FF2B5EF4-FFF2-40B4-BE49-F238E27FC236}">
                <a16:creationId xmlns:a16="http://schemas.microsoft.com/office/drawing/2014/main" id="{C538C975-E7BB-4D0A-8323-765700A80DB3}"/>
              </a:ext>
            </a:extLst>
          </p:cNvPr>
          <p:cNvSpPr txBox="1"/>
          <p:nvPr/>
        </p:nvSpPr>
        <p:spPr>
          <a:xfrm>
            <a:off x="1656522" y="2677623"/>
            <a:ext cx="9445239" cy="2677656"/>
          </a:xfrm>
          <a:prstGeom prst="rect">
            <a:avLst/>
          </a:prstGeom>
          <a:noFill/>
        </p:spPr>
        <p:txBody>
          <a:bodyPr wrap="square">
            <a:spAutoFit/>
          </a:bodyPr>
          <a:lstStyle/>
          <a:p>
            <a:r>
              <a:rPr lang="en-US" sz="4200" dirty="0">
                <a:solidFill>
                  <a:srgbClr val="00B0F0"/>
                </a:solidFill>
              </a:rPr>
              <a:t>if   </a:t>
            </a:r>
            <a:r>
              <a:rPr lang="en-US" sz="4200" dirty="0"/>
              <a:t>(</a:t>
            </a:r>
            <a:r>
              <a:rPr lang="en-US" sz="4200" dirty="0" err="1">
                <a:solidFill>
                  <a:schemeClr val="accent1">
                    <a:lumMod val="60000"/>
                    <a:lumOff val="40000"/>
                  </a:schemeClr>
                </a:solidFill>
              </a:rPr>
              <a:t>results.value</a:t>
            </a:r>
            <a:r>
              <a:rPr lang="en-US" sz="4200" dirty="0"/>
              <a:t> == </a:t>
            </a:r>
            <a:r>
              <a:rPr lang="en-US" sz="4200" dirty="0">
                <a:solidFill>
                  <a:srgbClr val="FFFF00"/>
                </a:solidFill>
              </a:rPr>
              <a:t>0XFFFFFF21</a:t>
            </a:r>
            <a:r>
              <a:rPr lang="en-US" sz="4200" dirty="0"/>
              <a:t> </a:t>
            </a:r>
          </a:p>
          <a:p>
            <a:r>
              <a:rPr lang="en-US" sz="4200" dirty="0">
                <a:solidFill>
                  <a:srgbClr val="00B0F0"/>
                </a:solidFill>
              </a:rPr>
              <a:t>||</a:t>
            </a:r>
            <a:r>
              <a:rPr lang="en-US" sz="4200" dirty="0"/>
              <a:t>  </a:t>
            </a:r>
            <a:r>
              <a:rPr lang="en-US" sz="4200" dirty="0" err="1">
                <a:solidFill>
                  <a:schemeClr val="accent1">
                    <a:lumMod val="60000"/>
                    <a:lumOff val="40000"/>
                  </a:schemeClr>
                </a:solidFill>
              </a:rPr>
              <a:t>result.value</a:t>
            </a:r>
            <a:r>
              <a:rPr lang="en-US" sz="4200" dirty="0">
                <a:solidFill>
                  <a:schemeClr val="accent1">
                    <a:lumMod val="60000"/>
                    <a:lumOff val="40000"/>
                  </a:schemeClr>
                </a:solidFill>
              </a:rPr>
              <a:t> </a:t>
            </a:r>
            <a:r>
              <a:rPr lang="en-US" sz="4200" dirty="0"/>
              <a:t>== </a:t>
            </a:r>
            <a:r>
              <a:rPr lang="en-US" sz="4200" dirty="0">
                <a:solidFill>
                  <a:srgbClr val="FFFF00"/>
                </a:solidFill>
              </a:rPr>
              <a:t>0x20DF8877</a:t>
            </a:r>
            <a:r>
              <a:rPr lang="en-US" sz="4200" dirty="0"/>
              <a:t>) </a:t>
            </a:r>
          </a:p>
          <a:p>
            <a:endParaRPr lang="en-US" sz="4200" dirty="0"/>
          </a:p>
          <a:p>
            <a:r>
              <a:rPr lang="en-US" sz="4200" dirty="0"/>
              <a:t>            </a:t>
            </a:r>
            <a:r>
              <a:rPr lang="en-US" sz="4200" dirty="0" err="1">
                <a:solidFill>
                  <a:srgbClr val="00B0F0"/>
                </a:solidFill>
              </a:rPr>
              <a:t>analogWrite</a:t>
            </a:r>
            <a:r>
              <a:rPr lang="en-US" sz="4200" dirty="0"/>
              <a:t>(</a:t>
            </a:r>
            <a:r>
              <a:rPr lang="en-US" sz="4200" dirty="0">
                <a:solidFill>
                  <a:srgbClr val="FFC000"/>
                </a:solidFill>
              </a:rPr>
              <a:t>LED1</a:t>
            </a:r>
            <a:r>
              <a:rPr lang="en-US" sz="4200" dirty="0"/>
              <a:t>, </a:t>
            </a:r>
            <a:r>
              <a:rPr lang="en-US" sz="4200" dirty="0">
                <a:solidFill>
                  <a:srgbClr val="FFFF00"/>
                </a:solidFill>
              </a:rPr>
              <a:t>25</a:t>
            </a:r>
            <a:r>
              <a:rPr lang="en-US" sz="4200" dirty="0"/>
              <a:t>);</a:t>
            </a:r>
          </a:p>
        </p:txBody>
      </p:sp>
    </p:spTree>
    <p:extLst>
      <p:ext uri="{BB962C8B-B14F-4D97-AF65-F5344CB8AC3E}">
        <p14:creationId xmlns:p14="http://schemas.microsoft.com/office/powerpoint/2010/main" val="3434260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BAE1B92-6B1B-4666-A63D-8C5DD0419C73}"/>
              </a:ext>
            </a:extLst>
          </p:cNvPr>
          <p:cNvSpPr>
            <a:spLocks noGrp="1"/>
          </p:cNvSpPr>
          <p:nvPr>
            <p:ph type="title"/>
          </p:nvPr>
        </p:nvSpPr>
        <p:spPr/>
        <p:txBody>
          <a:bodyPr/>
          <a:lstStyle/>
          <a:p>
            <a:r>
              <a:rPr lang="es-SV" sz="4800" dirty="0"/>
              <a:t>OBJETIVOS</a:t>
            </a:r>
          </a:p>
        </p:txBody>
      </p:sp>
      <p:sp>
        <p:nvSpPr>
          <p:cNvPr id="4" name="Marcador de contenido 3">
            <a:extLst>
              <a:ext uri="{FF2B5EF4-FFF2-40B4-BE49-F238E27FC236}">
                <a16:creationId xmlns:a16="http://schemas.microsoft.com/office/drawing/2014/main" id="{831E88AB-79B6-4BE7-913B-72920E7C94CB}"/>
              </a:ext>
            </a:extLst>
          </p:cNvPr>
          <p:cNvSpPr>
            <a:spLocks noGrp="1"/>
          </p:cNvSpPr>
          <p:nvPr>
            <p:ph idx="1"/>
          </p:nvPr>
        </p:nvSpPr>
        <p:spPr>
          <a:xfrm>
            <a:off x="4389120" y="2705449"/>
            <a:ext cx="6204858" cy="3643099"/>
          </a:xfrm>
        </p:spPr>
        <p:txBody>
          <a:bodyPr>
            <a:normAutofit/>
          </a:bodyPr>
          <a:lstStyle/>
          <a:p>
            <a:r>
              <a:rPr lang="es-SV" sz="2800" dirty="0"/>
              <a:t>CONOCER LA COMUNICACIÓN POR INFRARROJO</a:t>
            </a:r>
          </a:p>
          <a:p>
            <a:r>
              <a:rPr lang="es-SV" sz="2800" dirty="0"/>
              <a:t>VENTAJAS Y DESVENTAJAS DE COMUNICACIÓN POR INFRARROJO</a:t>
            </a:r>
          </a:p>
        </p:txBody>
      </p:sp>
    </p:spTree>
    <p:extLst>
      <p:ext uri="{BB962C8B-B14F-4D97-AF65-F5344CB8AC3E}">
        <p14:creationId xmlns:p14="http://schemas.microsoft.com/office/powerpoint/2010/main" val="1855350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63E2FD-3BB0-4DA0-8F9D-54473A2B1E02}"/>
              </a:ext>
            </a:extLst>
          </p:cNvPr>
          <p:cNvSpPr>
            <a:spLocks noGrp="1"/>
          </p:cNvSpPr>
          <p:nvPr>
            <p:ph type="title"/>
          </p:nvPr>
        </p:nvSpPr>
        <p:spPr>
          <a:xfrm>
            <a:off x="940525" y="248195"/>
            <a:ext cx="10161236" cy="822959"/>
          </a:xfrm>
        </p:spPr>
        <p:txBody>
          <a:bodyPr anchor="ctr"/>
          <a:lstStyle/>
          <a:p>
            <a:pPr algn="ctr"/>
            <a:r>
              <a:rPr lang="en-US" sz="4000" dirty="0"/>
              <a:t>INFRARROJO</a:t>
            </a:r>
          </a:p>
        </p:txBody>
      </p:sp>
      <p:sp>
        <p:nvSpPr>
          <p:cNvPr id="5" name="Título 3">
            <a:extLst>
              <a:ext uri="{FF2B5EF4-FFF2-40B4-BE49-F238E27FC236}">
                <a16:creationId xmlns:a16="http://schemas.microsoft.com/office/drawing/2014/main" id="{9D63E2FD-3BB0-4DA0-8F9D-54473A2B1E02}"/>
              </a:ext>
            </a:extLst>
          </p:cNvPr>
          <p:cNvSpPr txBox="1">
            <a:spLocks/>
          </p:cNvSpPr>
          <p:nvPr/>
        </p:nvSpPr>
        <p:spPr>
          <a:xfrm>
            <a:off x="1175658" y="1612042"/>
            <a:ext cx="9784080" cy="3495536"/>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r" defTabSz="457200" rtl="0" eaLnBrk="1" latinLnBrk="0" hangingPunct="1">
              <a:spcBef>
                <a:spcPct val="0"/>
              </a:spcBef>
              <a:buNone/>
              <a:defRPr sz="48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buFontTx/>
              <a:buChar char="-"/>
            </a:pPr>
            <a:endParaRPr lang="en-US" sz="3600" b="0" dirty="0"/>
          </a:p>
          <a:p>
            <a:pPr marL="571500" indent="-571500" algn="l">
              <a:buFontTx/>
              <a:buChar char="-"/>
            </a:pPr>
            <a:endParaRPr lang="en-US" sz="3600" b="0" dirty="0"/>
          </a:p>
          <a:p>
            <a:pPr marL="571500" indent="-571500" algn="just">
              <a:buFontTx/>
              <a:buChar char="-"/>
            </a:pPr>
            <a:endParaRPr lang="en-US" sz="3600" b="0" dirty="0"/>
          </a:p>
          <a:p>
            <a:pPr algn="just"/>
            <a:r>
              <a:rPr lang="es-419" sz="3600" b="0" dirty="0"/>
              <a:t>Infrarroja, o radiación IR es un tipo de radiación electromagnética, de mayor longitud de onda que la luz visible, pero menor que la de las microondas. Por ello, tiene menor frecuencia que la luz visible y mayor que las microondas.</a:t>
            </a:r>
            <a:endParaRPr lang="en-US" sz="3600" dirty="0"/>
          </a:p>
          <a:p>
            <a:pPr algn="l"/>
            <a:endParaRPr lang="en-US" sz="3600" dirty="0"/>
          </a:p>
        </p:txBody>
      </p:sp>
    </p:spTree>
    <p:extLst>
      <p:ext uri="{BB962C8B-B14F-4D97-AF65-F5344CB8AC3E}">
        <p14:creationId xmlns:p14="http://schemas.microsoft.com/office/powerpoint/2010/main" val="67820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63E2FD-3BB0-4DA0-8F9D-54473A2B1E02}"/>
              </a:ext>
            </a:extLst>
          </p:cNvPr>
          <p:cNvSpPr>
            <a:spLocks noGrp="1"/>
          </p:cNvSpPr>
          <p:nvPr>
            <p:ph type="title"/>
          </p:nvPr>
        </p:nvSpPr>
        <p:spPr>
          <a:xfrm>
            <a:off x="1084216" y="326572"/>
            <a:ext cx="10161236" cy="1436914"/>
          </a:xfrm>
        </p:spPr>
        <p:txBody>
          <a:bodyPr anchor="ctr"/>
          <a:lstStyle/>
          <a:p>
            <a:pPr algn="ctr"/>
            <a:r>
              <a:rPr lang="en-US" sz="4000" dirty="0"/>
              <a:t>Li-Fi</a:t>
            </a:r>
          </a:p>
        </p:txBody>
      </p:sp>
      <p:sp>
        <p:nvSpPr>
          <p:cNvPr id="5" name="Título 3">
            <a:extLst>
              <a:ext uri="{FF2B5EF4-FFF2-40B4-BE49-F238E27FC236}">
                <a16:creationId xmlns:a16="http://schemas.microsoft.com/office/drawing/2014/main" id="{9D63E2FD-3BB0-4DA0-8F9D-54473A2B1E02}"/>
              </a:ext>
            </a:extLst>
          </p:cNvPr>
          <p:cNvSpPr txBox="1">
            <a:spLocks/>
          </p:cNvSpPr>
          <p:nvPr/>
        </p:nvSpPr>
        <p:spPr>
          <a:xfrm>
            <a:off x="561703" y="2220686"/>
            <a:ext cx="11090366" cy="3038335"/>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r" defTabSz="457200" rtl="0" eaLnBrk="1" latinLnBrk="0" hangingPunct="1">
              <a:spcBef>
                <a:spcPct val="0"/>
              </a:spcBef>
              <a:buNone/>
              <a:defRPr sz="48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buFontTx/>
              <a:buChar char="-"/>
            </a:pPr>
            <a:endParaRPr lang="en-US" sz="3600" b="0" dirty="0"/>
          </a:p>
          <a:p>
            <a:pPr marL="571500" indent="-571500" algn="l">
              <a:buFontTx/>
              <a:buChar char="-"/>
            </a:pPr>
            <a:endParaRPr lang="en-US" sz="3600" b="0" dirty="0"/>
          </a:p>
          <a:p>
            <a:pPr algn="l"/>
            <a:endParaRPr lang="en-US" sz="3600" b="0" dirty="0"/>
          </a:p>
          <a:p>
            <a:pPr algn="l"/>
            <a:r>
              <a:rPr lang="es-419" sz="3600" b="0" dirty="0"/>
              <a:t>Li-Fi Light </a:t>
            </a:r>
            <a:r>
              <a:rPr lang="es-419" sz="3600" b="0" dirty="0" err="1"/>
              <a:t>Fidelity</a:t>
            </a:r>
            <a:r>
              <a:rPr lang="es-419" sz="3600" b="0" dirty="0"/>
              <a:t>, comunicación inalámbrica más rápida y de menor costo que </a:t>
            </a:r>
            <a:r>
              <a:rPr lang="es-419" sz="3600" b="0" dirty="0" err="1"/>
              <a:t>WiFi</a:t>
            </a:r>
            <a:r>
              <a:rPr lang="es-419" sz="3600" b="0" dirty="0"/>
              <a:t>.</a:t>
            </a:r>
          </a:p>
          <a:p>
            <a:pPr algn="l"/>
            <a:r>
              <a:rPr lang="es-419" sz="3600" b="0" dirty="0"/>
              <a:t> </a:t>
            </a:r>
          </a:p>
          <a:p>
            <a:pPr algn="l"/>
            <a:r>
              <a:rPr lang="es-419" sz="3600" b="0" dirty="0"/>
              <a:t>Se transmite por luz led y podría llegar a 10 </a:t>
            </a:r>
            <a:r>
              <a:rPr lang="es-419" sz="3600" b="0" dirty="0" err="1"/>
              <a:t>Gbps</a:t>
            </a:r>
            <a:r>
              <a:rPr lang="es-419" sz="3600" b="0" dirty="0"/>
              <a:t> de velocidad, y es porque la luz se enciende y apaga hasta 10 mil millones de veces por segundo, la información se envía en una onda de luz.</a:t>
            </a:r>
          </a:p>
          <a:p>
            <a:pPr algn="l"/>
            <a:r>
              <a:rPr lang="es-419" sz="3600" b="0" dirty="0"/>
              <a:t> </a:t>
            </a:r>
          </a:p>
        </p:txBody>
      </p:sp>
      <p:pic>
        <p:nvPicPr>
          <p:cNvPr id="2" name="Picture 1"/>
          <p:cNvPicPr>
            <a:picLocks noChangeAspect="1"/>
          </p:cNvPicPr>
          <p:nvPr/>
        </p:nvPicPr>
        <p:blipFill>
          <a:blip r:embed="rId2"/>
          <a:stretch>
            <a:fillRect/>
          </a:stretch>
        </p:blipFill>
        <p:spPr>
          <a:xfrm>
            <a:off x="8957308" y="487136"/>
            <a:ext cx="1924050" cy="1276350"/>
          </a:xfrm>
          <a:prstGeom prst="rect">
            <a:avLst/>
          </a:prstGeom>
        </p:spPr>
      </p:pic>
    </p:spTree>
    <p:extLst>
      <p:ext uri="{BB962C8B-B14F-4D97-AF65-F5344CB8AC3E}">
        <p14:creationId xmlns:p14="http://schemas.microsoft.com/office/powerpoint/2010/main" val="3161136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63E2FD-3BB0-4DA0-8F9D-54473A2B1E02}"/>
              </a:ext>
            </a:extLst>
          </p:cNvPr>
          <p:cNvSpPr>
            <a:spLocks noGrp="1"/>
          </p:cNvSpPr>
          <p:nvPr>
            <p:ph type="title"/>
          </p:nvPr>
        </p:nvSpPr>
        <p:spPr>
          <a:xfrm>
            <a:off x="1084216" y="326572"/>
            <a:ext cx="10161236" cy="1436914"/>
          </a:xfrm>
        </p:spPr>
        <p:txBody>
          <a:bodyPr anchor="ctr"/>
          <a:lstStyle/>
          <a:p>
            <a:pPr algn="ctr"/>
            <a:r>
              <a:rPr lang="en-US" sz="4000" dirty="0"/>
              <a:t>Li-Fi</a:t>
            </a:r>
          </a:p>
        </p:txBody>
      </p:sp>
      <p:sp>
        <p:nvSpPr>
          <p:cNvPr id="5" name="Título 3">
            <a:extLst>
              <a:ext uri="{FF2B5EF4-FFF2-40B4-BE49-F238E27FC236}">
                <a16:creationId xmlns:a16="http://schemas.microsoft.com/office/drawing/2014/main" id="{9D63E2FD-3BB0-4DA0-8F9D-54473A2B1E02}"/>
              </a:ext>
            </a:extLst>
          </p:cNvPr>
          <p:cNvSpPr txBox="1">
            <a:spLocks/>
          </p:cNvSpPr>
          <p:nvPr/>
        </p:nvSpPr>
        <p:spPr>
          <a:xfrm>
            <a:off x="561703" y="1924050"/>
            <a:ext cx="11090366" cy="3334972"/>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r" defTabSz="457200" rtl="0" eaLnBrk="1" latinLnBrk="0" hangingPunct="1">
              <a:spcBef>
                <a:spcPct val="0"/>
              </a:spcBef>
              <a:buNone/>
              <a:defRPr sz="48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buFontTx/>
              <a:buChar char="-"/>
            </a:pPr>
            <a:endParaRPr lang="en-US" sz="3600" b="0" dirty="0"/>
          </a:p>
          <a:p>
            <a:pPr marL="571500" indent="-571500" algn="l">
              <a:buFontTx/>
              <a:buChar char="-"/>
            </a:pPr>
            <a:endParaRPr lang="en-US" sz="3600" b="0" dirty="0"/>
          </a:p>
          <a:p>
            <a:pPr algn="l"/>
            <a:r>
              <a:rPr lang="es-419" sz="3600" b="0" dirty="0"/>
              <a:t>Usando luz visible, ultravioleta cercana o infrarroja cercana (NIR) del espectro electromagnético en lugar de ondas de radiofrecuencia.</a:t>
            </a:r>
          </a:p>
          <a:p>
            <a:pPr algn="l"/>
            <a:r>
              <a:rPr lang="es-419" sz="3600" b="0" dirty="0"/>
              <a:t> </a:t>
            </a:r>
          </a:p>
          <a:p>
            <a:pPr algn="l"/>
            <a:r>
              <a:rPr lang="es-419" sz="3600" b="0" dirty="0"/>
              <a:t>Transporta mucha más información y se espera que sea la solución a las limitaciones de ancho de banda.</a:t>
            </a:r>
            <a:endParaRPr lang="en-US" sz="3600" b="0" dirty="0"/>
          </a:p>
        </p:txBody>
      </p:sp>
      <p:pic>
        <p:nvPicPr>
          <p:cNvPr id="2" name="Picture 1"/>
          <p:cNvPicPr>
            <a:picLocks noChangeAspect="1"/>
          </p:cNvPicPr>
          <p:nvPr/>
        </p:nvPicPr>
        <p:blipFill>
          <a:blip r:embed="rId2"/>
          <a:stretch>
            <a:fillRect/>
          </a:stretch>
        </p:blipFill>
        <p:spPr>
          <a:xfrm>
            <a:off x="8957308" y="487136"/>
            <a:ext cx="1924050" cy="1276350"/>
          </a:xfrm>
          <a:prstGeom prst="rect">
            <a:avLst/>
          </a:prstGeom>
        </p:spPr>
      </p:pic>
    </p:spTree>
    <p:extLst>
      <p:ext uri="{BB962C8B-B14F-4D97-AF65-F5344CB8AC3E}">
        <p14:creationId xmlns:p14="http://schemas.microsoft.com/office/powerpoint/2010/main" val="3918021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63E2FD-3BB0-4DA0-8F9D-54473A2B1E02}"/>
              </a:ext>
            </a:extLst>
          </p:cNvPr>
          <p:cNvSpPr>
            <a:spLocks noGrp="1"/>
          </p:cNvSpPr>
          <p:nvPr>
            <p:ph type="title"/>
          </p:nvPr>
        </p:nvSpPr>
        <p:spPr>
          <a:xfrm>
            <a:off x="940525" y="248195"/>
            <a:ext cx="10161236" cy="822959"/>
          </a:xfrm>
        </p:spPr>
        <p:txBody>
          <a:bodyPr anchor="ctr"/>
          <a:lstStyle/>
          <a:p>
            <a:pPr algn="ctr"/>
            <a:r>
              <a:rPr lang="en-US" dirty="0"/>
              <a:t>EMISOR Y RECEPTOR</a:t>
            </a:r>
            <a:endParaRPr lang="en-US" sz="4000" dirty="0"/>
          </a:p>
        </p:txBody>
      </p:sp>
      <p:pic>
        <p:nvPicPr>
          <p:cNvPr id="3" name="Picture 2"/>
          <p:cNvPicPr>
            <a:picLocks noChangeAspect="1"/>
          </p:cNvPicPr>
          <p:nvPr/>
        </p:nvPicPr>
        <p:blipFill>
          <a:blip r:embed="rId2"/>
          <a:stretch>
            <a:fillRect/>
          </a:stretch>
        </p:blipFill>
        <p:spPr>
          <a:xfrm>
            <a:off x="521692" y="1690417"/>
            <a:ext cx="4176851" cy="2332944"/>
          </a:xfrm>
          <a:prstGeom prst="rect">
            <a:avLst/>
          </a:prstGeom>
        </p:spPr>
      </p:pic>
      <p:pic>
        <p:nvPicPr>
          <p:cNvPr id="6" name="Picture 5"/>
          <p:cNvPicPr>
            <a:picLocks noChangeAspect="1"/>
          </p:cNvPicPr>
          <p:nvPr/>
        </p:nvPicPr>
        <p:blipFill>
          <a:blip r:embed="rId3"/>
          <a:stretch>
            <a:fillRect/>
          </a:stretch>
        </p:blipFill>
        <p:spPr>
          <a:xfrm>
            <a:off x="7746275" y="1690417"/>
            <a:ext cx="3607661" cy="3037602"/>
          </a:xfrm>
          <a:prstGeom prst="rect">
            <a:avLst/>
          </a:prstGeom>
        </p:spPr>
      </p:pic>
      <p:sp>
        <p:nvSpPr>
          <p:cNvPr id="5" name="Título 3">
            <a:extLst>
              <a:ext uri="{FF2B5EF4-FFF2-40B4-BE49-F238E27FC236}">
                <a16:creationId xmlns:a16="http://schemas.microsoft.com/office/drawing/2014/main" id="{9D63E2FD-3BB0-4DA0-8F9D-54473A2B1E02}"/>
              </a:ext>
            </a:extLst>
          </p:cNvPr>
          <p:cNvSpPr txBox="1">
            <a:spLocks/>
          </p:cNvSpPr>
          <p:nvPr/>
        </p:nvSpPr>
        <p:spPr>
          <a:xfrm>
            <a:off x="836023" y="5348018"/>
            <a:ext cx="4833258" cy="822959"/>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r" defTabSz="457200" rtl="0" eaLnBrk="1" latinLnBrk="0" hangingPunct="1">
              <a:spcBef>
                <a:spcPct val="0"/>
              </a:spcBef>
              <a:buNone/>
              <a:defRPr sz="48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dirty="0"/>
              <a:t>ALCANCE: 10 MTRS.</a:t>
            </a:r>
          </a:p>
        </p:txBody>
      </p:sp>
      <p:pic>
        <p:nvPicPr>
          <p:cNvPr id="7" name="Picture 6"/>
          <p:cNvPicPr>
            <a:picLocks noChangeAspect="1"/>
          </p:cNvPicPr>
          <p:nvPr/>
        </p:nvPicPr>
        <p:blipFill>
          <a:blip r:embed="rId4"/>
          <a:stretch>
            <a:fillRect/>
          </a:stretch>
        </p:blipFill>
        <p:spPr>
          <a:xfrm>
            <a:off x="5408021" y="1690417"/>
            <a:ext cx="1628775" cy="3257550"/>
          </a:xfrm>
          <a:prstGeom prst="rect">
            <a:avLst/>
          </a:prstGeom>
        </p:spPr>
      </p:pic>
    </p:spTree>
    <p:extLst>
      <p:ext uri="{BB962C8B-B14F-4D97-AF65-F5344CB8AC3E}">
        <p14:creationId xmlns:p14="http://schemas.microsoft.com/office/powerpoint/2010/main" val="4221450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63E2FD-3BB0-4DA0-8F9D-54473A2B1E02}"/>
              </a:ext>
            </a:extLst>
          </p:cNvPr>
          <p:cNvSpPr>
            <a:spLocks noGrp="1"/>
          </p:cNvSpPr>
          <p:nvPr>
            <p:ph type="title"/>
          </p:nvPr>
        </p:nvSpPr>
        <p:spPr>
          <a:xfrm>
            <a:off x="940525" y="248195"/>
            <a:ext cx="10161236" cy="822959"/>
          </a:xfrm>
        </p:spPr>
        <p:txBody>
          <a:bodyPr anchor="ctr"/>
          <a:lstStyle/>
          <a:p>
            <a:pPr algn="ctr"/>
            <a:r>
              <a:rPr lang="en-US" dirty="0"/>
              <a:t>DESVENTAJAS</a:t>
            </a:r>
            <a:endParaRPr lang="en-US" sz="4000" dirty="0"/>
          </a:p>
        </p:txBody>
      </p:sp>
      <p:sp>
        <p:nvSpPr>
          <p:cNvPr id="5" name="Título 3">
            <a:extLst>
              <a:ext uri="{FF2B5EF4-FFF2-40B4-BE49-F238E27FC236}">
                <a16:creationId xmlns:a16="http://schemas.microsoft.com/office/drawing/2014/main" id="{9D63E2FD-3BB0-4DA0-8F9D-54473A2B1E02}"/>
              </a:ext>
            </a:extLst>
          </p:cNvPr>
          <p:cNvSpPr txBox="1">
            <a:spLocks/>
          </p:cNvSpPr>
          <p:nvPr/>
        </p:nvSpPr>
        <p:spPr>
          <a:xfrm>
            <a:off x="940525" y="1755734"/>
            <a:ext cx="10489475" cy="3495536"/>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r" defTabSz="457200" rtl="0" eaLnBrk="1" latinLnBrk="0" hangingPunct="1">
              <a:spcBef>
                <a:spcPct val="0"/>
              </a:spcBef>
              <a:buNone/>
              <a:defRPr sz="48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buFontTx/>
              <a:buChar char="-"/>
            </a:pPr>
            <a:endParaRPr lang="en-US" sz="3600" b="0" dirty="0"/>
          </a:p>
          <a:p>
            <a:pPr marL="571500" indent="-571500" algn="l">
              <a:buFontTx/>
              <a:buChar char="-"/>
            </a:pPr>
            <a:endParaRPr lang="en-US" sz="3600" b="0" dirty="0"/>
          </a:p>
          <a:p>
            <a:pPr marL="571500" indent="-571500" algn="l">
              <a:buFontTx/>
              <a:buChar char="-"/>
            </a:pPr>
            <a:endParaRPr lang="en-US" sz="3600" b="0" dirty="0"/>
          </a:p>
          <a:p>
            <a:pPr algn="l"/>
            <a:r>
              <a:rPr lang="en-US" sz="3600" b="0" dirty="0" err="1"/>
              <a:t>Alcance</a:t>
            </a:r>
            <a:r>
              <a:rPr lang="en-US" sz="3600" b="0" dirty="0"/>
              <a:t> </a:t>
            </a:r>
            <a:r>
              <a:rPr lang="en-US" sz="3600" b="0" dirty="0" err="1"/>
              <a:t>igual</a:t>
            </a:r>
            <a:r>
              <a:rPr lang="en-US" sz="3600" b="0" dirty="0"/>
              <a:t> que Bluetooth: 10 metros</a:t>
            </a:r>
          </a:p>
          <a:p>
            <a:pPr algn="l"/>
            <a:endParaRPr lang="en-US" sz="3600" b="0" dirty="0"/>
          </a:p>
          <a:p>
            <a:pPr marL="571500" lvl="0" indent="-571500" algn="l">
              <a:buFont typeface="Arial" panose="020B0604020202020204" pitchFamily="34" charset="0"/>
              <a:buChar char="•"/>
            </a:pPr>
            <a:r>
              <a:rPr lang="es-419" sz="3600" b="0" dirty="0"/>
              <a:t>Bluetooth es más exacto.</a:t>
            </a:r>
          </a:p>
          <a:p>
            <a:pPr marL="571500" lvl="0" indent="-571500" algn="l">
              <a:buFont typeface="Arial" panose="020B0604020202020204" pitchFamily="34" charset="0"/>
              <a:buChar char="•"/>
            </a:pPr>
            <a:r>
              <a:rPr lang="es-419" sz="3600" b="0" dirty="0"/>
              <a:t>Solo se puede enviar un set corto de datos en hexadecimal.</a:t>
            </a:r>
          </a:p>
          <a:p>
            <a:pPr marL="571500" lvl="0" indent="-571500" algn="l">
              <a:buFont typeface="Arial" panose="020B0604020202020204" pitchFamily="34" charset="0"/>
              <a:buChar char="•"/>
            </a:pPr>
            <a:r>
              <a:rPr lang="es-419" sz="3600" b="0" dirty="0"/>
              <a:t>Código hexadecimal es según emisor</a:t>
            </a:r>
            <a:r>
              <a:rPr lang="es-419" dirty="0"/>
              <a:t>.</a:t>
            </a:r>
          </a:p>
          <a:p>
            <a:pPr algn="l"/>
            <a:endParaRPr lang="en-US" sz="3600" dirty="0"/>
          </a:p>
          <a:p>
            <a:pPr algn="l"/>
            <a:endParaRPr lang="en-US" sz="3600" dirty="0"/>
          </a:p>
        </p:txBody>
      </p:sp>
    </p:spTree>
    <p:extLst>
      <p:ext uri="{BB962C8B-B14F-4D97-AF65-F5344CB8AC3E}">
        <p14:creationId xmlns:p14="http://schemas.microsoft.com/office/powerpoint/2010/main" val="3484952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63E2FD-3BB0-4DA0-8F9D-54473A2B1E02}"/>
              </a:ext>
            </a:extLst>
          </p:cNvPr>
          <p:cNvSpPr>
            <a:spLocks noGrp="1"/>
          </p:cNvSpPr>
          <p:nvPr>
            <p:ph type="title"/>
          </p:nvPr>
        </p:nvSpPr>
        <p:spPr>
          <a:xfrm>
            <a:off x="940525" y="248195"/>
            <a:ext cx="10161236" cy="822959"/>
          </a:xfrm>
        </p:spPr>
        <p:txBody>
          <a:bodyPr anchor="ctr"/>
          <a:lstStyle/>
          <a:p>
            <a:pPr algn="ctr"/>
            <a:r>
              <a:rPr lang="en-US" dirty="0"/>
              <a:t>VENTAJAS SOBRE BLUETOOTH</a:t>
            </a:r>
            <a:endParaRPr lang="en-US" sz="4000" dirty="0"/>
          </a:p>
        </p:txBody>
      </p:sp>
      <p:sp>
        <p:nvSpPr>
          <p:cNvPr id="5" name="Título 3">
            <a:extLst>
              <a:ext uri="{FF2B5EF4-FFF2-40B4-BE49-F238E27FC236}">
                <a16:creationId xmlns:a16="http://schemas.microsoft.com/office/drawing/2014/main" id="{9D63E2FD-3BB0-4DA0-8F9D-54473A2B1E02}"/>
              </a:ext>
            </a:extLst>
          </p:cNvPr>
          <p:cNvSpPr txBox="1">
            <a:spLocks/>
          </p:cNvSpPr>
          <p:nvPr/>
        </p:nvSpPr>
        <p:spPr>
          <a:xfrm>
            <a:off x="808230" y="1298532"/>
            <a:ext cx="11209599" cy="4971639"/>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r" defTabSz="457200" rtl="0" eaLnBrk="1" latinLnBrk="0" hangingPunct="1">
              <a:spcBef>
                <a:spcPct val="0"/>
              </a:spcBef>
              <a:buNone/>
              <a:defRPr sz="48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dirty="0"/>
              <a:t>VENTAJAS:</a:t>
            </a:r>
          </a:p>
          <a:p>
            <a:pPr marL="571500" lvl="0" indent="-571500" algn="l">
              <a:buFont typeface="Arial" panose="020B0604020202020204" pitchFamily="34" charset="0"/>
              <a:buChar char="•"/>
            </a:pPr>
            <a:r>
              <a:rPr lang="es-419" sz="3600" b="0" dirty="0"/>
              <a:t>Consume menos energía que Bluetooth</a:t>
            </a:r>
          </a:p>
          <a:p>
            <a:pPr marL="571500" lvl="0" indent="-571500" algn="l">
              <a:buFont typeface="Arial" panose="020B0604020202020204" pitchFamily="34" charset="0"/>
              <a:buChar char="•"/>
            </a:pPr>
            <a:r>
              <a:rPr lang="es-419" sz="3600" b="0" dirty="0"/>
              <a:t>Solo consume cuando envía código IR</a:t>
            </a:r>
          </a:p>
          <a:p>
            <a:pPr marL="571500" lvl="0" indent="-571500" algn="l">
              <a:buFont typeface="Arial" panose="020B0604020202020204" pitchFamily="34" charset="0"/>
              <a:buChar char="•"/>
            </a:pPr>
            <a:r>
              <a:rPr lang="es-419" sz="3600" b="0" dirty="0"/>
              <a:t>Más fácil de codificar que Bluetooth</a:t>
            </a:r>
          </a:p>
          <a:p>
            <a:pPr algn="l"/>
            <a:endParaRPr lang="en-US" sz="3600" b="0" dirty="0"/>
          </a:p>
          <a:p>
            <a:pPr algn="l"/>
            <a:r>
              <a:rPr lang="en-US" sz="3600" dirty="0">
                <a:solidFill>
                  <a:srgbClr val="FFFF00"/>
                </a:solidFill>
              </a:rPr>
              <a:t>UTILIZARLO SI TRANSMITE POCAS OPCIONES.</a:t>
            </a:r>
          </a:p>
          <a:p>
            <a:pPr algn="l"/>
            <a:r>
              <a:rPr lang="en-US" sz="3600" dirty="0">
                <a:solidFill>
                  <a:srgbClr val="FFFF00"/>
                </a:solidFill>
              </a:rPr>
              <a:t>NO UTILIZAR SI TRANSMITE PALABRAS.</a:t>
            </a:r>
          </a:p>
        </p:txBody>
      </p:sp>
    </p:spTree>
    <p:extLst>
      <p:ext uri="{BB962C8B-B14F-4D97-AF65-F5344CB8AC3E}">
        <p14:creationId xmlns:p14="http://schemas.microsoft.com/office/powerpoint/2010/main" val="1977028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63E2FD-3BB0-4DA0-8F9D-54473A2B1E02}"/>
              </a:ext>
            </a:extLst>
          </p:cNvPr>
          <p:cNvSpPr>
            <a:spLocks noGrp="1"/>
          </p:cNvSpPr>
          <p:nvPr>
            <p:ph type="title"/>
          </p:nvPr>
        </p:nvSpPr>
        <p:spPr>
          <a:xfrm>
            <a:off x="940525" y="248196"/>
            <a:ext cx="10161236" cy="757644"/>
          </a:xfrm>
        </p:spPr>
        <p:txBody>
          <a:bodyPr anchor="ctr"/>
          <a:lstStyle/>
          <a:p>
            <a:pPr algn="ctr"/>
            <a:r>
              <a:rPr lang="en-US" dirty="0"/>
              <a:t>CODIGO</a:t>
            </a:r>
            <a:endParaRPr lang="en-US" sz="4000" dirty="0"/>
          </a:p>
        </p:txBody>
      </p:sp>
      <p:pic>
        <p:nvPicPr>
          <p:cNvPr id="2" name="Picture 1"/>
          <p:cNvPicPr>
            <a:picLocks noChangeAspect="1"/>
          </p:cNvPicPr>
          <p:nvPr/>
        </p:nvPicPr>
        <p:blipFill>
          <a:blip r:embed="rId2"/>
          <a:stretch>
            <a:fillRect/>
          </a:stretch>
        </p:blipFill>
        <p:spPr>
          <a:xfrm>
            <a:off x="674284" y="1770017"/>
            <a:ext cx="4501923" cy="4501923"/>
          </a:xfrm>
          <a:prstGeom prst="rect">
            <a:avLst/>
          </a:prstGeom>
        </p:spPr>
      </p:pic>
      <p:pic>
        <p:nvPicPr>
          <p:cNvPr id="5" name="Picture 4"/>
          <p:cNvPicPr>
            <a:picLocks noChangeAspect="1"/>
          </p:cNvPicPr>
          <p:nvPr/>
        </p:nvPicPr>
        <p:blipFill>
          <a:blip r:embed="rId3"/>
          <a:stretch>
            <a:fillRect/>
          </a:stretch>
        </p:blipFill>
        <p:spPr>
          <a:xfrm>
            <a:off x="6021143" y="2723606"/>
            <a:ext cx="5309580" cy="2299337"/>
          </a:xfrm>
          <a:prstGeom prst="rect">
            <a:avLst/>
          </a:prstGeom>
        </p:spPr>
      </p:pic>
    </p:spTree>
    <p:extLst>
      <p:ext uri="{BB962C8B-B14F-4D97-AF65-F5344CB8AC3E}">
        <p14:creationId xmlns:p14="http://schemas.microsoft.com/office/powerpoint/2010/main" val="9142077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4794</TotalTime>
  <Words>313</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2</vt:lpstr>
      <vt:lpstr>Citable</vt:lpstr>
      <vt:lpstr>COMUNICACIÓN INFRARROJO</vt:lpstr>
      <vt:lpstr>OBJETIVOS</vt:lpstr>
      <vt:lpstr>INFRARROJO</vt:lpstr>
      <vt:lpstr>Li-Fi</vt:lpstr>
      <vt:lpstr>Li-Fi</vt:lpstr>
      <vt:lpstr>EMISOR Y RECEPTOR</vt:lpstr>
      <vt:lpstr>DESVENTAJAS</vt:lpstr>
      <vt:lpstr>VENTAJAS SOBRE BLUETOOTH</vt:lpstr>
      <vt:lpstr>CODIGO</vt:lpstr>
      <vt:lpstr>ENVIA IR</vt:lpstr>
      <vt:lpstr>CONTROL REMOTO</vt:lpstr>
      <vt:lpstr>COMO CONOCER QUE CODIGOS USAR</vt:lpstr>
      <vt:lpstr>PRESIONA ‘1’ Y LE GENERA DOS CODIGOS DIFERENTES CADA VEZ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Multimedio 22</dc:creator>
  <cp:lastModifiedBy>Tomas Dale Recinos</cp:lastModifiedBy>
  <cp:revision>272</cp:revision>
  <dcterms:created xsi:type="dcterms:W3CDTF">2019-08-09T15:47:12Z</dcterms:created>
  <dcterms:modified xsi:type="dcterms:W3CDTF">2021-04-28T17:59:39Z</dcterms:modified>
</cp:coreProperties>
</file>