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24"/>
  </p:notesMasterIdLst>
  <p:handoutMasterIdLst>
    <p:handoutMasterId r:id="rId25"/>
  </p:handoutMasterIdLst>
  <p:sldIdLst>
    <p:sldId id="344" r:id="rId3"/>
    <p:sldId id="372" r:id="rId4"/>
    <p:sldId id="373" r:id="rId5"/>
    <p:sldId id="345" r:id="rId6"/>
    <p:sldId id="374" r:id="rId7"/>
    <p:sldId id="375" r:id="rId8"/>
    <p:sldId id="389" r:id="rId9"/>
    <p:sldId id="357" r:id="rId10"/>
    <p:sldId id="371" r:id="rId11"/>
    <p:sldId id="385" r:id="rId12"/>
    <p:sldId id="386" r:id="rId13"/>
    <p:sldId id="370" r:id="rId14"/>
    <p:sldId id="391" r:id="rId15"/>
    <p:sldId id="392" r:id="rId16"/>
    <p:sldId id="377" r:id="rId17"/>
    <p:sldId id="379" r:id="rId18"/>
    <p:sldId id="381" r:id="rId19"/>
    <p:sldId id="382" r:id="rId20"/>
    <p:sldId id="383" r:id="rId21"/>
    <p:sldId id="390" r:id="rId22"/>
    <p:sldId id="384" r:id="rId23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60"/>
  </p:normalViewPr>
  <p:slideViewPr>
    <p:cSldViewPr>
      <p:cViewPr>
        <p:scale>
          <a:sx n="54" d="100"/>
          <a:sy n="54" d="100"/>
        </p:scale>
        <p:origin x="-2112" y="-136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17/12/13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17/12/13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nl-NL" dirty="0" smtClean="0">
                <a:ea typeface="ＭＳ Ｐゴシック"/>
                <a:cs typeface="ＭＳ Ｐゴシック"/>
              </a:rPr>
              <a:t>Pose research </a:t>
            </a:r>
            <a:r>
              <a:rPr lang="nl-NL" dirty="0" err="1" smtClean="0">
                <a:ea typeface="ＭＳ Ｐゴシック"/>
                <a:cs typeface="ＭＳ Ｐゴシック"/>
              </a:rPr>
              <a:t>problem</a:t>
            </a:r>
            <a:endParaRPr lang="nl-NL" dirty="0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nl-NL" dirty="0" err="1" smtClean="0">
                <a:ea typeface="ＭＳ Ｐゴシック"/>
                <a:cs typeface="ＭＳ Ｐゴシック"/>
              </a:rPr>
              <a:t>Give</a:t>
            </a:r>
            <a:r>
              <a:rPr lang="nl-NL" baseline="0" dirty="0" smtClean="0">
                <a:ea typeface="ＭＳ Ｐゴシック"/>
                <a:cs typeface="ＭＳ Ｐゴシック"/>
              </a:rPr>
              <a:t> </a:t>
            </a:r>
            <a:r>
              <a:rPr lang="nl-NL" baseline="0" dirty="0" err="1" smtClean="0">
                <a:ea typeface="ＭＳ Ｐゴシック"/>
                <a:cs typeface="ＭＳ Ｐゴシック"/>
              </a:rPr>
              <a:t>overview</a:t>
            </a:r>
            <a:r>
              <a:rPr lang="nl-NL" baseline="0" dirty="0" smtClean="0">
                <a:ea typeface="ＭＳ Ｐゴシック"/>
                <a:cs typeface="ＭＳ Ｐゴシック"/>
              </a:rPr>
              <a:t> of rest of </a:t>
            </a:r>
            <a:r>
              <a:rPr lang="nl-NL" baseline="0" dirty="0" err="1" smtClean="0">
                <a:ea typeface="ＭＳ Ｐゴシック"/>
                <a:cs typeface="ＭＳ Ｐゴシック"/>
              </a:rPr>
              <a:t>presentation</a:t>
            </a:r>
            <a:endParaRPr lang="nl-NL" dirty="0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 order independency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D20AA-AF9A-4FD6-8BB7-988C179A55DB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6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 order independency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D20AA-AF9A-4FD6-8BB7-988C179A55DB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6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 order independency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D20AA-AF9A-4FD6-8BB7-988C179A55DB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6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16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19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r>
              <a:rPr lang="en-US" baseline="0" dirty="0" smtClean="0"/>
              <a:t> at end of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AD20AA-AF9A-4FD6-8BB7-988C179A55DB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27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18 December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</a:t>
            </a:r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29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</a:t>
            </a:r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solidFill>
            <a:srgbClr val="0089B9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58584" y="6244952"/>
            <a:ext cx="2016224" cy="19442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8374608" y="6244952"/>
            <a:ext cx="1872208" cy="19442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8431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</a:t>
            </a:r>
            <a:r>
              <a:rPr lang="en-US" dirty="0" smtClean="0"/>
              <a:t>sufficiency </a:t>
            </a:r>
            <a:r>
              <a:rPr lang="en-US" sz="2400" dirty="0" smtClean="0">
                <a:solidFill>
                  <a:schemeClr val="bg1"/>
                </a:solidFill>
              </a:rPr>
              <a:t>(closed world assumption)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2047135"/>
          </a:xfrm>
        </p:spPr>
        <p:txBody>
          <a:bodyPr/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622080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802789" y="54173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441371" y="54173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3212435" y="4495990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4321390" y="4495990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7500909" y="545286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9139491" y="545286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8320200" y="5862511"/>
            <a:ext cx="81929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302600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Structure with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0786863" cy="6007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Take </a:t>
            </a:r>
            <a:r>
              <a:rPr lang="en-US" dirty="0" smtClean="0"/>
              <a:t>a two connected points X and 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Test whether X and Y are statistically independent given any set S of other points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so, remove the edge between X and Y. S is recorded as a separating set of {X, Y}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“Standard” PC stops after finding one set.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Our adjusted version tries to find multiple sets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Repeat for all pairs and all sets…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0592" y="5308848"/>
            <a:ext cx="3384376" cy="261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2461972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Structure with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0786863" cy="6007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Take </a:t>
            </a:r>
            <a:r>
              <a:rPr lang="en-US" dirty="0" smtClean="0"/>
              <a:t>a two connected points X and 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Test whether X and Y are statistically independent given any set S of other points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so, remove the edge between X and Y. S is recorded as a separating set of {X, Y}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“Standard” PC stops after finding one set.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rgbClr val="0089B9"/>
                </a:solidFill>
              </a:rPr>
              <a:t>Our adjusted version tries to find multiple sets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Repeat for all pairs and all sets…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0592" y="5308848"/>
            <a:ext cx="3384376" cy="261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 bwMode="auto">
          <a:xfrm flipH="1" flipV="1">
            <a:off x="8734648" y="7253064"/>
            <a:ext cx="2304256" cy="14401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9670752" y="7181056"/>
            <a:ext cx="504056" cy="43204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9742760" y="7181056"/>
            <a:ext cx="360040" cy="43204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1880096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direction with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STEP 2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Using </a:t>
            </a:r>
            <a:r>
              <a:rPr lang="en-US" dirty="0" smtClean="0"/>
              <a:t>the structure from the previous step, find V-structures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Orient V-structures depending on the separating sets</a:t>
            </a:r>
          </a:p>
          <a:p>
            <a:pPr lvl="1">
              <a:lnSpc>
                <a:spcPct val="120000"/>
              </a:lnSpc>
            </a:pPr>
            <a:r>
              <a:rPr lang="en-US" b="1" smtClean="0">
                <a:solidFill>
                  <a:srgbClr val="0089B9"/>
                </a:solidFill>
              </a:rPr>
              <a:t>Our </a:t>
            </a:r>
            <a:r>
              <a:rPr lang="en-US" b="1" smtClean="0">
                <a:solidFill>
                  <a:srgbClr val="0089B9"/>
                </a:solidFill>
              </a:rPr>
              <a:t>version </a:t>
            </a:r>
            <a:r>
              <a:rPr lang="en-US" b="1" dirty="0" smtClean="0">
                <a:solidFill>
                  <a:srgbClr val="0089B9"/>
                </a:solidFill>
              </a:rPr>
              <a:t>explicitly tests for independence</a:t>
            </a:r>
            <a:endParaRPr lang="en-US" b="1" dirty="0" smtClean="0">
              <a:solidFill>
                <a:srgbClr val="0089B9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Some other simple rules to orient edges</a:t>
            </a:r>
          </a:p>
        </p:txBody>
      </p:sp>
    </p:spTree>
    <p:extLst>
      <p:ext uri="{BB962C8B-B14F-4D97-AF65-F5344CB8AC3E}">
        <p14:creationId xmlns:p14="http://schemas.microsoft.com/office/powerpoint/2010/main" val="1476071578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have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fMRI </a:t>
            </a:r>
            <a:r>
              <a:rPr lang="en-US" dirty="0" smtClean="0"/>
              <a:t>measurements of six subjects</a:t>
            </a:r>
            <a:endParaRPr lang="en-US" dirty="0" smtClean="0"/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Activity of the brain</a:t>
            </a:r>
          </a:p>
          <a:p>
            <a:pPr marL="514350" lvl="2" indent="-514350">
              <a:buFont typeface="Arial" pitchFamily="34" charset="0"/>
              <a:buChar char="•"/>
            </a:pPr>
            <a:r>
              <a:rPr lang="en-US" dirty="0" smtClean="0"/>
              <a:t>For 116 brain regions and 1029 time frames</a:t>
            </a:r>
          </a:p>
        </p:txBody>
      </p:sp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04" y="3940696"/>
            <a:ext cx="495196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8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7848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0312" y="2284512"/>
            <a:ext cx="6048672" cy="58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Left Brace 30"/>
          <p:cNvSpPr/>
          <p:nvPr/>
        </p:nvSpPr>
        <p:spPr bwMode="auto">
          <a:xfrm>
            <a:off x="5206256" y="235652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6016" y="3220616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760" y="4588768"/>
            <a:ext cx="2057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Left Brace 34"/>
          <p:cNvSpPr/>
          <p:nvPr/>
        </p:nvSpPr>
        <p:spPr bwMode="auto">
          <a:xfrm>
            <a:off x="5206256" y="4444752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6" name="Left Brace 35"/>
          <p:cNvSpPr/>
          <p:nvPr/>
        </p:nvSpPr>
        <p:spPr bwMode="auto">
          <a:xfrm>
            <a:off x="5206256" y="6604992"/>
            <a:ext cx="360040" cy="1296144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6016" y="5308848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hemisphere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2080" y="70370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 flipH="1" flipV="1">
            <a:off x="2469952" y="6244952"/>
            <a:ext cx="1152128" cy="86409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685976" y="3580656"/>
            <a:ext cx="432048" cy="144016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7" idx="1"/>
          </p:cNvCxnSpPr>
          <p:nvPr/>
        </p:nvCxnSpPr>
        <p:spPr bwMode="auto">
          <a:xfrm flipH="1" flipV="1">
            <a:off x="2685976" y="5020816"/>
            <a:ext cx="360040" cy="488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Left Brace 50"/>
          <p:cNvSpPr/>
          <p:nvPr/>
        </p:nvSpPr>
        <p:spPr bwMode="auto">
          <a:xfrm rot="5400000">
            <a:off x="7006456" y="91636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5400000">
            <a:off x="9130692" y="880356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7" name="Left Brace 56"/>
          <p:cNvSpPr/>
          <p:nvPr/>
        </p:nvSpPr>
        <p:spPr bwMode="auto">
          <a:xfrm rot="5400000">
            <a:off x="10894888" y="1276400"/>
            <a:ext cx="360040" cy="136815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8230592" y="2356520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0390832" y="2284512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42360" y="444475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6142360" y="660499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070352" y="127640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30592" y="12764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hemisphere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90832" y="127640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</a:p>
        </p:txBody>
      </p:sp>
    </p:spTree>
    <p:extLst>
      <p:ext uri="{BB962C8B-B14F-4D97-AF65-F5344CB8AC3E}">
        <p14:creationId xmlns:p14="http://schemas.microsoft.com/office/powerpoint/2010/main" val="2224061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00113" y="2356520"/>
            <a:ext cx="5530279" cy="7920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Found by </a:t>
            </a:r>
            <a:r>
              <a:rPr lang="en-US" dirty="0" err="1" smtClean="0"/>
              <a:t>Hinne</a:t>
            </a:r>
            <a:r>
              <a:rPr lang="en-US" dirty="0" smtClean="0"/>
              <a:t> at al:</a:t>
            </a:r>
            <a:endParaRPr lang="en-US" dirty="0"/>
          </a:p>
        </p:txBody>
      </p:sp>
      <p:sp>
        <p:nvSpPr>
          <p:cNvPr id="27" name="Content Placeholder 24"/>
          <p:cNvSpPr txBox="1">
            <a:spLocks/>
          </p:cNvSpPr>
          <p:nvPr/>
        </p:nvSpPr>
        <p:spPr bwMode="auto">
          <a:xfrm>
            <a:off x="6430392" y="2428528"/>
            <a:ext cx="5530279" cy="718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marL="342847" marR="0" lvl="0" indent="-34284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Found with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 PC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: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777" y="3092562"/>
            <a:ext cx="4824536" cy="472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4368" y="3138940"/>
            <a:ext cx="4824536" cy="46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748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Direction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Many double arrows and little single-oriented arrows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Little consistency between subjects and regions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888" y="541424"/>
            <a:ext cx="9433048" cy="764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1313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causality?</a:t>
            </a:r>
            <a:endParaRPr lang="en-US" dirty="0"/>
          </a:p>
        </p:txBody>
      </p:sp>
      <p:pic>
        <p:nvPicPr>
          <p:cNvPr id="9" name="Picture 8" descr="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8" y="3508648"/>
            <a:ext cx="1584176" cy="1778157"/>
          </a:xfrm>
          <a:prstGeom prst="rect">
            <a:avLst/>
          </a:prstGeom>
        </p:spPr>
      </p:pic>
      <p:pic>
        <p:nvPicPr>
          <p:cNvPr id="10" name="Picture 9" descr="lam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68" y="2932584"/>
            <a:ext cx="2232248" cy="263948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5854328" y="4084712"/>
            <a:ext cx="1584176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801190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Promising research, but …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Model oriented</a:t>
            </a:r>
          </a:p>
          <a:p>
            <a:r>
              <a:rPr lang="en-US" dirty="0" smtClean="0"/>
              <a:t>Incorrect model assumptions</a:t>
            </a:r>
          </a:p>
          <a:p>
            <a:r>
              <a:rPr lang="en-US" dirty="0" smtClean="0"/>
              <a:t>Coarse data</a:t>
            </a:r>
          </a:p>
          <a:p>
            <a:r>
              <a:rPr lang="en-US" dirty="0" smtClean="0"/>
              <a:t>No anatomical plausibility found yet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Future research</a:t>
            </a:r>
          </a:p>
          <a:p>
            <a:r>
              <a:rPr lang="en-US" dirty="0" smtClean="0"/>
              <a:t>Task </a:t>
            </a:r>
            <a:r>
              <a:rPr lang="en-US" dirty="0"/>
              <a:t>oriented vs. resting-</a:t>
            </a:r>
            <a:r>
              <a:rPr lang="en-US" dirty="0" smtClean="0"/>
              <a:t>state</a:t>
            </a:r>
            <a:endParaRPr lang="en-US" dirty="0"/>
          </a:p>
          <a:p>
            <a:r>
              <a:rPr lang="en-US" dirty="0" smtClean="0"/>
              <a:t>Bayesian methods</a:t>
            </a:r>
          </a:p>
          <a:p>
            <a:r>
              <a:rPr lang="en-US" dirty="0" smtClean="0"/>
              <a:t>Causal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52972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80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ainnetwo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772344"/>
            <a:ext cx="8248228" cy="7598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causality?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958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dependencies between variables as a Directed Acyclic Graph (DAG)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Probabilistic interpretation:</a:t>
            </a:r>
            <a:endParaRPr lang="en-US" dirty="0"/>
          </a:p>
        </p:txBody>
      </p:sp>
      <p:pic>
        <p:nvPicPr>
          <p:cNvPr id="5" name="Picture 4" descr="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04" y="2860576"/>
            <a:ext cx="5060314" cy="3761944"/>
          </a:xfrm>
          <a:prstGeom prst="rect">
            <a:avLst/>
          </a:prstGeom>
        </p:spPr>
      </p:pic>
      <p:pic>
        <p:nvPicPr>
          <p:cNvPr id="8" name="Picture 7" descr="joint_pro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12" y="7145837"/>
            <a:ext cx="5544616" cy="10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337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two subsets of variables are </a:t>
            </a:r>
            <a:r>
              <a:rPr lang="en-US" b="1" dirty="0" smtClean="0"/>
              <a:t>conditionally independent </a:t>
            </a:r>
            <a:r>
              <a:rPr lang="en-US" dirty="0" smtClean="0"/>
              <a:t>given a separating subset: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every path from a node in A to a node in B </a:t>
            </a:r>
            <a:r>
              <a:rPr lang="en-US" dirty="0" smtClean="0"/>
              <a:t>is blocked by 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and B are </a:t>
            </a:r>
            <a:r>
              <a:rPr lang="en-US" b="1" dirty="0" smtClean="0"/>
              <a:t>d-separated </a:t>
            </a:r>
            <a:r>
              <a:rPr lang="en-US" dirty="0" smtClean="0"/>
              <a:t>given 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global_mark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97" y="3036952"/>
            <a:ext cx="3456384" cy="517758"/>
          </a:xfrm>
          <a:prstGeom prst="rect">
            <a:avLst/>
          </a:prstGeom>
        </p:spPr>
      </p:pic>
      <p:pic>
        <p:nvPicPr>
          <p:cNvPr id="4" name="Picture 3" descr="cond_inde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80" y="6749008"/>
            <a:ext cx="8950672" cy="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0412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Underlying causal structure can be modeled by a DAG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and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 phenomenon is independent of its non-effects given its direct causes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(Causal Markov Condition)</a:t>
            </a:r>
          </a:p>
        </p:txBody>
      </p:sp>
    </p:spTree>
    <p:extLst>
      <p:ext uri="{BB962C8B-B14F-4D97-AF65-F5344CB8AC3E}">
        <p14:creationId xmlns:p14="http://schemas.microsoft.com/office/powerpoint/2010/main" val="1065997628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</a:t>
            </a:r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</a:t>
            </a:r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530279" cy="2047135"/>
          </a:xfrm>
        </p:spPr>
        <p:txBody>
          <a:bodyPr/>
          <a:lstStyle/>
          <a:p>
            <a:r>
              <a:rPr lang="en-US" dirty="0" smtClean="0"/>
              <a:t>Based on very simple rules</a:t>
            </a:r>
          </a:p>
          <a:p>
            <a:r>
              <a:rPr lang="en-US" dirty="0" smtClean="0"/>
              <a:t>Finding directions based on only structure is done with V-structures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253928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92510" y="4012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94088" y="4804792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829992" y="4804792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118024" y="566888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04178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26736" y="156443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9454728" y="2356520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8680242" y="2356520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8806656" y="286057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8344" y="4156720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8104178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9526736" y="379668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9454728" y="4588768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680242" y="4588768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8806656" y="50928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104178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9526736" y="6028928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9454728" y="6821016"/>
            <a:ext cx="331206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680242" y="6821016"/>
            <a:ext cx="342438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8806656" y="732507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8158584" y="1564432"/>
            <a:ext cx="2016224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8374608" y="1564432"/>
            <a:ext cx="1872208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8158584" y="3868688"/>
            <a:ext cx="2016224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8374608" y="3868688"/>
            <a:ext cx="1872208" cy="19442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508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Pages>0</Pages>
  <Words>574</Words>
  <Characters>0</Characters>
  <Application>Microsoft Macintosh PowerPoint</Application>
  <PresentationFormat>Custom</PresentationFormat>
  <Lines>0</Lines>
  <Paragraphs>190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Opening dia's</vt:lpstr>
      <vt:lpstr>Basis pagina</vt:lpstr>
      <vt:lpstr>Causal Discovery for Effective Connectivity in Human Brains</vt:lpstr>
      <vt:lpstr>What is causality?</vt:lpstr>
      <vt:lpstr>What is causality?</vt:lpstr>
      <vt:lpstr>Brain Connectivity</vt:lpstr>
      <vt:lpstr>Causal Discovery</vt:lpstr>
      <vt:lpstr>Directed Separation</vt:lpstr>
      <vt:lpstr>Causal interpretation</vt:lpstr>
      <vt:lpstr>Causal discovery</vt:lpstr>
      <vt:lpstr>Causal discovery</vt:lpstr>
      <vt:lpstr>Causal discovery</vt:lpstr>
      <vt:lpstr>Causal discovery</vt:lpstr>
      <vt:lpstr>Causal sufficiency (closed world assumption)</vt:lpstr>
      <vt:lpstr>Algorithm: Structure with PC</vt:lpstr>
      <vt:lpstr>Algorithm: Structure with PC</vt:lpstr>
      <vt:lpstr>Algorithm: direction with PC</vt:lpstr>
      <vt:lpstr>What we have</vt:lpstr>
      <vt:lpstr>Structure</vt:lpstr>
      <vt:lpstr>Structure</vt:lpstr>
      <vt:lpstr>Direction</vt:lpstr>
      <vt:lpstr>Discussion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312</cp:revision>
  <dcterms:created xsi:type="dcterms:W3CDTF">2010-10-05T13:34:04Z</dcterms:created>
  <dcterms:modified xsi:type="dcterms:W3CDTF">2013-12-17T10:30:11Z</dcterms:modified>
</cp:coreProperties>
</file>