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17"/>
  </p:notesMasterIdLst>
  <p:handoutMasterIdLst>
    <p:handoutMasterId r:id="rId18"/>
  </p:handoutMasterIdLst>
  <p:sldIdLst>
    <p:sldId id="344" r:id="rId3"/>
    <p:sldId id="345" r:id="rId4"/>
    <p:sldId id="368" r:id="rId5"/>
    <p:sldId id="362" r:id="rId6"/>
    <p:sldId id="363" r:id="rId7"/>
    <p:sldId id="364" r:id="rId8"/>
    <p:sldId id="365" r:id="rId9"/>
    <p:sldId id="366" r:id="rId10"/>
    <p:sldId id="367" r:id="rId11"/>
    <p:sldId id="369" r:id="rId12"/>
    <p:sldId id="361" r:id="rId13"/>
    <p:sldId id="357" r:id="rId14"/>
    <p:sldId id="353" r:id="rId15"/>
    <p:sldId id="355" r:id="rId16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1pPr>
    <a:lvl2pPr marL="457129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2pPr>
    <a:lvl3pPr marL="91426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3pPr>
    <a:lvl4pPr marL="137139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4pPr>
    <a:lvl5pPr marL="1828518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5pPr>
    <a:lvl6pPr marL="2285650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6pPr>
    <a:lvl7pPr marL="2742778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7pPr>
    <a:lvl8pPr marL="319990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8pPr>
    <a:lvl9pPr marL="3657039" algn="l" defTabSz="914260" rtl="0" eaLnBrk="1" latinLnBrk="0" hangingPunct="1">
      <a:defRPr sz="4000" kern="1200">
        <a:solidFill>
          <a:srgbClr val="FFFFFF"/>
        </a:solidFill>
        <a:latin typeface="American Typewriter"/>
        <a:ea typeface="ヒラギノ明朝 ProN W3"/>
        <a:cs typeface="ヒラギノ明朝 ProN W3"/>
        <a:sym typeface="American Typewrite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0181A"/>
    <a:srgbClr val="0089B9"/>
    <a:srgbClr val="BE311A"/>
    <a:srgbClr val="C1C6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54" d="100"/>
          <a:sy n="54" d="100"/>
        </p:scale>
        <p:origin x="-1974" y="-7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87D2189A-9444-4012-B761-F876334615CA}" type="datetime1">
              <a:rPr lang="nl-NL"/>
              <a:pPr>
                <a:defRPr/>
              </a:pPr>
              <a:t>14-12-2013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98F543D2-EAAA-4BB1-B46F-7813DFD4AF56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9163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76E27D97-526C-42E9-95E6-1A5C6B1A83E9}" type="datetime1">
              <a:rPr lang="nl-NL"/>
              <a:pPr>
                <a:defRPr/>
              </a:pPr>
              <a:t>14-12-2013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merican Typewriter" charset="0"/>
                <a:ea typeface="ヒラギノ明朝 ProN W3" charset="-128"/>
                <a:cs typeface="+mn-cs"/>
                <a:sym typeface="American Typewriter" charset="0"/>
              </a:defRPr>
            </a:lvl1pPr>
          </a:lstStyle>
          <a:p>
            <a:pPr>
              <a:defRPr/>
            </a:pPr>
            <a:fld id="{D1AD20AA-AF9A-4FD6-8BB7-988C179A55D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528357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129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26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390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518" algn="l" defTabSz="457129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5650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78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0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45712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smtClean="0">
              <a:ea typeface="ＭＳ Ｐゴシック"/>
              <a:cs typeface="ＭＳ Ｐゴシック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8C4518-6202-4393-A01F-64E1B904784E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1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2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3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4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5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nl-NL" dirty="0" err="1" smtClean="0">
              <a:ea typeface="ＭＳ Ｐゴシック"/>
              <a:cs typeface="ＭＳ Ｐゴシック"/>
            </a:endParaRPr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383FC1-F42E-47B5-9D4A-A5970A8BDDF7}" type="slidenum">
              <a:rPr lang="nl-NL" smtClean="0">
                <a:latin typeface="American Typewriter"/>
                <a:ea typeface="ヒラギノ明朝 ProN W3"/>
                <a:cs typeface="ヒラギノ明朝 ProN W3"/>
                <a:sym typeface="American Typewriter"/>
              </a:rPr>
              <a:pPr/>
              <a:t>6</a:t>
            </a:fld>
            <a:endParaRPr lang="nl-NL" smtClean="0">
              <a:latin typeface="American Typewriter"/>
              <a:ea typeface="ヒラギノ明朝 ProN W3"/>
              <a:cs typeface="ヒラギノ明朝 ProN W3"/>
              <a:sym typeface="American Typewri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8"/>
            <a:ext cx="8789988" cy="65920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1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2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3"/>
            <a:ext cx="6502400" cy="4212001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Tx/>
              <a:buChar char="•"/>
              <a:defRPr/>
            </a:pPr>
            <a:endParaRPr lang="nl-NL" sz="2100">
              <a:solidFill>
                <a:srgbClr val="141313"/>
              </a:solidFill>
              <a:latin typeface="Arial" charset="0"/>
              <a:ea typeface="ＭＳ Ｐゴシック" charset="-128"/>
              <a:cs typeface="+mn-cs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" y="1676401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1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2999" cy="533402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129" indent="0">
              <a:buNone/>
              <a:defRPr sz="1100"/>
            </a:lvl2pPr>
            <a:lvl3pPr marL="914260" indent="0">
              <a:buNone/>
              <a:defRPr sz="1000"/>
            </a:lvl3pPr>
            <a:lvl4pPr marL="1371390" indent="0">
              <a:buNone/>
              <a:defRPr sz="900"/>
            </a:lvl4pPr>
            <a:lvl5pPr marL="1828518" indent="0">
              <a:buNone/>
              <a:defRPr sz="900"/>
            </a:lvl5pPr>
            <a:lvl6pPr marL="2285650" indent="0">
              <a:buNone/>
              <a:defRPr sz="900"/>
            </a:lvl6pPr>
            <a:lvl7pPr marL="2742778" indent="0">
              <a:buNone/>
              <a:defRPr sz="900"/>
            </a:lvl7pPr>
            <a:lvl8pPr marL="3199909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4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5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5" y="2772001"/>
            <a:ext cx="5284800" cy="5155200"/>
          </a:xfrm>
        </p:spPr>
        <p:txBody>
          <a:bodyPr/>
          <a:lstStyle>
            <a:lvl1pPr marL="0" indent="0">
              <a:buNone/>
              <a:defRPr sz="26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6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6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6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6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0999" y="3126601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Lucida Grande"/>
              <a:buNone/>
              <a:defRPr sz="2600">
                <a:latin typeface="+mn-lt"/>
              </a:defRPr>
            </a:lvl2pPr>
            <a:lvl3pPr marL="0" indent="0">
              <a:buFont typeface="Lucida Grande"/>
              <a:buNone/>
              <a:defRPr sz="2600">
                <a:latin typeface="+mn-lt"/>
              </a:defRPr>
            </a:lvl3pPr>
            <a:lvl4pPr marL="0" indent="0">
              <a:buFont typeface="Lucida Grande"/>
              <a:buNone/>
              <a:defRPr sz="2600">
                <a:latin typeface="+mn-lt"/>
              </a:defRPr>
            </a:lvl4pPr>
            <a:lvl5pPr marL="0" indent="0">
              <a:buFont typeface="Lucida Grande"/>
              <a:buNone/>
              <a:defRPr sz="26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defRPr sz="26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1" y="2070000"/>
            <a:ext cx="5328000" cy="6007100"/>
          </a:xfrm>
        </p:spPr>
        <p:txBody>
          <a:bodyPr/>
          <a:lstStyle>
            <a:lvl1pPr marL="0" indent="0">
              <a:buNone/>
              <a:defRPr sz="2600">
                <a:latin typeface="+mn-lt"/>
              </a:defRPr>
            </a:lvl1pPr>
            <a:lvl2pPr marL="0" indent="0">
              <a:buFont typeface="Arial"/>
              <a:buNone/>
              <a:defRPr sz="2600">
                <a:latin typeface="+mn-lt"/>
              </a:defRPr>
            </a:lvl2pPr>
            <a:lvl3pPr marL="0" indent="0">
              <a:buFont typeface="Arial"/>
              <a:buNone/>
              <a:defRPr sz="2600">
                <a:latin typeface="+mn-lt"/>
              </a:defRPr>
            </a:lvl3pPr>
            <a:lvl4pPr marL="0" indent="0">
              <a:buFont typeface="Arial"/>
              <a:buNone/>
              <a:defRPr sz="2600">
                <a:latin typeface="+mn-lt"/>
              </a:defRPr>
            </a:lvl4pPr>
            <a:lvl5pPr marL="0" indent="0">
              <a:buFont typeface="Arial"/>
              <a:buNone/>
              <a:defRPr sz="2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4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129" indent="0">
              <a:buNone/>
              <a:defRPr sz="2800"/>
            </a:lvl2pPr>
            <a:lvl3pPr marL="914260" indent="0">
              <a:buNone/>
              <a:defRPr sz="2400"/>
            </a:lvl3pPr>
            <a:lvl4pPr marL="1371390" indent="0">
              <a:buNone/>
              <a:defRPr sz="2000"/>
            </a:lvl4pPr>
            <a:lvl5pPr marL="1828518" indent="0">
              <a:buNone/>
              <a:defRPr sz="2000"/>
            </a:lvl5pPr>
            <a:lvl6pPr marL="2285650" indent="0">
              <a:buNone/>
              <a:defRPr sz="2000"/>
            </a:lvl6pPr>
            <a:lvl7pPr marL="2742778" indent="0">
              <a:buNone/>
              <a:defRPr sz="2000"/>
            </a:lvl7pPr>
            <a:lvl8pPr marL="3199909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5" y="1692275"/>
            <a:ext cx="11430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5" y="2771775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066801" y="2921000"/>
            <a:ext cx="11430000" cy="5156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0791" tIns="50791" rIns="50791" bIns="50791"/>
          <a:lstStyle/>
          <a:p>
            <a:pPr marL="342847" indent="-342847" eaLnBrk="0" hangingPunct="0">
              <a:buFont typeface="Arial" charset="0"/>
              <a:buChar char="•"/>
              <a:defRPr/>
            </a:pPr>
            <a:endParaRPr lang="nl-NL" sz="3000">
              <a:solidFill>
                <a:srgbClr val="141313"/>
              </a:solidFill>
              <a:latin typeface="Arial" charset="0"/>
              <a:ea typeface="ヒラギノ明朝 ProN W3" charset="-128"/>
              <a:cs typeface="+mn-cs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8826500" y="8802692"/>
            <a:ext cx="367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ＭＳ Ｐゴシック" charset="-128"/>
          <a:cs typeface="Arial"/>
          <a:sym typeface="Kievit-Medium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ＭＳ Ｐゴシック" charset="-128"/>
          <a:cs typeface="Arial" pitchFamily="34" charset="0"/>
          <a:sym typeface="Kievit-Medium"/>
        </a:defRPr>
      </a:lvl5pPr>
      <a:lvl6pPr marL="457129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600">
          <a:solidFill>
            <a:schemeClr val="tx1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/>
            </a:endParaRP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 cap="flat">
            <a:solidFill>
              <a:srgbClr val="BE311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defRPr/>
            </a:pPr>
            <a:endParaRPr lang="nl-NL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pic>
        <p:nvPicPr>
          <p:cNvPr id="6150" name="Afbeelding 10" descr="RU_E_A4_CMYK.eps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26500" y="8802688"/>
            <a:ext cx="3673475" cy="64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ＭＳ Ｐゴシック" charset="-128"/>
          <a:cs typeface="Arial"/>
          <a:sym typeface="Kievit-Book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ＭＳ Ｐゴシック" charset="-128"/>
          <a:cs typeface="Arial" pitchFamily="34" charset="0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847" indent="-342847" algn="l" rtl="0" eaLnBrk="0" fontAlgn="base" hangingPunct="0">
        <a:spcBef>
          <a:spcPct val="0"/>
        </a:spcBef>
        <a:spcAft>
          <a:spcPct val="0"/>
        </a:spcAft>
        <a:buChar char="•"/>
        <a:defRPr sz="2600">
          <a:solidFill>
            <a:srgbClr val="141313"/>
          </a:solidFill>
          <a:latin typeface="Arial"/>
          <a:ea typeface="ＭＳ Ｐゴシック" charset="-128"/>
          <a:cs typeface="Arial"/>
          <a:sym typeface="Kievit-Book"/>
        </a:defRPr>
      </a:lvl1pPr>
      <a:lvl2pPr marL="742835" indent="-285706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2pPr>
      <a:lvl3pPr marL="1142824" indent="-228565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3pPr>
      <a:lvl4pPr marL="1599957" indent="-228565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4pPr>
      <a:lvl5pPr marL="2057084" indent="-228565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ＭＳ Ｐゴシック" charset="-128"/>
          <a:cs typeface="ＭＳ Ｐゴシック"/>
          <a:sym typeface="Kievit-Book"/>
        </a:defRPr>
      </a:lvl5pPr>
      <a:lvl6pPr marL="457129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26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518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8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ＭＳ Ｐゴシック"/>
                <a:cs typeface="Arial" pitchFamily="34" charset="0"/>
              </a:rPr>
              <a:t>Causal Discovery for Effective Connectivity in Human Brains</a:t>
            </a:r>
          </a:p>
        </p:txBody>
      </p:sp>
      <p:sp>
        <p:nvSpPr>
          <p:cNvPr id="19458" name="Tijdelijke aanduiding voor inhoud 4"/>
          <p:cNvSpPr>
            <a:spLocks noGrp="1"/>
          </p:cNvSpPr>
          <p:nvPr>
            <p:ph idx="1"/>
          </p:nvPr>
        </p:nvSpPr>
        <p:spPr>
          <a:xfrm>
            <a:off x="900113" y="2771775"/>
            <a:ext cx="10642847" cy="5156200"/>
          </a:xfrm>
        </p:spPr>
        <p:txBody>
          <a:bodyPr/>
          <a:lstStyle/>
          <a:p>
            <a:pPr algn="r"/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December 18</a:t>
            </a:r>
            <a:r>
              <a:rPr lang="en-US" sz="2400" i="1" baseline="300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nd</a:t>
            </a:r>
            <a:r>
              <a:rPr lang="en-US" sz="2400" i="1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ea typeface="ＭＳ Ｐゴシック"/>
                <a:cs typeface="Arial" pitchFamily="34" charset="0"/>
              </a:rPr>
              <a:t>2013</a:t>
            </a:r>
          </a:p>
          <a:p>
            <a:endParaRPr lang="en-US" sz="2400" dirty="0">
              <a:solidFill>
                <a:schemeClr val="accent3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Ramon Janssen, Tom de Ruijter</a:t>
            </a:r>
          </a:p>
          <a:p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Supervision by Max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Hinne</a:t>
            </a:r>
            <a:r>
              <a:rPr lang="en-US" sz="2400" dirty="0">
                <a:latin typeface="Arial" pitchFamily="34" charset="0"/>
                <a:ea typeface="ＭＳ Ｐゴシック"/>
                <a:cs typeface="Arial" pitchFamily="34" charset="0"/>
              </a:rPr>
              <a:t>, Tom </a:t>
            </a:r>
            <a:r>
              <a:rPr lang="en-US" sz="2400" dirty="0" err="1">
                <a:latin typeface="Arial" pitchFamily="34" charset="0"/>
                <a:ea typeface="ＭＳ Ｐゴシック"/>
                <a:cs typeface="Arial" pitchFamily="34" charset="0"/>
              </a:rPr>
              <a:t>Claassen</a:t>
            </a:r>
            <a:endParaRPr lang="en-US" sz="2400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7" name="Content Placeholder 24"/>
          <p:cNvSpPr txBox="1">
            <a:spLocks/>
          </p:cNvSpPr>
          <p:nvPr/>
        </p:nvSpPr>
        <p:spPr bwMode="auto">
          <a:xfrm>
            <a:off x="6430392" y="2428528"/>
            <a:ext cx="5530279" cy="718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marL="342847" marR="0" lvl="0" indent="-34284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Found with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 PC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5896" y="4012704"/>
            <a:ext cx="3888431" cy="381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4012704"/>
            <a:ext cx="3926662" cy="382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1942604"/>
          </a:xfrm>
        </p:spPr>
        <p:txBody>
          <a:bodyPr/>
          <a:lstStyle/>
          <a:p>
            <a:r>
              <a:rPr lang="en-US" dirty="0" smtClean="0"/>
              <a:t>Connections within cerebellum and within hemispheres are clearer with DTI-measurements</a:t>
            </a:r>
          </a:p>
          <a:p>
            <a:r>
              <a:rPr lang="en-US" dirty="0" smtClean="0"/>
              <a:t>Connections between the two hemispheres (corpus </a:t>
            </a:r>
            <a:r>
              <a:rPr lang="en-US" dirty="0" err="1" smtClean="0"/>
              <a:t>callosum</a:t>
            </a:r>
            <a:r>
              <a:rPr lang="en-US" dirty="0" smtClean="0"/>
              <a:t>) much clearer with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355978" cy="574452"/>
          </a:xfrm>
        </p:spPr>
        <p:txBody>
          <a:bodyPr/>
          <a:lstStyle/>
          <a:p>
            <a:r>
              <a:rPr lang="en-US" dirty="0" smtClean="0"/>
              <a:t>Step two: inferring the direction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64628" y="3432336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383919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3210" y="343233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 bwMode="auto">
          <a:xfrm>
            <a:off x="2263937" y="4131645"/>
            <a:ext cx="239964" cy="86586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 bwMode="auto">
          <a:xfrm flipH="1">
            <a:off x="3083228" y="4131644"/>
            <a:ext cx="239964" cy="86586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383918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8" idx="0"/>
          </p:cNvCxnSpPr>
          <p:nvPr/>
        </p:nvCxnSpPr>
        <p:spPr bwMode="auto">
          <a:xfrm flipH="1">
            <a:off x="2793564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022501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24" name="Straight Arrow Connector 23"/>
          <p:cNvCxnSpPr>
            <a:stCxn id="6" idx="5"/>
            <a:endCxn id="23" idx="1"/>
          </p:cNvCxnSpPr>
          <p:nvPr/>
        </p:nvCxnSpPr>
        <p:spPr bwMode="auto">
          <a:xfrm>
            <a:off x="3902519" y="4131644"/>
            <a:ext cx="239964" cy="8374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Right Arrow 80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28114" y="343664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8347405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166696" y="343663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 bwMode="auto">
          <a:xfrm>
            <a:off x="8227423" y="4135949"/>
            <a:ext cx="239964" cy="86155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cxnSp>
        <p:nvCxnSpPr>
          <p:cNvPr id="66" name="Straight Arrow Connector 65"/>
          <p:cNvCxnSpPr>
            <a:stCxn id="64" idx="3"/>
            <a:endCxn id="63" idx="7"/>
          </p:cNvCxnSpPr>
          <p:nvPr/>
        </p:nvCxnSpPr>
        <p:spPr bwMode="auto">
          <a:xfrm flipH="1">
            <a:off x="9046714" y="4135948"/>
            <a:ext cx="239964" cy="86155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triangle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347404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 smtClean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8" name="Straight Arrow Connector 67"/>
          <p:cNvCxnSpPr>
            <a:stCxn id="63" idx="4"/>
            <a:endCxn id="67" idx="0"/>
          </p:cNvCxnSpPr>
          <p:nvPr/>
        </p:nvCxnSpPr>
        <p:spPr bwMode="auto">
          <a:xfrm flipH="1">
            <a:off x="8757050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9985987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D</a:t>
            </a:r>
          </a:p>
        </p:txBody>
      </p:sp>
      <p:cxnSp>
        <p:nvCxnSpPr>
          <p:cNvPr id="79" name="Straight Arrow Connector 78"/>
          <p:cNvCxnSpPr>
            <a:stCxn id="64" idx="5"/>
            <a:endCxn id="72" idx="1"/>
          </p:cNvCxnSpPr>
          <p:nvPr/>
        </p:nvCxnSpPr>
        <p:spPr bwMode="auto">
          <a:xfrm>
            <a:off x="9866005" y="4135948"/>
            <a:ext cx="239964" cy="83309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792327" y="7524889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real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8076" y="7505977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inferred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1495584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2047135"/>
          </a:xfrm>
        </p:spPr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Variance between subjects</a:t>
            </a:r>
          </a:p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Latent 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497155" y="4597053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677864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316446" y="621774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 bwMode="auto">
          <a:xfrm flipH="1">
            <a:off x="2087510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 bwMode="auto">
          <a:xfrm>
            <a:off x="3196465" y="5296363"/>
            <a:ext cx="529628" cy="92138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5988743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B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7325" y="617294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C</a:t>
            </a:r>
          </a:p>
        </p:txBody>
      </p:sp>
      <p:cxnSp>
        <p:nvCxnSpPr>
          <p:cNvPr id="12" name="Straight Connector 11"/>
          <p:cNvCxnSpPr>
            <a:stCxn id="9" idx="6"/>
            <a:endCxn id="10" idx="2"/>
          </p:cNvCxnSpPr>
          <p:nvPr/>
        </p:nvCxnSpPr>
        <p:spPr bwMode="auto">
          <a:xfrm>
            <a:off x="6808034" y="6582591"/>
            <a:ext cx="819291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6790434" y="45167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2" tIns="78019" rIns="130032" bIns="65017" numCol="1" rtlCol="0" anchor="t" anchorCtr="0" compatLnSpc="1">
            <a:prstTxWarp prst="textNoShape">
              <a:avLst/>
            </a:prstTxWarp>
          </a:bodyPr>
          <a:lstStyle/>
          <a:p>
            <a:pPr algn="ctr" defTabSz="1300326"/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ea typeface="ヒラギノ明朝 ProN W3" charset="-128"/>
                <a:cs typeface="Times New Roman" pitchFamily="18" charset="0"/>
                <a:sym typeface="American Typewriter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118717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&amp;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3434210"/>
              </p:ext>
            </p:extLst>
          </p:nvPr>
        </p:nvGraphicFramePr>
        <p:xfrm>
          <a:off x="957786" y="5470872"/>
          <a:ext cx="11467897" cy="28793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770"/>
                <a:gridCol w="982647"/>
                <a:gridCol w="982647"/>
                <a:gridCol w="982647"/>
                <a:gridCol w="1045879"/>
                <a:gridCol w="919416"/>
                <a:gridCol w="1169787"/>
                <a:gridCol w="1241793"/>
                <a:gridCol w="843017"/>
                <a:gridCol w="982647"/>
                <a:gridCol w="982647"/>
              </a:tblGrid>
              <a:tr h="3732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Week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42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45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46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Implementation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without</a:t>
                      </a:r>
                      <a:r>
                        <a:rPr lang="en-US" sz="1800" baseline="0" dirty="0" smtClean="0"/>
                        <a:t> structure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Setup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without structure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Analysis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PC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BCCD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2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Writing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Write article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00113" y="2070104"/>
            <a:ext cx="11049000" cy="3094731"/>
          </a:xfrm>
        </p:spPr>
        <p:txBody>
          <a:bodyPr/>
          <a:lstStyle/>
          <a:p>
            <a:r>
              <a:rPr lang="en-US" dirty="0" smtClean="0"/>
              <a:t>Two tracks: </a:t>
            </a:r>
            <a:r>
              <a:rPr lang="en-US" u="sng" dirty="0" smtClean="0"/>
              <a:t>with</a:t>
            </a:r>
            <a:r>
              <a:rPr lang="en-US" dirty="0" smtClean="0"/>
              <a:t> given structure and </a:t>
            </a:r>
            <a:r>
              <a:rPr lang="en-US" u="sng" dirty="0" smtClean="0"/>
              <a:t>without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="" val="362402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3"/>
            <a:ext cx="11049000" cy="7126561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62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rain-connectivity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844" t="2289" r="-6556" b="15508"/>
          <a:stretch/>
        </p:blipFill>
        <p:spPr>
          <a:xfrm>
            <a:off x="-122332" y="1316434"/>
            <a:ext cx="12906375" cy="7016750"/>
          </a:xfrm>
        </p:spPr>
      </p:pic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Brain Connectivity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err="1" smtClean="0"/>
              <a:t>fMRI</a:t>
            </a:r>
            <a:r>
              <a:rPr lang="en-US" dirty="0" smtClean="0"/>
              <a:t> and DTI data of six subjects</a:t>
            </a:r>
          </a:p>
        </p:txBody>
      </p:sp>
      <p:pic>
        <p:nvPicPr>
          <p:cNvPr id="7" name="Picture 6" descr="dti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237" b="7237"/>
          <a:stretch/>
        </p:blipFill>
        <p:spPr>
          <a:xfrm>
            <a:off x="7222483" y="2861999"/>
            <a:ext cx="5280587" cy="3960439"/>
          </a:xfrm>
          <a:prstGeom prst="rect">
            <a:avLst/>
          </a:prstGeom>
        </p:spPr>
      </p:pic>
      <p:pic>
        <p:nvPicPr>
          <p:cNvPr id="8" name="Picture 7" descr="fmri-brai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800" y="3148608"/>
            <a:ext cx="5328592" cy="36417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8023" y="7109046"/>
            <a:ext cx="1267445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fMRI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8704" y="7109046"/>
            <a:ext cx="1010964" cy="707886"/>
          </a:xfrm>
          <a:prstGeom prst="rect">
            <a:avLst/>
          </a:prstGeom>
          <a:noFill/>
        </p:spPr>
        <p:txBody>
          <a:bodyPr wrap="none" lIns="91425" tIns="45712" rIns="91425" bIns="45712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DTI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err="1" smtClean="0"/>
              <a:t>fMRI</a:t>
            </a:r>
            <a:r>
              <a:rPr lang="en-US" dirty="0" smtClean="0"/>
              <a:t> time series measurements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Activity of the brain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each of the 116 brain regions, whether it is activated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1029 time frames</a:t>
            </a:r>
          </a:p>
        </p:txBody>
      </p:sp>
      <p:pic>
        <p:nvPicPr>
          <p:cNvPr id="5" name="Picture 4" descr="fmri-brai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8104" y="4156720"/>
            <a:ext cx="4951962" cy="338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have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DTI measurements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Connectivity of the brain, according to </a:t>
            </a:r>
            <a:r>
              <a:rPr lang="en-US" dirty="0" err="1" smtClean="0"/>
              <a:t>Hinne</a:t>
            </a:r>
            <a:r>
              <a:rPr lang="en-US" dirty="0" smtClean="0"/>
              <a:t> et al.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For each pair of the 116 brain regions, whether they are connected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Binary, square matrix</a:t>
            </a:r>
          </a:p>
        </p:txBody>
      </p:sp>
      <p:pic>
        <p:nvPicPr>
          <p:cNvPr id="6" name="Picture 5" descr="dti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7237" b="7237"/>
          <a:stretch/>
        </p:blipFill>
        <p:spPr>
          <a:xfrm>
            <a:off x="3766096" y="3940696"/>
            <a:ext cx="5280587" cy="39604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" pitchFamily="34" charset="0"/>
                <a:ea typeface="ＭＳ Ｐゴシック"/>
                <a:cs typeface="Arial" pitchFamily="34" charset="0"/>
              </a:rPr>
              <a:t>What we want</a:t>
            </a:r>
            <a:endParaRPr lang="nl-NL" dirty="0" smtClean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Use a causal discovery algorithm on the time series data</a:t>
            </a:r>
          </a:p>
          <a:p>
            <a:pPr marL="514350" lvl="1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Based on statistical dependencies, infer the brain structure</a:t>
            </a:r>
          </a:p>
          <a:p>
            <a:pPr marL="971479" lvl="5" indent="-514350">
              <a:buFont typeface="Arial" pitchFamily="34" charset="0"/>
              <a:buChar char="•"/>
            </a:pPr>
            <a:r>
              <a:rPr lang="en-US" sz="2350" dirty="0" smtClean="0"/>
              <a:t>Can be compared to the DTI measurements, which also describe structure</a:t>
            </a:r>
          </a:p>
          <a:p>
            <a:pPr marL="514350" lvl="1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Based on this structure and </a:t>
            </a:r>
            <a:r>
              <a:rPr lang="en-US" dirty="0" smtClean="0"/>
              <a:t>Bayesian network theories, infer causal relations	</a:t>
            </a:r>
            <a:endParaRPr lang="en-US" dirty="0" smtClean="0"/>
          </a:p>
          <a:p>
            <a:pPr marL="971479" lvl="5" indent="-514350">
              <a:buFont typeface="Arial" pitchFamily="34" charset="0"/>
              <a:buChar char="•"/>
            </a:pPr>
            <a:r>
              <a:rPr lang="en-US" sz="2350" dirty="0" smtClean="0"/>
              <a:t>Should describe which region activates which: effective connectivity!</a:t>
            </a:r>
          </a:p>
          <a:p>
            <a:pPr marL="514350" lvl="1" indent="-514350">
              <a:buFont typeface="Arial" pitchFamily="34" charset="0"/>
              <a:buChar char="•"/>
            </a:pPr>
            <a:endParaRPr lang="en-US" dirty="0" smtClean="0"/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 smtClean="0"/>
              <a:t>PC (Peter-</a:t>
            </a:r>
            <a:r>
              <a:rPr lang="en-US" dirty="0" err="1" smtClean="0"/>
              <a:t>Clarck</a:t>
            </a:r>
            <a:r>
              <a:rPr lang="en-US" dirty="0" smtClean="0"/>
              <a:t>) algorithm can do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70100"/>
            <a:ext cx="9346703" cy="1366540"/>
          </a:xfrm>
        </p:spPr>
        <p:txBody>
          <a:bodyPr/>
          <a:lstStyle/>
          <a:p>
            <a:r>
              <a:rPr lang="en-US" dirty="0" smtClean="0"/>
              <a:t>Step one: inferring the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Based on statistical (conditional) dependencies</a:t>
            </a:r>
          </a:p>
          <a:p>
            <a:r>
              <a:rPr lang="en-US" smtClean="0"/>
              <a:t>Algorithm </a:t>
            </a:r>
            <a:r>
              <a:rPr lang="en-US" dirty="0" smtClean="0"/>
              <a:t>does more than just looking at correlations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564628" y="3457705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383919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03210" y="345770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 bwMode="auto">
          <a:xfrm>
            <a:off x="2263937" y="4157014"/>
            <a:ext cx="239964" cy="8404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 bwMode="auto">
          <a:xfrm flipH="1">
            <a:off x="3083228" y="4157013"/>
            <a:ext cx="239964" cy="84049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2383918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19" name="Straight Arrow Connector 18"/>
          <p:cNvCxnSpPr>
            <a:stCxn id="5" idx="4"/>
            <a:endCxn id="18" idx="0"/>
          </p:cNvCxnSpPr>
          <p:nvPr/>
        </p:nvCxnSpPr>
        <p:spPr bwMode="auto">
          <a:xfrm flipH="1">
            <a:off x="2793564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/>
          <p:cNvSpPr/>
          <p:nvPr/>
        </p:nvSpPr>
        <p:spPr bwMode="auto">
          <a:xfrm>
            <a:off x="4022501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24" name="Straight Arrow Connector 23"/>
          <p:cNvCxnSpPr>
            <a:stCxn id="6" idx="5"/>
            <a:endCxn id="23" idx="1"/>
          </p:cNvCxnSpPr>
          <p:nvPr/>
        </p:nvCxnSpPr>
        <p:spPr bwMode="auto">
          <a:xfrm>
            <a:off x="3902519" y="4157013"/>
            <a:ext cx="239964" cy="81203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1" name="Right Arrow 80"/>
          <p:cNvSpPr/>
          <p:nvPr/>
        </p:nvSpPr>
        <p:spPr bwMode="auto">
          <a:xfrm>
            <a:off x="6009782" y="4849062"/>
            <a:ext cx="492619" cy="500750"/>
          </a:xfrm>
          <a:prstGeom prst="rightArrow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65023" rIns="130046" bIns="650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5pPr>
            <a:lvl6pPr marL="22860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6pPr>
            <a:lvl7pPr marL="27432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7pPr>
            <a:lvl8pPr marL="32004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8pPr>
            <a:lvl9pPr marL="3657600" algn="l" defTabSz="914400" rtl="0" eaLnBrk="1" latinLnBrk="0" hangingPunct="1">
              <a:defRPr sz="4000" kern="1200">
                <a:solidFill>
                  <a:srgbClr val="FFFFFF"/>
                </a:solidFill>
                <a:latin typeface="American Typewriter"/>
                <a:ea typeface="ヒラギノ明朝 ProN W3"/>
                <a:cs typeface="ヒラギノ明朝 ProN W3"/>
                <a:sym typeface="American Typewriter"/>
              </a:defRPr>
            </a:lvl9pPr>
          </a:lstStyle>
          <a:p>
            <a:pPr algn="ctr" defTabSz="1300460"/>
            <a:endParaRPr lang="en-US" sz="5700"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528114" y="345370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8347405" y="4877524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9166696" y="3453699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5" name="Straight Arrow Connector 64"/>
          <p:cNvCxnSpPr>
            <a:stCxn id="62" idx="5"/>
            <a:endCxn id="63" idx="1"/>
          </p:cNvCxnSpPr>
          <p:nvPr/>
        </p:nvCxnSpPr>
        <p:spPr bwMode="auto">
          <a:xfrm>
            <a:off x="8227423" y="4153009"/>
            <a:ext cx="239964" cy="84449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66" name="Straight Arrow Connector 65"/>
          <p:cNvCxnSpPr>
            <a:stCxn id="64" idx="3"/>
            <a:endCxn id="63" idx="7"/>
          </p:cNvCxnSpPr>
          <p:nvPr/>
        </p:nvCxnSpPr>
        <p:spPr bwMode="auto">
          <a:xfrm flipH="1">
            <a:off x="9046714" y="4153008"/>
            <a:ext cx="239964" cy="84449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8347404" y="6476060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68" name="Straight Arrow Connector 67"/>
          <p:cNvCxnSpPr>
            <a:stCxn id="63" idx="4"/>
            <a:endCxn id="67" idx="0"/>
          </p:cNvCxnSpPr>
          <p:nvPr/>
        </p:nvCxnSpPr>
        <p:spPr bwMode="auto">
          <a:xfrm flipH="1">
            <a:off x="8757050" y="5696815"/>
            <a:ext cx="1" cy="77924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9985987" y="4849062"/>
            <a:ext cx="819291" cy="819291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6" tIns="78028" rIns="130046" bIns="65023" numCol="1" rtlCol="0" anchor="t" anchorCtr="0" compatLnSpc="1">
            <a:prstTxWarp prst="textNoShape">
              <a:avLst/>
            </a:prstTxWarp>
          </a:bodyPr>
          <a:lstStyle/>
          <a:p>
            <a:pPr algn="ctr" defTabSz="1300460"/>
            <a:endParaRPr lang="en-US" sz="2800" i="1" dirty="0">
              <a:solidFill>
                <a:schemeClr val="bg1"/>
              </a:solidFill>
              <a:latin typeface="Times New Roman" pitchFamily="18" charset="0"/>
              <a:ea typeface="ヒラギノ明朝 ProN W3" charset="-128"/>
              <a:cs typeface="Times New Roman" pitchFamily="18" charset="0"/>
              <a:sym typeface="American Typewriter" charset="0"/>
            </a:endParaRPr>
          </a:p>
        </p:txBody>
      </p:sp>
      <p:cxnSp>
        <p:nvCxnSpPr>
          <p:cNvPr id="79" name="Straight Arrow Connector 78"/>
          <p:cNvCxnSpPr>
            <a:stCxn id="64" idx="5"/>
            <a:endCxn id="72" idx="1"/>
          </p:cNvCxnSpPr>
          <p:nvPr/>
        </p:nvCxnSpPr>
        <p:spPr bwMode="auto">
          <a:xfrm>
            <a:off x="9866005" y="4153008"/>
            <a:ext cx="239964" cy="8160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1792327" y="7524889"/>
            <a:ext cx="20024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real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68076" y="7505977"/>
            <a:ext cx="25779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</a:rPr>
              <a:t>inferred </a:t>
            </a:r>
            <a:r>
              <a:rPr lang="en-US" sz="2600" dirty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71784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0312" y="2284512"/>
            <a:ext cx="6048672" cy="58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Left Brace 30"/>
          <p:cNvSpPr/>
          <p:nvPr/>
        </p:nvSpPr>
        <p:spPr bwMode="auto">
          <a:xfrm>
            <a:off x="5206256" y="235652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6016" y="3220616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760" y="4588768"/>
            <a:ext cx="20574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 Brace 34"/>
          <p:cNvSpPr/>
          <p:nvPr/>
        </p:nvSpPr>
        <p:spPr bwMode="auto">
          <a:xfrm>
            <a:off x="5206256" y="4444752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6" name="Left Brace 35"/>
          <p:cNvSpPr/>
          <p:nvPr/>
        </p:nvSpPr>
        <p:spPr bwMode="auto">
          <a:xfrm>
            <a:off x="5206256" y="6604992"/>
            <a:ext cx="360040" cy="1296144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6016" y="530884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</a:t>
            </a:r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hemisphere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22080" y="703704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  <a:endParaRPr lang="en-US" sz="2000" dirty="0" smtClean="0">
              <a:solidFill>
                <a:srgbClr val="141313"/>
              </a:solidFill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 flipH="1" flipV="1">
            <a:off x="2469952" y="6244952"/>
            <a:ext cx="1152128" cy="86409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685976" y="3580656"/>
            <a:ext cx="432048" cy="144016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7" idx="1"/>
          </p:cNvCxnSpPr>
          <p:nvPr/>
        </p:nvCxnSpPr>
        <p:spPr bwMode="auto">
          <a:xfrm flipH="1" flipV="1">
            <a:off x="2685976" y="5020816"/>
            <a:ext cx="360040" cy="488087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Left Brace 50"/>
          <p:cNvSpPr/>
          <p:nvPr/>
        </p:nvSpPr>
        <p:spPr bwMode="auto">
          <a:xfrm rot="5400000">
            <a:off x="7006456" y="916360"/>
            <a:ext cx="360040" cy="208823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5" name="Left Brace 54"/>
          <p:cNvSpPr/>
          <p:nvPr/>
        </p:nvSpPr>
        <p:spPr bwMode="auto">
          <a:xfrm rot="5400000">
            <a:off x="9130692" y="880356"/>
            <a:ext cx="360040" cy="2160240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sp>
        <p:nvSpPr>
          <p:cNvPr id="57" name="Left Brace 56"/>
          <p:cNvSpPr/>
          <p:nvPr/>
        </p:nvSpPr>
        <p:spPr bwMode="auto">
          <a:xfrm rot="5400000">
            <a:off x="10894888" y="1276400"/>
            <a:ext cx="360040" cy="1368152"/>
          </a:xfrm>
          <a:prstGeom prst="leftBrac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merican Typewriter" charset="0"/>
              <a:ea typeface="ヒラギノ明朝 ProN W3" charset="-128"/>
              <a:cs typeface="ヒラギノ明朝 ProN W3" charset="-128"/>
              <a:sym typeface="American Typewriter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8230592" y="2356520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0390832" y="2284512"/>
            <a:ext cx="72008" cy="5544616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42360" y="444475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6142360" y="6604992"/>
            <a:ext cx="5616624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070352" y="1276400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Left hemisphere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30592" y="127640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Right </a:t>
            </a:r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hemisphere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90832" y="127640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141313"/>
                </a:solidFill>
                <a:latin typeface="+mn-lt"/>
                <a:ea typeface="ＭＳ Ｐゴシック" charset="-128"/>
                <a:cs typeface="Arial"/>
                <a:sym typeface="Kievit-Book"/>
              </a:rPr>
              <a:t>Cerebellum</a:t>
            </a:r>
            <a:endParaRPr lang="en-US" sz="2000" dirty="0" smtClean="0">
              <a:solidFill>
                <a:srgbClr val="141313"/>
              </a:solidFill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900113" y="2356520"/>
            <a:ext cx="5530279" cy="7920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Found by </a:t>
            </a:r>
            <a:r>
              <a:rPr lang="en-US" dirty="0" err="1" smtClean="0"/>
              <a:t>Hinne</a:t>
            </a:r>
            <a:r>
              <a:rPr lang="en-US" dirty="0" smtClean="0"/>
              <a:t> at al:</a:t>
            </a:r>
            <a:endParaRPr lang="en-US" dirty="0"/>
          </a:p>
        </p:txBody>
      </p:sp>
      <p:sp>
        <p:nvSpPr>
          <p:cNvPr id="27" name="Content Placeholder 24"/>
          <p:cNvSpPr txBox="1">
            <a:spLocks/>
          </p:cNvSpPr>
          <p:nvPr/>
        </p:nvSpPr>
        <p:spPr bwMode="auto">
          <a:xfrm>
            <a:off x="6430392" y="2428528"/>
            <a:ext cx="5530279" cy="7184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1" tIns="50791" rIns="50791" bIns="50791" numCol="1" anchor="t" anchorCtr="0" compatLnSpc="1">
            <a:prstTxWarp prst="textNoShape">
              <a:avLst/>
            </a:prstTxWarp>
          </a:bodyPr>
          <a:lstStyle/>
          <a:p>
            <a:pPr marL="342847" marR="0" lvl="0" indent="-34284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Found with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 PC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+mn-lt"/>
                <a:ea typeface="ＭＳ Ｐゴシック" charset="-128"/>
                <a:cs typeface="Arial"/>
                <a:sym typeface="Kievit-Book"/>
              </a:rPr>
              <a:t>: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+mn-lt"/>
              <a:ea typeface="ＭＳ Ｐゴシック" charset="-128"/>
              <a:cs typeface="Arial"/>
              <a:sym typeface="Kievit-Book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777" y="3092562"/>
            <a:ext cx="4824536" cy="472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4368" y="3138940"/>
            <a:ext cx="4824536" cy="46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7954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/>
            <a:cs typeface="Arial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Pages>0</Pages>
  <Words>309</Words>
  <Characters>0</Characters>
  <Application>Microsoft Office PowerPoint</Application>
  <PresentationFormat>Custom</PresentationFormat>
  <Lines>0</Lines>
  <Paragraphs>115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Opening dia's</vt:lpstr>
      <vt:lpstr>Basis pagina</vt:lpstr>
      <vt:lpstr>Causal Discovery for Effective Connectivity in Human Brains</vt:lpstr>
      <vt:lpstr>Brain Connectivity</vt:lpstr>
      <vt:lpstr>What we have</vt:lpstr>
      <vt:lpstr>What we have</vt:lpstr>
      <vt:lpstr>What we have</vt:lpstr>
      <vt:lpstr>What we want</vt:lpstr>
      <vt:lpstr>Structure</vt:lpstr>
      <vt:lpstr>Structure</vt:lpstr>
      <vt:lpstr>Structure</vt:lpstr>
      <vt:lpstr>Structure</vt:lpstr>
      <vt:lpstr>Causal inference</vt:lpstr>
      <vt:lpstr>Causal inference</vt:lpstr>
      <vt:lpstr>Strategy &amp; Timeline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Tessa</dc:creator>
  <cp:lastModifiedBy>Ramon</cp:lastModifiedBy>
  <cp:revision>267</cp:revision>
  <dcterms:created xsi:type="dcterms:W3CDTF">2010-10-05T13:34:04Z</dcterms:created>
  <dcterms:modified xsi:type="dcterms:W3CDTF">2013-12-14T10:05:10Z</dcterms:modified>
</cp:coreProperties>
</file>