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7" r:id="rId2"/>
  </p:sldMasterIdLst>
  <p:notesMasterIdLst>
    <p:notesMasterId r:id="rId18"/>
  </p:notesMasterIdLst>
  <p:handoutMasterIdLst>
    <p:handoutMasterId r:id="rId19"/>
  </p:handoutMasterIdLst>
  <p:sldIdLst>
    <p:sldId id="344" r:id="rId3"/>
    <p:sldId id="348" r:id="rId4"/>
    <p:sldId id="347" r:id="rId5"/>
    <p:sldId id="345" r:id="rId6"/>
    <p:sldId id="356" r:id="rId7"/>
    <p:sldId id="349" r:id="rId8"/>
    <p:sldId id="350" r:id="rId9"/>
    <p:sldId id="354" r:id="rId10"/>
    <p:sldId id="357" r:id="rId11"/>
    <p:sldId id="352" r:id="rId12"/>
    <p:sldId id="358" r:id="rId13"/>
    <p:sldId id="359" r:id="rId14"/>
    <p:sldId id="360" r:id="rId15"/>
    <p:sldId id="353" r:id="rId16"/>
    <p:sldId id="355" r:id="rId17"/>
  </p:sldIdLst>
  <p:sldSz cx="13004800" cy="9753600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1pPr>
    <a:lvl2pPr marL="457129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2pPr>
    <a:lvl3pPr marL="91426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3pPr>
    <a:lvl4pPr marL="137139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4pPr>
    <a:lvl5pPr marL="1828518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5pPr>
    <a:lvl6pPr marL="2285650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6pPr>
    <a:lvl7pPr marL="2742778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7pPr>
    <a:lvl8pPr marL="3199909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8pPr>
    <a:lvl9pPr marL="3657039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81A"/>
    <a:srgbClr val="0089B9"/>
    <a:srgbClr val="BE311A"/>
    <a:srgbClr val="C1C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65" d="100"/>
          <a:sy n="65" d="100"/>
        </p:scale>
        <p:origin x="-1568" y="-11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87D2189A-9444-4012-B761-F876334615CA}" type="datetime1">
              <a:rPr lang="nl-NL"/>
              <a:pPr>
                <a:defRPr/>
              </a:pPr>
              <a:t>10/1/13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98F543D2-EAAA-4BB1-B46F-7813DFD4AF5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630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76E27D97-526C-42E9-95E6-1A5C6B1A83E9}" type="datetime1">
              <a:rPr lang="nl-NL"/>
              <a:pPr>
                <a:defRPr/>
              </a:pPr>
              <a:t>10/1/13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nl-NL" noProof="0" smtClean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D1AD20AA-AF9A-4FD6-8BB7-988C179A55D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8357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129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2pPr>
    <a:lvl3pPr marL="914260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3pPr>
    <a:lvl4pPr marL="1371390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1828518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5650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778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909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smtClean="0">
              <a:ea typeface="ＭＳ Ｐゴシック"/>
              <a:cs typeface="ＭＳ Ｐゴシック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8C4518-6202-4393-A01F-64E1B904784E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1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dirty="0" err="1" smtClean="0">
              <a:ea typeface="ＭＳ Ｐゴシック"/>
              <a:cs typeface="ＭＳ Ｐゴシック"/>
            </a:endParaRP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383FC1-F42E-47B5-9D4A-A5970A8BDDF7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4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6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1" y="2070000"/>
            <a:ext cx="5328000" cy="6007100"/>
          </a:xfrm>
        </p:spPr>
        <p:txBody>
          <a:bodyPr/>
          <a:lstStyle>
            <a:lvl1pPr>
              <a:defRPr sz="26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4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2132012" y="806078"/>
            <a:ext cx="8789988" cy="65920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>
                <a:ln w="25400">
                  <a:solidFill>
                    <a:schemeClr val="tx1"/>
                  </a:solidFill>
                </a:ln>
              </a:defRPr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2999" cy="533402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3004800" cy="8460001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2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02400" y="2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4240803"/>
            <a:ext cx="6502400" cy="4212001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6502400" y="4240803"/>
            <a:ext cx="6502400" cy="4212001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2" y="1676401"/>
            <a:ext cx="13003200" cy="5727600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900113" y="990601"/>
            <a:ext cx="11049000" cy="6096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2999" cy="533402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2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5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5" y="2772001"/>
            <a:ext cx="5284800" cy="5155200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4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8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1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0999" y="3126601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Opening 2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4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5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5" y="2772001"/>
            <a:ext cx="5284800" cy="5155200"/>
          </a:xfrm>
        </p:spPr>
        <p:txBody>
          <a:bodyPr/>
          <a:lstStyle>
            <a:lvl1pPr marL="0" indent="0">
              <a:buNone/>
              <a:defRPr sz="26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600"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600"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600"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600"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0999" y="3126601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600">
                <a:latin typeface="+mn-lt"/>
              </a:defRPr>
            </a:lvl1pPr>
            <a:lvl2pPr marL="0" indent="0">
              <a:buFont typeface="Lucida Grande"/>
              <a:buNone/>
              <a:defRPr sz="2600">
                <a:latin typeface="+mn-lt"/>
              </a:defRPr>
            </a:lvl2pPr>
            <a:lvl3pPr marL="0" indent="0">
              <a:buFont typeface="Lucida Grande"/>
              <a:buNone/>
              <a:defRPr sz="2600">
                <a:latin typeface="+mn-lt"/>
              </a:defRPr>
            </a:lvl3pPr>
            <a:lvl4pPr marL="0" indent="0">
              <a:buFont typeface="Lucida Grande"/>
              <a:buNone/>
              <a:defRPr sz="2600">
                <a:latin typeface="+mn-lt"/>
              </a:defRPr>
            </a:lvl4pPr>
            <a:lvl5pPr marL="0" indent="0">
              <a:buFont typeface="Lucida Grande"/>
              <a:buNone/>
              <a:defRPr sz="26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 marL="0" indent="0">
              <a:buNone/>
              <a:defRPr sz="2600">
                <a:latin typeface="+mn-lt"/>
              </a:defRPr>
            </a:lvl1pPr>
            <a:lvl2pPr marL="0" indent="0">
              <a:buFont typeface="Lucida Grande"/>
              <a:buNone/>
              <a:defRPr sz="2600">
                <a:latin typeface="+mn-lt"/>
              </a:defRPr>
            </a:lvl2pPr>
            <a:lvl3pPr marL="0" indent="0">
              <a:buFont typeface="Lucida Grande"/>
              <a:buNone/>
              <a:defRPr sz="2600">
                <a:latin typeface="+mn-lt"/>
              </a:defRPr>
            </a:lvl3pPr>
            <a:lvl4pPr marL="0" indent="0">
              <a:buFont typeface="Lucida Grande"/>
              <a:buNone/>
              <a:defRPr sz="2600">
                <a:latin typeface="+mn-lt"/>
              </a:defRPr>
            </a:lvl4pPr>
            <a:lvl5pPr marL="0" indent="0">
              <a:buFont typeface="Lucida Grande"/>
              <a:buNone/>
              <a:defRPr sz="26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>
              <a:defRPr sz="26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1" y="2070000"/>
            <a:ext cx="5328000" cy="6007100"/>
          </a:xfrm>
        </p:spPr>
        <p:txBody>
          <a:bodyPr/>
          <a:lstStyle>
            <a:lvl1pPr marL="0" indent="0">
              <a:buNone/>
              <a:defRPr sz="2600">
                <a:latin typeface="+mn-lt"/>
              </a:defRPr>
            </a:lvl1pPr>
            <a:lvl2pPr marL="0" indent="0">
              <a:buFont typeface="Arial"/>
              <a:buNone/>
              <a:defRPr sz="2600">
                <a:latin typeface="+mn-lt"/>
              </a:defRPr>
            </a:lvl2pPr>
            <a:lvl3pPr marL="0" indent="0">
              <a:buFont typeface="Arial"/>
              <a:buNone/>
              <a:defRPr sz="2600">
                <a:latin typeface="+mn-lt"/>
              </a:defRPr>
            </a:lvl3pPr>
            <a:lvl4pPr marL="0" indent="0">
              <a:buFont typeface="Arial"/>
              <a:buNone/>
              <a:defRPr sz="2600">
                <a:latin typeface="+mn-lt"/>
              </a:defRPr>
            </a:lvl4pPr>
            <a:lvl5pPr marL="0" indent="0">
              <a:buFont typeface="Arial"/>
              <a:buNone/>
              <a:defRPr sz="2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4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2.jpe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4.jpeg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5" y="1692275"/>
            <a:ext cx="114300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Medium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5" y="2771775"/>
            <a:ext cx="11430000" cy="515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 userDrawn="1"/>
        </p:nvSpPr>
        <p:spPr bwMode="auto">
          <a:xfrm>
            <a:off x="1066801" y="2921000"/>
            <a:ext cx="11430000" cy="515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 typeface="Arial" charset="0"/>
              <a:buChar char="•"/>
              <a:defRPr/>
            </a:pPr>
            <a:endParaRPr lang="nl-NL" sz="3000">
              <a:solidFill>
                <a:srgbClr val="141313"/>
              </a:solidFill>
              <a:latin typeface="Arial" charset="0"/>
              <a:ea typeface="ヒラギノ明朝 ProN W3" charset="-128"/>
              <a:cs typeface="+mn-cs"/>
              <a:sym typeface="Kievit-Book" charset="0"/>
            </a:endParaRPr>
          </a:p>
        </p:txBody>
      </p:sp>
      <p:pic>
        <p:nvPicPr>
          <p:cNvPr id="1030" name="Afbeelding 5" descr="RU_E_A4_diap.psd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8826500" y="8802692"/>
            <a:ext cx="36734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/>
          <a:ea typeface="ＭＳ Ｐゴシック" charset="-128"/>
          <a:cs typeface="Arial"/>
          <a:sym typeface="Kievit-Medium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5pPr>
      <a:lvl6pPr marL="457129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9pPr>
    </p:titleStyle>
    <p:bodyStyle>
      <a:lvl1pPr marL="342847" indent="-342847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•"/>
        <a:defRPr sz="2600">
          <a:solidFill>
            <a:schemeClr val="tx1"/>
          </a:solidFill>
          <a:latin typeface="Arial"/>
          <a:ea typeface="ＭＳ Ｐゴシック" charset="-128"/>
          <a:cs typeface="Arial"/>
          <a:sym typeface="Kievit-Book"/>
        </a:defRPr>
      </a:lvl1pPr>
      <a:lvl2pPr marL="742835" indent="-285706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2pPr>
      <a:lvl3pPr marL="1142824" indent="-228565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3pPr>
      <a:lvl4pPr marL="1599957" indent="-228565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4pPr>
      <a:lvl5pPr marL="2057084" indent="-228565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5pPr>
      <a:lvl6pPr marL="457129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990600"/>
            <a:ext cx="110490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070100"/>
            <a:ext cx="11049000" cy="600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rgbClr val="BE311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pic>
        <p:nvPicPr>
          <p:cNvPr id="6150" name="Afbeelding 10" descr="RU_E_A4_CMYK.eps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826500" y="8802688"/>
            <a:ext cx="3673475" cy="64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/>
          <a:ea typeface="ＭＳ Ｐゴシック" charset="-128"/>
          <a:cs typeface="Arial"/>
          <a:sym typeface="Kievit-Book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5pPr>
      <a:lvl6pPr marL="457129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342847" indent="-342847" algn="l" rtl="0" eaLnBrk="0" fontAlgn="base" hangingPunct="0">
        <a:spcBef>
          <a:spcPct val="0"/>
        </a:spcBef>
        <a:spcAft>
          <a:spcPct val="0"/>
        </a:spcAft>
        <a:buChar char="•"/>
        <a:defRPr sz="2600">
          <a:solidFill>
            <a:srgbClr val="141313"/>
          </a:solidFill>
          <a:latin typeface="Arial"/>
          <a:ea typeface="ＭＳ Ｐゴシック" charset="-128"/>
          <a:cs typeface="Arial"/>
          <a:sym typeface="Kievit-Book"/>
        </a:defRPr>
      </a:lvl1pPr>
      <a:lvl2pPr marL="742835" indent="-285706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2pPr>
      <a:lvl3pPr marL="1142824" indent="-228565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3pPr>
      <a:lvl4pPr marL="1599957" indent="-228565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4pPr>
      <a:lvl5pPr marL="2057084" indent="-228565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5pPr>
      <a:lvl6pPr marL="457129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itchFamily="34" charset="0"/>
                <a:ea typeface="ＭＳ Ｐゴシック"/>
                <a:cs typeface="Arial" pitchFamily="34" charset="0"/>
              </a:rPr>
              <a:t>Causal Discovery for Effective Connectivity in Human Brains</a:t>
            </a:r>
          </a:p>
        </p:txBody>
      </p:sp>
      <p:sp>
        <p:nvSpPr>
          <p:cNvPr id="19458" name="Tijdelijke aanduiding voor inhoud 4"/>
          <p:cNvSpPr>
            <a:spLocks noGrp="1"/>
          </p:cNvSpPr>
          <p:nvPr>
            <p:ph idx="1"/>
          </p:nvPr>
        </p:nvSpPr>
        <p:spPr>
          <a:xfrm>
            <a:off x="900113" y="2771775"/>
            <a:ext cx="10642847" cy="5156200"/>
          </a:xfrm>
        </p:spPr>
        <p:txBody>
          <a:bodyPr/>
          <a:lstStyle/>
          <a:p>
            <a:pPr algn="r"/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October 2</a:t>
            </a:r>
            <a:r>
              <a:rPr lang="en-US" sz="2400" i="1" baseline="30000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nd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 2013</a:t>
            </a:r>
          </a:p>
          <a:p>
            <a:endParaRPr lang="en-US" sz="2400" dirty="0">
              <a:solidFill>
                <a:schemeClr val="accent3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ea typeface="ＭＳ Ｐゴシック"/>
                <a:cs typeface="Arial" pitchFamily="34" charset="0"/>
              </a:rPr>
              <a:t>Ramon Janssen, Tom de Ruijter</a:t>
            </a:r>
          </a:p>
          <a:p>
            <a:r>
              <a:rPr lang="en-US" sz="2400" dirty="0">
                <a:latin typeface="Arial" pitchFamily="34" charset="0"/>
                <a:ea typeface="ＭＳ Ｐゴシック"/>
                <a:cs typeface="Arial" pitchFamily="34" charset="0"/>
              </a:rPr>
              <a:t>Supervision by Max </a:t>
            </a:r>
            <a:r>
              <a:rPr lang="en-US" sz="2400" dirty="0" err="1">
                <a:latin typeface="Arial" pitchFamily="34" charset="0"/>
                <a:ea typeface="ＭＳ Ｐゴシック"/>
                <a:cs typeface="Arial" pitchFamily="34" charset="0"/>
              </a:rPr>
              <a:t>Hinne</a:t>
            </a:r>
            <a:r>
              <a:rPr lang="en-US" sz="2400" dirty="0">
                <a:latin typeface="Arial" pitchFamily="34" charset="0"/>
                <a:ea typeface="ＭＳ Ｐゴシック"/>
                <a:cs typeface="Arial" pitchFamily="34" charset="0"/>
              </a:rPr>
              <a:t>, Tom </a:t>
            </a:r>
            <a:r>
              <a:rPr lang="en-US" sz="2400" dirty="0" err="1">
                <a:latin typeface="Arial" pitchFamily="34" charset="0"/>
                <a:ea typeface="ＭＳ Ｐゴシック"/>
                <a:cs typeface="Arial" pitchFamily="34" charset="0"/>
              </a:rPr>
              <a:t>Claassen</a:t>
            </a:r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768" y="988368"/>
            <a:ext cx="11049000" cy="1054100"/>
          </a:xfrm>
        </p:spPr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subjects</a:t>
            </a:r>
          </a:p>
          <a:p>
            <a:r>
              <a:rPr lang="en-US" dirty="0" smtClean="0"/>
              <a:t>fMRI and DTI data</a:t>
            </a:r>
          </a:p>
          <a:p>
            <a:r>
              <a:rPr lang="en-US" dirty="0" smtClean="0"/>
              <a:t>Structural data and voxel time-series</a:t>
            </a:r>
          </a:p>
          <a:p>
            <a:r>
              <a:rPr lang="en-US" dirty="0" smtClean="0"/>
              <a:t>116 area’s / nodes</a:t>
            </a:r>
          </a:p>
          <a:p>
            <a:r>
              <a:rPr lang="en-US" dirty="0" smtClean="0"/>
              <a:t>1029 </a:t>
            </a:r>
            <a:r>
              <a:rPr lang="en-US" dirty="0" err="1" smtClean="0"/>
              <a:t>timeseries</a:t>
            </a:r>
            <a:r>
              <a:rPr lang="en-US" dirty="0" smtClean="0"/>
              <a:t> measurements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Data is already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035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 (implement ourselves)</a:t>
            </a:r>
          </a:p>
          <a:p>
            <a:pPr lvl="1"/>
            <a:r>
              <a:rPr lang="en-US" dirty="0" smtClean="0"/>
              <a:t>Widely used algorithm for causal inference</a:t>
            </a:r>
          </a:p>
          <a:p>
            <a:pPr lvl="1"/>
            <a:r>
              <a:rPr lang="en-US" dirty="0" smtClean="0"/>
              <a:t>Can infer a network structure from functional connectivity.</a:t>
            </a:r>
          </a:p>
          <a:p>
            <a:pPr lvl="1"/>
            <a:r>
              <a:rPr lang="en-US" dirty="0" smtClean="0"/>
              <a:t>Adds directions to arrows in this structure</a:t>
            </a:r>
          </a:p>
          <a:p>
            <a:pPr lvl="1"/>
            <a:r>
              <a:rPr lang="en-US" dirty="0" smtClean="0"/>
              <a:t>Result is a </a:t>
            </a:r>
            <a:r>
              <a:rPr lang="en-US" u="sng" dirty="0" smtClean="0"/>
              <a:t>partially</a:t>
            </a:r>
            <a:r>
              <a:rPr lang="en-US" dirty="0" smtClean="0"/>
              <a:t> directed </a:t>
            </a:r>
            <a:r>
              <a:rPr lang="en-US" dirty="0" smtClean="0"/>
              <a:t>graph</a:t>
            </a:r>
          </a:p>
          <a:p>
            <a:endParaRPr lang="en-US" dirty="0" smtClean="0"/>
          </a:p>
          <a:p>
            <a:r>
              <a:rPr lang="en-US" dirty="0" smtClean="0"/>
              <a:t>BCCD </a:t>
            </a:r>
            <a:r>
              <a:rPr lang="en-US" dirty="0" smtClean="0"/>
              <a:t>(implementation available)</a:t>
            </a:r>
          </a:p>
          <a:p>
            <a:pPr lvl="1"/>
            <a:r>
              <a:rPr lang="en-US" dirty="0" smtClean="0"/>
              <a:t>Attempts to improve PC</a:t>
            </a:r>
            <a:endParaRPr lang="en-US" dirty="0"/>
          </a:p>
          <a:p>
            <a:pPr lvl="1"/>
            <a:r>
              <a:rPr lang="en-US" dirty="0" smtClean="0"/>
              <a:t>Produces a distribution of directed </a:t>
            </a:r>
            <a:r>
              <a:rPr lang="en-US" dirty="0" smtClean="0"/>
              <a:t>graphs</a:t>
            </a:r>
            <a:endParaRPr lang="en-US" dirty="0" smtClean="0"/>
          </a:p>
          <a:p>
            <a:pPr lvl="1"/>
            <a:r>
              <a:rPr lang="en-US" dirty="0" smtClean="0"/>
              <a:t>Includes measure of uncertainty</a:t>
            </a:r>
          </a:p>
        </p:txBody>
      </p:sp>
    </p:spTree>
    <p:extLst>
      <p:ext uri="{BB962C8B-B14F-4D97-AF65-F5344CB8AC3E}">
        <p14:creationId xmlns:p14="http://schemas.microsoft.com/office/powerpoint/2010/main" val="42164136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one: inferring the structure.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683093" y="334094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33694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382401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 bwMode="auto">
          <a:xfrm flipH="1">
            <a:off x="1443339" y="4040252"/>
            <a:ext cx="359737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 bwMode="auto">
          <a:xfrm>
            <a:off x="2382401" y="4040252"/>
            <a:ext cx="409646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3662979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E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19" name="Straight Arrow Connector 18"/>
          <p:cNvCxnSpPr>
            <a:stCxn id="6" idx="6"/>
            <a:endCxn id="18" idx="2"/>
          </p:cNvCxnSpPr>
          <p:nvPr/>
        </p:nvCxnSpPr>
        <p:spPr bwMode="auto">
          <a:xfrm>
            <a:off x="3201693" y="5371285"/>
            <a:ext cx="461286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4362287" y="3430507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24" name="Straight Arrow Connector 23"/>
          <p:cNvCxnSpPr>
            <a:stCxn id="23" idx="3"/>
            <a:endCxn id="18" idx="0"/>
          </p:cNvCxnSpPr>
          <p:nvPr/>
        </p:nvCxnSpPr>
        <p:spPr bwMode="auto">
          <a:xfrm flipH="1">
            <a:off x="4072624" y="4129816"/>
            <a:ext cx="409646" cy="83182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Straight Arrow Connector 37"/>
          <p:cNvCxnSpPr>
            <a:stCxn id="23" idx="5"/>
            <a:endCxn id="43" idx="0"/>
          </p:cNvCxnSpPr>
          <p:nvPr/>
        </p:nvCxnSpPr>
        <p:spPr bwMode="auto">
          <a:xfrm>
            <a:off x="5061595" y="4129816"/>
            <a:ext cx="409646" cy="83182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5061595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F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672292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8020999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1" name="Straight Arrow Connector 70"/>
          <p:cNvCxnSpPr>
            <a:stCxn id="70" idx="2"/>
            <a:endCxn id="69" idx="6"/>
          </p:cNvCxnSpPr>
          <p:nvPr/>
        </p:nvCxnSpPr>
        <p:spPr bwMode="auto">
          <a:xfrm flipH="1">
            <a:off x="7491582" y="5371285"/>
            <a:ext cx="529417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3" name="Oval 72"/>
          <p:cNvSpPr/>
          <p:nvPr/>
        </p:nvSpPr>
        <p:spPr bwMode="auto">
          <a:xfrm>
            <a:off x="9301577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E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4" name="Straight Arrow Connector 73"/>
          <p:cNvCxnSpPr>
            <a:stCxn id="70" idx="6"/>
            <a:endCxn id="73" idx="2"/>
          </p:cNvCxnSpPr>
          <p:nvPr/>
        </p:nvCxnSpPr>
        <p:spPr bwMode="auto">
          <a:xfrm>
            <a:off x="8840290" y="5371285"/>
            <a:ext cx="461286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10000885" y="3430507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6" name="Straight Arrow Connector 75"/>
          <p:cNvCxnSpPr>
            <a:stCxn id="75" idx="3"/>
            <a:endCxn id="73" idx="0"/>
          </p:cNvCxnSpPr>
          <p:nvPr/>
        </p:nvCxnSpPr>
        <p:spPr bwMode="auto">
          <a:xfrm flipH="1">
            <a:off x="9711222" y="4129816"/>
            <a:ext cx="409646" cy="83182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7" name="Straight Arrow Connector 76"/>
          <p:cNvCxnSpPr>
            <a:stCxn id="75" idx="5"/>
            <a:endCxn id="78" idx="0"/>
          </p:cNvCxnSpPr>
          <p:nvPr/>
        </p:nvCxnSpPr>
        <p:spPr bwMode="auto">
          <a:xfrm>
            <a:off x="10700192" y="4129816"/>
            <a:ext cx="409646" cy="83182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8" name="Oval 77"/>
          <p:cNvSpPr/>
          <p:nvPr/>
        </p:nvSpPr>
        <p:spPr bwMode="auto">
          <a:xfrm>
            <a:off x="10700193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F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81" name="Right Arrow 80"/>
          <p:cNvSpPr/>
          <p:nvPr/>
        </p:nvSpPr>
        <p:spPr bwMode="auto">
          <a:xfrm>
            <a:off x="6009782" y="4295352"/>
            <a:ext cx="492619" cy="500750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9pPr>
          </a:lstStyle>
          <a:p>
            <a:pPr algn="ctr" defTabSz="1300460"/>
            <a:endParaRPr lang="en-US" sz="5700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5432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4" y="2070101"/>
            <a:ext cx="5109668" cy="656061"/>
          </a:xfrm>
        </p:spPr>
        <p:txBody>
          <a:bodyPr/>
          <a:lstStyle/>
          <a:p>
            <a:r>
              <a:rPr lang="en-US" dirty="0" smtClean="0"/>
              <a:t>Step two: inferring the direction.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683093" y="334094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33694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382401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 bwMode="auto">
          <a:xfrm flipH="1">
            <a:off x="1443339" y="4040252"/>
            <a:ext cx="359737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 bwMode="auto">
          <a:xfrm>
            <a:off x="2382401" y="4040252"/>
            <a:ext cx="409646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3662979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E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19" name="Straight Arrow Connector 18"/>
          <p:cNvCxnSpPr>
            <a:stCxn id="6" idx="6"/>
            <a:endCxn id="18" idx="2"/>
          </p:cNvCxnSpPr>
          <p:nvPr/>
        </p:nvCxnSpPr>
        <p:spPr bwMode="auto">
          <a:xfrm>
            <a:off x="3201693" y="5371285"/>
            <a:ext cx="461286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4362287" y="3430507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24" name="Straight Arrow Connector 23"/>
          <p:cNvCxnSpPr>
            <a:stCxn id="23" idx="3"/>
            <a:endCxn id="18" idx="0"/>
          </p:cNvCxnSpPr>
          <p:nvPr/>
        </p:nvCxnSpPr>
        <p:spPr bwMode="auto">
          <a:xfrm flipH="1">
            <a:off x="4072624" y="4129816"/>
            <a:ext cx="409646" cy="83182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Straight Arrow Connector 37"/>
          <p:cNvCxnSpPr>
            <a:stCxn id="23" idx="5"/>
            <a:endCxn id="43" idx="0"/>
          </p:cNvCxnSpPr>
          <p:nvPr/>
        </p:nvCxnSpPr>
        <p:spPr bwMode="auto">
          <a:xfrm>
            <a:off x="5061595" y="4129816"/>
            <a:ext cx="409646" cy="83182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5061595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F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672292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8020999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1" name="Straight Arrow Connector 70"/>
          <p:cNvCxnSpPr>
            <a:stCxn id="70" idx="2"/>
            <a:endCxn id="69" idx="6"/>
          </p:cNvCxnSpPr>
          <p:nvPr/>
        </p:nvCxnSpPr>
        <p:spPr bwMode="auto">
          <a:xfrm flipH="1">
            <a:off x="7491582" y="5371285"/>
            <a:ext cx="529417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73" name="Oval 72"/>
          <p:cNvSpPr/>
          <p:nvPr/>
        </p:nvSpPr>
        <p:spPr bwMode="auto">
          <a:xfrm>
            <a:off x="9301577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E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4" name="Straight Arrow Connector 73"/>
          <p:cNvCxnSpPr>
            <a:stCxn id="70" idx="6"/>
            <a:endCxn id="73" idx="2"/>
          </p:cNvCxnSpPr>
          <p:nvPr/>
        </p:nvCxnSpPr>
        <p:spPr bwMode="auto">
          <a:xfrm>
            <a:off x="8840290" y="5371285"/>
            <a:ext cx="461286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10000885" y="3430507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6" name="Straight Arrow Connector 75"/>
          <p:cNvCxnSpPr>
            <a:stCxn id="75" idx="3"/>
            <a:endCxn id="73" idx="0"/>
          </p:cNvCxnSpPr>
          <p:nvPr/>
        </p:nvCxnSpPr>
        <p:spPr bwMode="auto">
          <a:xfrm flipH="1">
            <a:off x="9711222" y="4129816"/>
            <a:ext cx="409646" cy="83182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7" name="Straight Arrow Connector 76"/>
          <p:cNvCxnSpPr>
            <a:stCxn id="75" idx="5"/>
            <a:endCxn id="78" idx="0"/>
          </p:cNvCxnSpPr>
          <p:nvPr/>
        </p:nvCxnSpPr>
        <p:spPr bwMode="auto">
          <a:xfrm>
            <a:off x="10700192" y="4129816"/>
            <a:ext cx="409646" cy="83182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8" name="Oval 77"/>
          <p:cNvSpPr/>
          <p:nvPr/>
        </p:nvSpPr>
        <p:spPr bwMode="auto">
          <a:xfrm>
            <a:off x="10700193" y="4961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F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81" name="Right Arrow 80"/>
          <p:cNvSpPr/>
          <p:nvPr/>
        </p:nvSpPr>
        <p:spPr bwMode="auto">
          <a:xfrm>
            <a:off x="6009782" y="4295352"/>
            <a:ext cx="492619" cy="500750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9pPr>
          </a:lstStyle>
          <a:p>
            <a:pPr algn="ctr" defTabSz="1300460"/>
            <a:endParaRPr lang="en-US" sz="5700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5270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&amp; Timeline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434210"/>
              </p:ext>
            </p:extLst>
          </p:nvPr>
        </p:nvGraphicFramePr>
        <p:xfrm>
          <a:off x="957786" y="5470872"/>
          <a:ext cx="11467897" cy="28793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4770"/>
                <a:gridCol w="982647"/>
                <a:gridCol w="982647"/>
                <a:gridCol w="982647"/>
                <a:gridCol w="1045879"/>
                <a:gridCol w="919416"/>
                <a:gridCol w="1169787"/>
                <a:gridCol w="1241793"/>
                <a:gridCol w="843017"/>
                <a:gridCol w="982647"/>
                <a:gridCol w="982647"/>
              </a:tblGrid>
              <a:tr h="3732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Week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41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42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43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44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45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46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47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48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49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Implementation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with</a:t>
                      </a:r>
                      <a:r>
                        <a:rPr lang="en-US" sz="1800" baseline="0" dirty="0" smtClean="0"/>
                        <a:t> structure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11">
                <a:tc>
                  <a:txBody>
                    <a:bodyPr/>
                    <a:lstStyle/>
                    <a:p>
                      <a:endParaRPr lang="en-US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1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without</a:t>
                      </a:r>
                      <a:r>
                        <a:rPr lang="en-US" sz="1800" baseline="0" dirty="0" smtClean="0"/>
                        <a:t> structure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BCCD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Setup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with structure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1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without structure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Analysis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PC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BCCD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Writing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Write article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00113" y="2070104"/>
            <a:ext cx="11049000" cy="3094731"/>
          </a:xfrm>
        </p:spPr>
        <p:txBody>
          <a:bodyPr/>
          <a:lstStyle/>
          <a:p>
            <a:r>
              <a:rPr lang="en-US" dirty="0" smtClean="0"/>
              <a:t>Two tracks: </a:t>
            </a:r>
            <a:r>
              <a:rPr lang="en-US" u="sng" dirty="0" smtClean="0"/>
              <a:t>with</a:t>
            </a:r>
            <a:r>
              <a:rPr lang="en-US" dirty="0" smtClean="0"/>
              <a:t> given structure and </a:t>
            </a:r>
            <a:r>
              <a:rPr lang="en-US" u="sng" dirty="0" smtClean="0"/>
              <a:t>without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624027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990603"/>
            <a:ext cx="11049000" cy="7126561"/>
          </a:xfrm>
        </p:spPr>
        <p:txBody>
          <a:bodyPr anchor="ctr"/>
          <a:lstStyle/>
          <a:p>
            <a:pPr algn="ctr"/>
            <a:r>
              <a:rPr lang="en-US" dirty="0" smtClean="0"/>
              <a:t>Thank you for your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232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Phrenology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6034335" cy="6007100"/>
          </a:xfrm>
        </p:spPr>
        <p:txBody>
          <a:bodyPr/>
          <a:lstStyle/>
          <a:p>
            <a:r>
              <a:rPr lang="en-US" dirty="0" smtClean="0"/>
              <a:t>Finding cognitive ability and personality  by measuring skull and brain</a:t>
            </a:r>
          </a:p>
          <a:p>
            <a:endParaRPr lang="en-US" dirty="0"/>
          </a:p>
          <a:p>
            <a:r>
              <a:rPr lang="en-US" dirty="0" smtClean="0"/>
              <a:t>Still prominent in 1848</a:t>
            </a:r>
            <a:endParaRPr lang="en-US" dirty="0" smtClean="0"/>
          </a:p>
        </p:txBody>
      </p:sp>
      <p:pic>
        <p:nvPicPr>
          <p:cNvPr id="4" name="Picture 3" descr="phrenology-journal-184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466" y="916361"/>
            <a:ext cx="5184576" cy="73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865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brain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768" y="2068488"/>
            <a:ext cx="11049000" cy="6007100"/>
          </a:xfrm>
        </p:spPr>
        <p:txBody>
          <a:bodyPr/>
          <a:lstStyle/>
          <a:p>
            <a:r>
              <a:rPr lang="en-US" dirty="0" smtClean="0"/>
              <a:t>Advanced imaging techniques</a:t>
            </a:r>
            <a:endParaRPr lang="en-US" dirty="0"/>
          </a:p>
        </p:txBody>
      </p:sp>
      <p:pic>
        <p:nvPicPr>
          <p:cNvPr id="4" name="Picture 3" descr="dti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37" b="7237"/>
          <a:stretch/>
        </p:blipFill>
        <p:spPr>
          <a:xfrm>
            <a:off x="7222483" y="2862002"/>
            <a:ext cx="5280587" cy="3960439"/>
          </a:xfrm>
          <a:prstGeom prst="rect">
            <a:avLst/>
          </a:prstGeom>
        </p:spPr>
      </p:pic>
      <p:pic>
        <p:nvPicPr>
          <p:cNvPr id="5" name="Picture 4" descr="fmri-brai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00" y="3148611"/>
            <a:ext cx="5328592" cy="36417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18023" y="7109049"/>
            <a:ext cx="1267445" cy="707886"/>
          </a:xfrm>
          <a:prstGeom prst="rect">
            <a:avLst/>
          </a:prstGeom>
          <a:noFill/>
        </p:spPr>
        <p:txBody>
          <a:bodyPr wrap="none" lIns="91425" tIns="45712" rIns="91425" bIns="45712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fMRI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38704" y="7109049"/>
            <a:ext cx="1010964" cy="707886"/>
          </a:xfrm>
          <a:prstGeom prst="rect">
            <a:avLst/>
          </a:prstGeom>
          <a:noFill/>
        </p:spPr>
        <p:txBody>
          <a:bodyPr wrap="none" lIns="91425" tIns="45712" rIns="91425" bIns="45712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DTI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6543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brain-connectivity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44" t="2289" r="-6556" b="15508"/>
          <a:stretch/>
        </p:blipFill>
        <p:spPr>
          <a:xfrm>
            <a:off x="-122332" y="1316434"/>
            <a:ext cx="12906375" cy="7016750"/>
          </a:xfrm>
        </p:spPr>
      </p:pic>
      <p:sp>
        <p:nvSpPr>
          <p:cNvPr id="21505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pitchFamily="34" charset="0"/>
                <a:ea typeface="ＭＳ Ｐゴシック"/>
                <a:cs typeface="Arial" pitchFamily="34" charset="0"/>
              </a:rPr>
              <a:t>Brain Connectivity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Neuro</a:t>
            </a:r>
            <a:r>
              <a:rPr lang="en-US" dirty="0" smtClean="0"/>
              <a:t>-degenerative diseases</a:t>
            </a:r>
            <a:endParaRPr lang="en-US" dirty="0"/>
          </a:p>
        </p:txBody>
      </p:sp>
      <p:pic>
        <p:nvPicPr>
          <p:cNvPr id="4" name="Picture 3" descr="alzheimer's-disea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14" y="1924473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65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discovery methods</a:t>
            </a:r>
            <a:endParaRPr lang="en-US" dirty="0"/>
          </a:p>
        </p:txBody>
      </p:sp>
      <p:pic>
        <p:nvPicPr>
          <p:cNvPr id="7" name="Picture 6" descr="undirected-grap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0" y="2932589"/>
            <a:ext cx="5760640" cy="4173231"/>
          </a:xfrm>
          <a:prstGeom prst="rect">
            <a:avLst/>
          </a:prstGeom>
        </p:spPr>
      </p:pic>
      <p:pic>
        <p:nvPicPr>
          <p:cNvPr id="8" name="Picture 7" descr="directed-grap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476" y="3004592"/>
            <a:ext cx="5446481" cy="404903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 bwMode="auto">
          <a:xfrm>
            <a:off x="6502400" y="4732785"/>
            <a:ext cx="720080" cy="576064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</a:bodyPr>
          <a:lstStyle/>
          <a:p>
            <a:pPr algn="ctr" defTabSz="914260"/>
            <a:endParaRPr lang="en-US" i="1" dirty="0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1815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/>
          <a:lstStyle/>
          <a:p>
            <a:pPr marL="0" indent="0">
              <a:buNone/>
            </a:pPr>
            <a:r>
              <a:rPr lang="en-US" sz="3600" dirty="0" smtClean="0"/>
              <a:t>Can Causal Discovery help finding Effective Connectivity?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90850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causal inference in fMRI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Variance between subjects</a:t>
            </a:r>
          </a:p>
          <a:p>
            <a:r>
              <a:rPr lang="en-US" dirty="0" smtClean="0"/>
              <a:t>Indirect measurement</a:t>
            </a:r>
          </a:p>
          <a:p>
            <a:r>
              <a:rPr lang="en-US" dirty="0" smtClean="0"/>
              <a:t>Latent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419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causal inference in fMRI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2047135"/>
          </a:xfrm>
        </p:spPr>
        <p:txBody>
          <a:bodyPr/>
          <a:lstStyle/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Variance between subjects</a:t>
            </a:r>
          </a:p>
          <a:p>
            <a:r>
              <a:rPr lang="en-US" dirty="0" smtClean="0"/>
              <a:t>Indirect measurement</a:t>
            </a:r>
          </a:p>
          <a:p>
            <a:r>
              <a:rPr lang="en-US" dirty="0" smtClean="0"/>
              <a:t>Latent sources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2497155" y="4597053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677864" y="6217749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316446" y="6217749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 bwMode="auto">
          <a:xfrm flipH="1">
            <a:off x="2087510" y="5296363"/>
            <a:ext cx="529628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 bwMode="auto">
          <a:xfrm>
            <a:off x="3196465" y="5296363"/>
            <a:ext cx="529628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5988743" y="6172945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627325" y="6172945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12" name="Straight Connector 11"/>
          <p:cNvCxnSpPr>
            <a:stCxn id="9" idx="6"/>
            <a:endCxn id="10" idx="2"/>
          </p:cNvCxnSpPr>
          <p:nvPr/>
        </p:nvCxnSpPr>
        <p:spPr bwMode="auto">
          <a:xfrm>
            <a:off x="6808034" y="6582591"/>
            <a:ext cx="819291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6790434" y="451676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775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pening dia's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0089B9"/>
      </a:hlink>
      <a:folHlink>
        <a:srgbClr val="0089B9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50800" tIns="50800" rIns="50800" bIns="50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1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n-lt"/>
            <a:ea typeface="+mn-ea"/>
            <a:cs typeface="+mn-cs"/>
            <a:sym typeface="Kievit-Book" charset="0"/>
          </a:defRPr>
        </a:defPPr>
      </a:lstStyle>
    </a:txDef>
  </a:objectDefaults>
  <a:extraClrSchemeLst>
    <a:extraClrScheme>
      <a:clrScheme name="Opening alg.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/>
            <a:cs typeface="Arial"/>
          </a:defRPr>
        </a:defPPr>
      </a:lstStyle>
    </a:tx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1738</TotalTime>
  <Pages>0</Pages>
  <Words>264</Words>
  <Characters>0</Characters>
  <Application>Microsoft Macintosh PowerPoint</Application>
  <PresentationFormat>Custom</PresentationFormat>
  <Lines>0</Lines>
  <Paragraphs>115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Opening dia's</vt:lpstr>
      <vt:lpstr>Basis pagina</vt:lpstr>
      <vt:lpstr>Causal Discovery for Effective Connectivity in Human Brains</vt:lpstr>
      <vt:lpstr>Phrenology</vt:lpstr>
      <vt:lpstr>Modern brain science</vt:lpstr>
      <vt:lpstr>Brain Connectivity</vt:lpstr>
      <vt:lpstr>Neuro-degenerative diseases</vt:lpstr>
      <vt:lpstr>Causal discovery methods</vt:lpstr>
      <vt:lpstr>Research problem</vt:lpstr>
      <vt:lpstr>Problems with causal inference in fMRI</vt:lpstr>
      <vt:lpstr>Problems with causal inference in fMRI</vt:lpstr>
      <vt:lpstr>Data acquisition</vt:lpstr>
      <vt:lpstr>Methods</vt:lpstr>
      <vt:lpstr>Methods</vt:lpstr>
      <vt:lpstr>Methods</vt:lpstr>
      <vt:lpstr>Strategy &amp; Timeline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Radboud University Nijmegen</dc:title>
  <dc:creator>Tessa</dc:creator>
  <cp:lastModifiedBy>Tom de Ruijter</cp:lastModifiedBy>
  <cp:revision>259</cp:revision>
  <dcterms:created xsi:type="dcterms:W3CDTF">2010-10-05T13:34:04Z</dcterms:created>
  <dcterms:modified xsi:type="dcterms:W3CDTF">2013-10-01T10:53:45Z</dcterms:modified>
</cp:coreProperties>
</file>